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media/image56.jpg" ContentType="image/jpeg"/>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autoCompressPictures="0">
  <p:sldMasterIdLst>
    <p:sldMasterId id="2147483648" r:id="rId4"/>
  </p:sldMasterIdLst>
  <p:notesMasterIdLst>
    <p:notesMasterId r:id="rId51"/>
  </p:notesMasterIdLst>
  <p:sldIdLst>
    <p:sldId id="456" r:id="rId5"/>
    <p:sldId id="454" r:id="rId6"/>
    <p:sldId id="406" r:id="rId7"/>
    <p:sldId id="409" r:id="rId8"/>
    <p:sldId id="408" r:id="rId9"/>
    <p:sldId id="417" r:id="rId10"/>
    <p:sldId id="418" r:id="rId11"/>
    <p:sldId id="410" r:id="rId12"/>
    <p:sldId id="411" r:id="rId13"/>
    <p:sldId id="419" r:id="rId14"/>
    <p:sldId id="413" r:id="rId15"/>
    <p:sldId id="414" r:id="rId16"/>
    <p:sldId id="415" r:id="rId17"/>
    <p:sldId id="416" r:id="rId18"/>
    <p:sldId id="420" r:id="rId19"/>
    <p:sldId id="421" r:id="rId20"/>
    <p:sldId id="422" r:id="rId21"/>
    <p:sldId id="424" r:id="rId22"/>
    <p:sldId id="425" r:id="rId23"/>
    <p:sldId id="426" r:id="rId24"/>
    <p:sldId id="427" r:id="rId25"/>
    <p:sldId id="429" r:id="rId26"/>
    <p:sldId id="430" r:id="rId27"/>
    <p:sldId id="431" r:id="rId28"/>
    <p:sldId id="432" r:id="rId29"/>
    <p:sldId id="433" r:id="rId30"/>
    <p:sldId id="434" r:id="rId31"/>
    <p:sldId id="435" r:id="rId32"/>
    <p:sldId id="436" r:id="rId33"/>
    <p:sldId id="437" r:id="rId34"/>
    <p:sldId id="438" r:id="rId35"/>
    <p:sldId id="439" r:id="rId36"/>
    <p:sldId id="441" r:id="rId37"/>
    <p:sldId id="442" r:id="rId38"/>
    <p:sldId id="440" r:id="rId39"/>
    <p:sldId id="443" r:id="rId40"/>
    <p:sldId id="444" r:id="rId41"/>
    <p:sldId id="445" r:id="rId42"/>
    <p:sldId id="447" r:id="rId43"/>
    <p:sldId id="450" r:id="rId44"/>
    <p:sldId id="446" r:id="rId45"/>
    <p:sldId id="457" r:id="rId46"/>
    <p:sldId id="451" r:id="rId47"/>
    <p:sldId id="452" r:id="rId48"/>
    <p:sldId id="449" r:id="rId49"/>
    <p:sldId id="455" r:id="rId50"/>
  </p:sldIdLst>
  <p:sldSz cx="12192000" cy="6858000"/>
  <p:notesSz cx="6858000" cy="9144000"/>
  <p:embeddedFontLst>
    <p:embeddedFont>
      <p:font typeface="Circe" panose="020B0502020203020203" pitchFamily="34" charset="77"/>
      <p:regular r:id="rId52"/>
      <p:bold r:id="rId53"/>
      <p:italic r:id="rId54"/>
      <p:boldItalic r:id="rId55"/>
    </p:embeddedFont>
    <p:embeddedFont>
      <p:font typeface="Tw Cen MT" panose="020B0602020104020603" pitchFamily="34" charset="77"/>
      <p:regular r:id="rId56"/>
      <p:bold r:id="rId57"/>
      <p:italic r:id="rId58"/>
      <p:boldItalic r:id="rId59"/>
    </p:embeddedFont>
    <p:embeddedFont>
      <p:font typeface="Wingdings 3" pitchFamily="2" charset="2"/>
      <p:regular r:id="rId60"/>
    </p:embeddedFont>
  </p:embeddedFontLst>
  <p:custDataLst>
    <p:tags r:id="rId61"/>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43E"/>
    <a:srgbClr val="007D34"/>
    <a:srgbClr val="1D8BC2"/>
    <a:srgbClr val="F08922"/>
    <a:srgbClr val="5165B4"/>
    <a:srgbClr val="FFFFFF"/>
    <a:srgbClr val="898989"/>
    <a:srgbClr val="79C25A"/>
    <a:srgbClr val="CB87BA"/>
    <a:srgbClr val="23498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84E427A-3D55-4303-BF80-6455036E1DE7}" styleName="Stile con tema 1 - Colore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Stile medio 2 - Colore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2833802-FEF1-4C79-8D5D-14CF1EAF98D9}" styleName="Stile chiaro 2 - Colore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660B408-B3CF-4A94-85FC-2B1E0A45F4A2}" styleName="Stile scuro 2 - Colore 1/Color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69C7853C-536D-4A76-A0AE-DD22124D55A5}" styleName="Stile con tema 1 - Colore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Stile con tema 1 - Colore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E3FDE45-AF77-4B5C-9715-49D594BDF05E}" styleName="Stile chiaro 1 - Colore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DA37D80-6434-44D0-A028-1B22A696006F}" styleName="Stile chiaro 3 - Colore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3C2FFA5D-87B4-456A-9821-1D502468CF0F}" styleName="Stile con tema 1 - Colore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520" autoAdjust="0"/>
    <p:restoredTop sz="96327" autoAdjust="0"/>
  </p:normalViewPr>
  <p:slideViewPr>
    <p:cSldViewPr snapToGrid="0">
      <p:cViewPr varScale="1">
        <p:scale>
          <a:sx n="124" d="100"/>
          <a:sy n="124" d="100"/>
        </p:scale>
        <p:origin x="1128" y="168"/>
      </p:cViewPr>
      <p:guideLst>
        <p:guide orient="horz" pos="2160"/>
        <p:guide pos="3840"/>
      </p:guideLst>
    </p:cSldViewPr>
  </p:slideViewPr>
  <p:outlineViewPr>
    <p:cViewPr>
      <p:scale>
        <a:sx n="33" d="100"/>
        <a:sy n="33" d="100"/>
      </p:scale>
      <p:origin x="0" y="0"/>
    </p:cViewPr>
    <p:sldLst>
      <p:sld r:id="rId1" collapse="1"/>
      <p:sld r:id="rId2" collapse="1"/>
    </p:sldLst>
  </p:outlineViewPr>
  <p:notesTextViewPr>
    <p:cViewPr>
      <p:scale>
        <a:sx n="1" d="1"/>
        <a:sy n="1" d="1"/>
      </p:scale>
      <p:origin x="0" y="0"/>
    </p:cViewPr>
  </p:notesTextViewPr>
  <p:sorterViewPr>
    <p:cViewPr>
      <p:scale>
        <a:sx n="100" d="100"/>
        <a:sy n="100" d="100"/>
      </p:scale>
      <p:origin x="0" y="-6708"/>
    </p:cViewPr>
  </p:sorterViewPr>
  <p:notesViewPr>
    <p:cSldViewPr snapToGrid="0">
      <p:cViewPr varScale="1">
        <p:scale>
          <a:sx n="50" d="100"/>
          <a:sy n="50" d="100"/>
        </p:scale>
        <p:origin x="2640" y="2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font" Target="fonts/font4.fntdata"/><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font" Target="fonts/font2.fntdata"/><Relationship Id="rId58" Type="http://schemas.openxmlformats.org/officeDocument/2006/relationships/font" Target="fonts/font7.fntdata"/><Relationship Id="rId5" Type="http://schemas.openxmlformats.org/officeDocument/2006/relationships/slide" Target="slides/slide1.xml"/><Relationship Id="rId61" Type="http://schemas.openxmlformats.org/officeDocument/2006/relationships/tags" Target="tags/tag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font" Target="fonts/font5.fntdata"/><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8.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3.fntdata"/><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font" Target="fonts/font6.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1.fntdata"/><Relationship Id="rId60" Type="http://schemas.openxmlformats.org/officeDocument/2006/relationships/font" Target="fonts/font9.fntdata"/><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_rels/viewProps.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886B72-AE10-4DA8-ACAC-70BC6447AD33}" type="doc">
      <dgm:prSet loTypeId="urn:microsoft.com/office/officeart/2005/8/layout/vList2" loCatId="list" qsTypeId="urn:microsoft.com/office/officeart/2005/8/quickstyle/simple2" qsCatId="simple" csTypeId="urn:microsoft.com/office/officeart/2005/8/colors/accent1_3" csCatId="accent1" phldr="1"/>
      <dgm:spPr/>
      <dgm:t>
        <a:bodyPr/>
        <a:lstStyle/>
        <a:p>
          <a:endParaRPr lang="en-US"/>
        </a:p>
      </dgm:t>
    </dgm:pt>
    <dgm:pt modelId="{432C657F-2F33-47B0-B503-2E33DE3EABBD}">
      <dgm:prSet custT="1"/>
      <dgm:spPr/>
      <dgm:t>
        <a:bodyPr/>
        <a:lstStyle/>
        <a:p>
          <a:pPr algn="l"/>
          <a:r>
            <a:rPr lang="en-GB" sz="3600" dirty="0">
              <a:latin typeface="Arial" panose="020B0604020202020204" pitchFamily="34" charset="0"/>
              <a:cs typeface="Arial" panose="020B0604020202020204" pitchFamily="34" charset="0"/>
            </a:rPr>
            <a:t>Objectives</a:t>
          </a:r>
          <a:endParaRPr lang="en-US" sz="3600" dirty="0">
            <a:latin typeface="Arial" panose="020B0604020202020204" pitchFamily="34" charset="0"/>
            <a:cs typeface="Arial" panose="020B0604020202020204" pitchFamily="34" charset="0"/>
          </a:endParaRPr>
        </a:p>
      </dgm:t>
    </dgm:pt>
    <dgm:pt modelId="{D142CC57-6577-4CD0-8BF3-4F6230FC8DA4}" type="parTrans" cxnId="{868078D1-6658-4D0C-8F90-90579EB4CDCB}">
      <dgm:prSet/>
      <dgm:spPr/>
      <dgm:t>
        <a:bodyPr/>
        <a:lstStyle/>
        <a:p>
          <a:pPr algn="l"/>
          <a:endParaRPr lang="en-US" sz="3600"/>
        </a:p>
      </dgm:t>
    </dgm:pt>
    <dgm:pt modelId="{F12B436C-04B5-4BF3-8B2A-80CE37490E12}" type="sibTrans" cxnId="{868078D1-6658-4D0C-8F90-90579EB4CDCB}">
      <dgm:prSet/>
      <dgm:spPr/>
      <dgm:t>
        <a:bodyPr/>
        <a:lstStyle/>
        <a:p>
          <a:pPr algn="l"/>
          <a:endParaRPr lang="en-US" sz="3600"/>
        </a:p>
      </dgm:t>
    </dgm:pt>
    <dgm:pt modelId="{7436215A-00F9-41C4-8005-6AE8FC70F23A}">
      <dgm:prSet custT="1"/>
      <dgm:spPr/>
      <dgm:t>
        <a:bodyPr/>
        <a:lstStyle/>
        <a:p>
          <a:pPr algn="l"/>
          <a:r>
            <a:rPr lang="en-GB" sz="3600" dirty="0">
              <a:latin typeface="Arial" panose="020B0604020202020204" pitchFamily="34" charset="0"/>
              <a:cs typeface="Arial" panose="020B0604020202020204" pitchFamily="34" charset="0"/>
            </a:rPr>
            <a:t>Introduction </a:t>
          </a:r>
          <a:endParaRPr lang="en-US" sz="3600" dirty="0">
            <a:latin typeface="Arial" panose="020B0604020202020204" pitchFamily="34" charset="0"/>
            <a:cs typeface="Arial" panose="020B0604020202020204" pitchFamily="34" charset="0"/>
          </a:endParaRPr>
        </a:p>
      </dgm:t>
    </dgm:pt>
    <dgm:pt modelId="{AB5DA72A-99F3-43FE-82F7-0637CDB1EE9B}" type="parTrans" cxnId="{7E87FDA9-598A-4EB4-9E93-40A91A09329A}">
      <dgm:prSet/>
      <dgm:spPr/>
      <dgm:t>
        <a:bodyPr/>
        <a:lstStyle/>
        <a:p>
          <a:pPr algn="l"/>
          <a:endParaRPr lang="en-US" sz="3600"/>
        </a:p>
      </dgm:t>
    </dgm:pt>
    <dgm:pt modelId="{E2916075-3A04-4FE8-8866-4874DB2768BD}" type="sibTrans" cxnId="{7E87FDA9-598A-4EB4-9E93-40A91A09329A}">
      <dgm:prSet/>
      <dgm:spPr/>
      <dgm:t>
        <a:bodyPr/>
        <a:lstStyle/>
        <a:p>
          <a:pPr algn="l"/>
          <a:endParaRPr lang="en-US" sz="3600"/>
        </a:p>
      </dgm:t>
    </dgm:pt>
    <dgm:pt modelId="{17297CE1-1138-457B-9DA5-020F6172DB91}">
      <dgm:prSet custT="1"/>
      <dgm:spPr/>
      <dgm:t>
        <a:bodyPr/>
        <a:lstStyle/>
        <a:p>
          <a:pPr algn="l"/>
          <a:r>
            <a:rPr lang="it-IT" sz="3600" i="0" dirty="0">
              <a:latin typeface="Arial" panose="020B0604020202020204" pitchFamily="34" charset="0"/>
              <a:cs typeface="Arial" panose="020B0604020202020204" pitchFamily="34" charset="0"/>
            </a:rPr>
            <a:t>AI-CBRN Integration points</a:t>
          </a:r>
          <a:endParaRPr lang="en-US" sz="3600" i="0" dirty="0">
            <a:latin typeface="Arial" panose="020B0604020202020204" pitchFamily="34" charset="0"/>
            <a:cs typeface="Arial" panose="020B0604020202020204" pitchFamily="34" charset="0"/>
          </a:endParaRPr>
        </a:p>
      </dgm:t>
    </dgm:pt>
    <dgm:pt modelId="{2FD95E43-F1FE-4F01-A27A-5997D047D77F}" type="parTrans" cxnId="{9A1DEA22-AF61-410E-B382-596985AD3529}">
      <dgm:prSet/>
      <dgm:spPr/>
      <dgm:t>
        <a:bodyPr/>
        <a:lstStyle/>
        <a:p>
          <a:pPr algn="l"/>
          <a:endParaRPr lang="en-US" sz="3600"/>
        </a:p>
      </dgm:t>
    </dgm:pt>
    <dgm:pt modelId="{35452BCA-13D5-4577-BD01-D2FF4C6FB367}" type="sibTrans" cxnId="{9A1DEA22-AF61-410E-B382-596985AD3529}">
      <dgm:prSet/>
      <dgm:spPr/>
      <dgm:t>
        <a:bodyPr/>
        <a:lstStyle/>
        <a:p>
          <a:pPr algn="l"/>
          <a:endParaRPr lang="en-US" sz="3600"/>
        </a:p>
      </dgm:t>
    </dgm:pt>
    <dgm:pt modelId="{321ED0DA-D6CE-4B42-959C-6854807EFE92}">
      <dgm:prSet custT="1"/>
      <dgm:spPr/>
      <dgm:t>
        <a:bodyPr/>
        <a:lstStyle/>
        <a:p>
          <a:pPr algn="l"/>
          <a:r>
            <a:rPr lang="en-GB" sz="3600" dirty="0">
              <a:latin typeface="Arial" panose="020B0604020202020204" pitchFamily="34" charset="0"/>
              <a:cs typeface="Arial" panose="020B0604020202020204" pitchFamily="34" charset="0"/>
            </a:rPr>
            <a:t>Impact Stories – Seven </a:t>
          </a:r>
          <a:r>
            <a:rPr lang="en-GB" sz="3600" i="1" dirty="0">
              <a:latin typeface="Arial" panose="020B0604020202020204" pitchFamily="34" charset="0"/>
              <a:cs typeface="Arial" panose="020B0604020202020204" pitchFamily="34" charset="0"/>
            </a:rPr>
            <a:t>AI</a:t>
          </a:r>
          <a:r>
            <a:rPr lang="en-GB" sz="3600" dirty="0">
              <a:latin typeface="Arial" panose="020B0604020202020204" pitchFamily="34" charset="0"/>
              <a:cs typeface="Arial" panose="020B0604020202020204" pitchFamily="34" charset="0"/>
            </a:rPr>
            <a:t> Use Cases</a:t>
          </a:r>
          <a:endParaRPr lang="en-US" sz="3600" dirty="0">
            <a:latin typeface="Arial" panose="020B0604020202020204" pitchFamily="34" charset="0"/>
            <a:cs typeface="Arial" panose="020B0604020202020204" pitchFamily="34" charset="0"/>
          </a:endParaRPr>
        </a:p>
      </dgm:t>
    </dgm:pt>
    <dgm:pt modelId="{C1F06B37-7B4B-4339-8651-4126CC86348D}" type="parTrans" cxnId="{23717880-5B73-4AE6-89EE-C3722D19CF6E}">
      <dgm:prSet/>
      <dgm:spPr/>
      <dgm:t>
        <a:bodyPr/>
        <a:lstStyle/>
        <a:p>
          <a:pPr algn="l"/>
          <a:endParaRPr lang="en-US" sz="3600"/>
        </a:p>
      </dgm:t>
    </dgm:pt>
    <dgm:pt modelId="{9FBDFCB4-8295-4C14-B4EB-3DB105063069}" type="sibTrans" cxnId="{23717880-5B73-4AE6-89EE-C3722D19CF6E}">
      <dgm:prSet/>
      <dgm:spPr/>
      <dgm:t>
        <a:bodyPr/>
        <a:lstStyle/>
        <a:p>
          <a:pPr algn="l"/>
          <a:endParaRPr lang="en-US" sz="3600"/>
        </a:p>
      </dgm:t>
    </dgm:pt>
    <dgm:pt modelId="{819F0265-585C-45EE-A8D1-B8270A004C9D}">
      <dgm:prSet custT="1"/>
      <dgm:spPr/>
      <dgm:t>
        <a:bodyPr/>
        <a:lstStyle/>
        <a:p>
          <a:pPr algn="l"/>
          <a:r>
            <a:rPr lang="en-GB" sz="3600" dirty="0">
              <a:latin typeface="Arial" panose="020B0604020202020204" pitchFamily="34" charset="0"/>
              <a:cs typeface="Arial" panose="020B0604020202020204" pitchFamily="34" charset="0"/>
            </a:rPr>
            <a:t>AI – Communication</a:t>
          </a:r>
          <a:endParaRPr lang="en-US" sz="3600" dirty="0">
            <a:latin typeface="Arial" panose="020B0604020202020204" pitchFamily="34" charset="0"/>
            <a:cs typeface="Arial" panose="020B0604020202020204" pitchFamily="34" charset="0"/>
          </a:endParaRPr>
        </a:p>
      </dgm:t>
    </dgm:pt>
    <dgm:pt modelId="{885C2457-7DCD-443B-86AB-018D71E07318}" type="parTrans" cxnId="{F819CD74-27B3-4C69-846D-E1345E1AC286}">
      <dgm:prSet/>
      <dgm:spPr/>
      <dgm:t>
        <a:bodyPr/>
        <a:lstStyle/>
        <a:p>
          <a:pPr algn="l"/>
          <a:endParaRPr lang="en-US" sz="3600"/>
        </a:p>
      </dgm:t>
    </dgm:pt>
    <dgm:pt modelId="{13E94E5D-EDE7-4E24-B1F4-CA246A2F2EAF}" type="sibTrans" cxnId="{F819CD74-27B3-4C69-846D-E1345E1AC286}">
      <dgm:prSet/>
      <dgm:spPr/>
      <dgm:t>
        <a:bodyPr/>
        <a:lstStyle/>
        <a:p>
          <a:pPr algn="l"/>
          <a:endParaRPr lang="en-US" sz="3600"/>
        </a:p>
      </dgm:t>
    </dgm:pt>
    <dgm:pt modelId="{53F8F71D-A6ED-41DD-911F-3D3E1F7B6304}">
      <dgm:prSet custT="1"/>
      <dgm:spPr/>
      <dgm:t>
        <a:bodyPr/>
        <a:lstStyle/>
        <a:p>
          <a:pPr algn="l"/>
          <a:r>
            <a:rPr lang="en-GB" sz="3600" dirty="0">
              <a:latin typeface="Arial" panose="020B0604020202020204" pitchFamily="34" charset="0"/>
              <a:cs typeface="Arial" panose="020B0604020202020204" pitchFamily="34" charset="0"/>
            </a:rPr>
            <a:t>Risk, Governance and Responsible </a:t>
          </a:r>
          <a:r>
            <a:rPr lang="en-GB" sz="3600" i="1" dirty="0">
              <a:latin typeface="Arial" panose="020B0604020202020204" pitchFamily="34" charset="0"/>
              <a:cs typeface="Arial" panose="020B0604020202020204" pitchFamily="34" charset="0"/>
            </a:rPr>
            <a:t>AI</a:t>
          </a:r>
          <a:endParaRPr lang="en-US" sz="3600" i="1" dirty="0">
            <a:latin typeface="Arial" panose="020B0604020202020204" pitchFamily="34" charset="0"/>
            <a:cs typeface="Arial" panose="020B0604020202020204" pitchFamily="34" charset="0"/>
          </a:endParaRPr>
        </a:p>
      </dgm:t>
    </dgm:pt>
    <dgm:pt modelId="{3F15DC07-9C98-4DAB-9C38-618462A775D9}" type="parTrans" cxnId="{A46057EE-3599-43B9-9AF4-787E2C6C7FD1}">
      <dgm:prSet/>
      <dgm:spPr/>
      <dgm:t>
        <a:bodyPr/>
        <a:lstStyle/>
        <a:p>
          <a:pPr algn="l"/>
          <a:endParaRPr lang="en-US" sz="3600"/>
        </a:p>
      </dgm:t>
    </dgm:pt>
    <dgm:pt modelId="{0FFE585B-93DF-47D7-B4D6-DC2D3CC9DF79}" type="sibTrans" cxnId="{A46057EE-3599-43B9-9AF4-787E2C6C7FD1}">
      <dgm:prSet/>
      <dgm:spPr/>
      <dgm:t>
        <a:bodyPr/>
        <a:lstStyle/>
        <a:p>
          <a:pPr algn="l"/>
          <a:endParaRPr lang="en-US" sz="3600"/>
        </a:p>
      </dgm:t>
    </dgm:pt>
    <dgm:pt modelId="{CD7518A7-46AC-3642-8081-7251A1E63A32}">
      <dgm:prSet custT="1"/>
      <dgm:spPr/>
      <dgm:t>
        <a:bodyPr/>
        <a:lstStyle/>
        <a:p>
          <a:pPr algn="l"/>
          <a:r>
            <a:rPr lang="it-IT" sz="3600" dirty="0"/>
            <a:t>CBRN </a:t>
          </a:r>
          <a:r>
            <a:rPr lang="it-IT" sz="3600" dirty="0" err="1"/>
            <a:t>Threat</a:t>
          </a:r>
          <a:r>
            <a:rPr lang="it-IT" sz="3600" dirty="0"/>
            <a:t> </a:t>
          </a:r>
          <a:r>
            <a:rPr lang="it-IT" sz="3600" dirty="0" err="1"/>
            <a:t>Landscape</a:t>
          </a:r>
          <a:endParaRPr lang="it-IT" sz="3600" dirty="0"/>
        </a:p>
      </dgm:t>
    </dgm:pt>
    <dgm:pt modelId="{C4A80943-EDEF-3447-9B41-F6661BAB33D8}" type="parTrans" cxnId="{686FB779-EF9C-B147-875A-269FEDE836C1}">
      <dgm:prSet/>
      <dgm:spPr/>
      <dgm:t>
        <a:bodyPr/>
        <a:lstStyle/>
        <a:p>
          <a:pPr algn="l"/>
          <a:endParaRPr lang="it-IT" sz="3600"/>
        </a:p>
      </dgm:t>
    </dgm:pt>
    <dgm:pt modelId="{510D044E-0A12-4C44-82BE-DD6B709F9CC4}" type="sibTrans" cxnId="{686FB779-EF9C-B147-875A-269FEDE836C1}">
      <dgm:prSet/>
      <dgm:spPr/>
      <dgm:t>
        <a:bodyPr/>
        <a:lstStyle/>
        <a:p>
          <a:pPr algn="l"/>
          <a:endParaRPr lang="it-IT" sz="3600"/>
        </a:p>
      </dgm:t>
    </dgm:pt>
    <dgm:pt modelId="{A173C1D5-63C4-174C-867F-86DB360FDFFA}">
      <dgm:prSet custT="1"/>
      <dgm:spPr/>
      <dgm:t>
        <a:bodyPr/>
        <a:lstStyle/>
        <a:p>
          <a:pPr algn="l"/>
          <a:r>
            <a:rPr lang="it-IT" sz="3600" dirty="0" err="1"/>
            <a:t>Conclusion</a:t>
          </a:r>
          <a:endParaRPr lang="it-IT" sz="3600" dirty="0"/>
        </a:p>
      </dgm:t>
    </dgm:pt>
    <dgm:pt modelId="{5B1B9A35-B9C6-F249-9EA0-F16ED952E651}" type="parTrans" cxnId="{73D4F128-2657-A042-B2A8-D6CA66C47FB5}">
      <dgm:prSet/>
      <dgm:spPr/>
      <dgm:t>
        <a:bodyPr/>
        <a:lstStyle/>
        <a:p>
          <a:pPr algn="l"/>
          <a:endParaRPr lang="it-IT" sz="3600"/>
        </a:p>
      </dgm:t>
    </dgm:pt>
    <dgm:pt modelId="{DAF65187-D111-EA41-8529-B1412385EC7D}" type="sibTrans" cxnId="{73D4F128-2657-A042-B2A8-D6CA66C47FB5}">
      <dgm:prSet/>
      <dgm:spPr/>
      <dgm:t>
        <a:bodyPr/>
        <a:lstStyle/>
        <a:p>
          <a:pPr algn="l"/>
          <a:endParaRPr lang="it-IT" sz="3600"/>
        </a:p>
      </dgm:t>
    </dgm:pt>
    <dgm:pt modelId="{1E0B7145-AFCD-F546-8935-779BB67B15F8}" type="pres">
      <dgm:prSet presAssocID="{8A886B72-AE10-4DA8-ACAC-70BC6447AD33}" presName="linear" presStyleCnt="0">
        <dgm:presLayoutVars>
          <dgm:animLvl val="lvl"/>
          <dgm:resizeHandles val="exact"/>
        </dgm:presLayoutVars>
      </dgm:prSet>
      <dgm:spPr/>
    </dgm:pt>
    <dgm:pt modelId="{066C0AA6-BAC1-5A4C-9DAE-50FD5DA13101}" type="pres">
      <dgm:prSet presAssocID="{432C657F-2F33-47B0-B503-2E33DE3EABBD}" presName="parentText" presStyleLbl="node1" presStyleIdx="0" presStyleCnt="8">
        <dgm:presLayoutVars>
          <dgm:chMax val="0"/>
          <dgm:bulletEnabled val="1"/>
        </dgm:presLayoutVars>
      </dgm:prSet>
      <dgm:spPr/>
    </dgm:pt>
    <dgm:pt modelId="{E8232224-810C-4941-9B28-41D60F879AEE}" type="pres">
      <dgm:prSet presAssocID="{F12B436C-04B5-4BF3-8B2A-80CE37490E12}" presName="spacer" presStyleCnt="0"/>
      <dgm:spPr/>
    </dgm:pt>
    <dgm:pt modelId="{A093D4A2-ECB1-FB47-AF3D-6F67D37D8278}" type="pres">
      <dgm:prSet presAssocID="{7436215A-00F9-41C4-8005-6AE8FC70F23A}" presName="parentText" presStyleLbl="node1" presStyleIdx="1" presStyleCnt="8">
        <dgm:presLayoutVars>
          <dgm:chMax val="0"/>
          <dgm:bulletEnabled val="1"/>
        </dgm:presLayoutVars>
      </dgm:prSet>
      <dgm:spPr/>
    </dgm:pt>
    <dgm:pt modelId="{4E1449F4-81D9-1B40-A964-470911C0D51E}" type="pres">
      <dgm:prSet presAssocID="{E2916075-3A04-4FE8-8866-4874DB2768BD}" presName="spacer" presStyleCnt="0"/>
      <dgm:spPr/>
    </dgm:pt>
    <dgm:pt modelId="{9B24E947-275B-684B-AA75-6885A0B673E6}" type="pres">
      <dgm:prSet presAssocID="{CD7518A7-46AC-3642-8081-7251A1E63A32}" presName="parentText" presStyleLbl="node1" presStyleIdx="2" presStyleCnt="8">
        <dgm:presLayoutVars>
          <dgm:chMax val="0"/>
          <dgm:bulletEnabled val="1"/>
        </dgm:presLayoutVars>
      </dgm:prSet>
      <dgm:spPr/>
    </dgm:pt>
    <dgm:pt modelId="{C73C38F5-D17E-4347-A9BE-27651DB837D0}" type="pres">
      <dgm:prSet presAssocID="{510D044E-0A12-4C44-82BE-DD6B709F9CC4}" presName="spacer" presStyleCnt="0"/>
      <dgm:spPr/>
    </dgm:pt>
    <dgm:pt modelId="{86F62BB6-A5FB-E743-A190-8CDDFA0051C3}" type="pres">
      <dgm:prSet presAssocID="{17297CE1-1138-457B-9DA5-020F6172DB91}" presName="parentText" presStyleLbl="node1" presStyleIdx="3" presStyleCnt="8">
        <dgm:presLayoutVars>
          <dgm:chMax val="0"/>
          <dgm:bulletEnabled val="1"/>
        </dgm:presLayoutVars>
      </dgm:prSet>
      <dgm:spPr/>
    </dgm:pt>
    <dgm:pt modelId="{2796623F-1FDB-7D4E-A2FE-DEDA1B63A63A}" type="pres">
      <dgm:prSet presAssocID="{35452BCA-13D5-4577-BD01-D2FF4C6FB367}" presName="spacer" presStyleCnt="0"/>
      <dgm:spPr/>
    </dgm:pt>
    <dgm:pt modelId="{113571AC-83B1-C64D-B31A-AD29DAAE78D9}" type="pres">
      <dgm:prSet presAssocID="{321ED0DA-D6CE-4B42-959C-6854807EFE92}" presName="parentText" presStyleLbl="node1" presStyleIdx="4" presStyleCnt="8">
        <dgm:presLayoutVars>
          <dgm:chMax val="0"/>
          <dgm:bulletEnabled val="1"/>
        </dgm:presLayoutVars>
      </dgm:prSet>
      <dgm:spPr/>
    </dgm:pt>
    <dgm:pt modelId="{13A17705-70D9-D04E-9D47-F70AAAE8F1FA}" type="pres">
      <dgm:prSet presAssocID="{9FBDFCB4-8295-4C14-B4EB-3DB105063069}" presName="spacer" presStyleCnt="0"/>
      <dgm:spPr/>
    </dgm:pt>
    <dgm:pt modelId="{E1418C5E-9F9A-4B45-9105-AC94F6FA1488}" type="pres">
      <dgm:prSet presAssocID="{819F0265-585C-45EE-A8D1-B8270A004C9D}" presName="parentText" presStyleLbl="node1" presStyleIdx="5" presStyleCnt="8">
        <dgm:presLayoutVars>
          <dgm:chMax val="0"/>
          <dgm:bulletEnabled val="1"/>
        </dgm:presLayoutVars>
      </dgm:prSet>
      <dgm:spPr/>
    </dgm:pt>
    <dgm:pt modelId="{5B8C649E-9C0F-8D47-B427-0647A7A80891}" type="pres">
      <dgm:prSet presAssocID="{13E94E5D-EDE7-4E24-B1F4-CA246A2F2EAF}" presName="spacer" presStyleCnt="0"/>
      <dgm:spPr/>
    </dgm:pt>
    <dgm:pt modelId="{5B3FE941-AE6D-544D-B1CA-92DB08D9205F}" type="pres">
      <dgm:prSet presAssocID="{53F8F71D-A6ED-41DD-911F-3D3E1F7B6304}" presName="parentText" presStyleLbl="node1" presStyleIdx="6" presStyleCnt="8">
        <dgm:presLayoutVars>
          <dgm:chMax val="0"/>
          <dgm:bulletEnabled val="1"/>
        </dgm:presLayoutVars>
      </dgm:prSet>
      <dgm:spPr/>
    </dgm:pt>
    <dgm:pt modelId="{50B0282C-67C5-8940-BB28-EDD946DE30E8}" type="pres">
      <dgm:prSet presAssocID="{0FFE585B-93DF-47D7-B4D6-DC2D3CC9DF79}" presName="spacer" presStyleCnt="0"/>
      <dgm:spPr/>
    </dgm:pt>
    <dgm:pt modelId="{CC80DCFB-0DFB-3441-880D-7A584D857013}" type="pres">
      <dgm:prSet presAssocID="{A173C1D5-63C4-174C-867F-86DB360FDFFA}" presName="parentText" presStyleLbl="node1" presStyleIdx="7" presStyleCnt="8">
        <dgm:presLayoutVars>
          <dgm:chMax val="0"/>
          <dgm:bulletEnabled val="1"/>
        </dgm:presLayoutVars>
      </dgm:prSet>
      <dgm:spPr/>
    </dgm:pt>
  </dgm:ptLst>
  <dgm:cxnLst>
    <dgm:cxn modelId="{C9538022-9F46-A847-BF81-E252E83FDBDD}" type="presOf" srcId="{321ED0DA-D6CE-4B42-959C-6854807EFE92}" destId="{113571AC-83B1-C64D-B31A-AD29DAAE78D9}" srcOrd="0" destOrd="0" presId="urn:microsoft.com/office/officeart/2005/8/layout/vList2"/>
    <dgm:cxn modelId="{9A1DEA22-AF61-410E-B382-596985AD3529}" srcId="{8A886B72-AE10-4DA8-ACAC-70BC6447AD33}" destId="{17297CE1-1138-457B-9DA5-020F6172DB91}" srcOrd="3" destOrd="0" parTransId="{2FD95E43-F1FE-4F01-A27A-5997D047D77F}" sibTransId="{35452BCA-13D5-4577-BD01-D2FF4C6FB367}"/>
    <dgm:cxn modelId="{73D4F128-2657-A042-B2A8-D6CA66C47FB5}" srcId="{8A886B72-AE10-4DA8-ACAC-70BC6447AD33}" destId="{A173C1D5-63C4-174C-867F-86DB360FDFFA}" srcOrd="7" destOrd="0" parTransId="{5B1B9A35-B9C6-F249-9EA0-F16ED952E651}" sibTransId="{DAF65187-D111-EA41-8529-B1412385EC7D}"/>
    <dgm:cxn modelId="{3750DF39-CDC7-BE48-96E5-A821FE9ABD77}" type="presOf" srcId="{17297CE1-1138-457B-9DA5-020F6172DB91}" destId="{86F62BB6-A5FB-E743-A190-8CDDFA0051C3}" srcOrd="0" destOrd="0" presId="urn:microsoft.com/office/officeart/2005/8/layout/vList2"/>
    <dgm:cxn modelId="{F7D76743-734A-B04B-96B6-BA3E7BAD769A}" type="presOf" srcId="{53F8F71D-A6ED-41DD-911F-3D3E1F7B6304}" destId="{5B3FE941-AE6D-544D-B1CA-92DB08D9205F}" srcOrd="0" destOrd="0" presId="urn:microsoft.com/office/officeart/2005/8/layout/vList2"/>
    <dgm:cxn modelId="{F819CD74-27B3-4C69-846D-E1345E1AC286}" srcId="{8A886B72-AE10-4DA8-ACAC-70BC6447AD33}" destId="{819F0265-585C-45EE-A8D1-B8270A004C9D}" srcOrd="5" destOrd="0" parTransId="{885C2457-7DCD-443B-86AB-018D71E07318}" sibTransId="{13E94E5D-EDE7-4E24-B1F4-CA246A2F2EAF}"/>
    <dgm:cxn modelId="{686FB779-EF9C-B147-875A-269FEDE836C1}" srcId="{8A886B72-AE10-4DA8-ACAC-70BC6447AD33}" destId="{CD7518A7-46AC-3642-8081-7251A1E63A32}" srcOrd="2" destOrd="0" parTransId="{C4A80943-EDEF-3447-9B41-F6661BAB33D8}" sibTransId="{510D044E-0A12-4C44-82BE-DD6B709F9CC4}"/>
    <dgm:cxn modelId="{23717880-5B73-4AE6-89EE-C3722D19CF6E}" srcId="{8A886B72-AE10-4DA8-ACAC-70BC6447AD33}" destId="{321ED0DA-D6CE-4B42-959C-6854807EFE92}" srcOrd="4" destOrd="0" parTransId="{C1F06B37-7B4B-4339-8651-4126CC86348D}" sibTransId="{9FBDFCB4-8295-4C14-B4EB-3DB105063069}"/>
    <dgm:cxn modelId="{C3F2CA80-DB4A-DF47-8A67-45452A410361}" type="presOf" srcId="{CD7518A7-46AC-3642-8081-7251A1E63A32}" destId="{9B24E947-275B-684B-AA75-6885A0B673E6}" srcOrd="0" destOrd="0" presId="urn:microsoft.com/office/officeart/2005/8/layout/vList2"/>
    <dgm:cxn modelId="{39B98190-9833-A440-9C43-E0B4B665772B}" type="presOf" srcId="{8A886B72-AE10-4DA8-ACAC-70BC6447AD33}" destId="{1E0B7145-AFCD-F546-8935-779BB67B15F8}" srcOrd="0" destOrd="0" presId="urn:microsoft.com/office/officeart/2005/8/layout/vList2"/>
    <dgm:cxn modelId="{7D0E2AA3-B4A2-C94E-BD7D-9D6C36456103}" type="presOf" srcId="{819F0265-585C-45EE-A8D1-B8270A004C9D}" destId="{E1418C5E-9F9A-4B45-9105-AC94F6FA1488}" srcOrd="0" destOrd="0" presId="urn:microsoft.com/office/officeart/2005/8/layout/vList2"/>
    <dgm:cxn modelId="{7E87FDA9-598A-4EB4-9E93-40A91A09329A}" srcId="{8A886B72-AE10-4DA8-ACAC-70BC6447AD33}" destId="{7436215A-00F9-41C4-8005-6AE8FC70F23A}" srcOrd="1" destOrd="0" parTransId="{AB5DA72A-99F3-43FE-82F7-0637CDB1EE9B}" sibTransId="{E2916075-3A04-4FE8-8866-4874DB2768BD}"/>
    <dgm:cxn modelId="{FA87FFA9-6CDC-D34D-98DA-7EF131A546CB}" type="presOf" srcId="{A173C1D5-63C4-174C-867F-86DB360FDFFA}" destId="{CC80DCFB-0DFB-3441-880D-7A584D857013}" srcOrd="0" destOrd="0" presId="urn:microsoft.com/office/officeart/2005/8/layout/vList2"/>
    <dgm:cxn modelId="{5C3095C8-255C-2B49-ABCE-836B50BCA080}" type="presOf" srcId="{432C657F-2F33-47B0-B503-2E33DE3EABBD}" destId="{066C0AA6-BAC1-5A4C-9DAE-50FD5DA13101}" srcOrd="0" destOrd="0" presId="urn:microsoft.com/office/officeart/2005/8/layout/vList2"/>
    <dgm:cxn modelId="{868078D1-6658-4D0C-8F90-90579EB4CDCB}" srcId="{8A886B72-AE10-4DA8-ACAC-70BC6447AD33}" destId="{432C657F-2F33-47B0-B503-2E33DE3EABBD}" srcOrd="0" destOrd="0" parTransId="{D142CC57-6577-4CD0-8BF3-4F6230FC8DA4}" sibTransId="{F12B436C-04B5-4BF3-8B2A-80CE37490E12}"/>
    <dgm:cxn modelId="{C5D0FAE5-7444-864D-84FF-9D655F4ACFC4}" type="presOf" srcId="{7436215A-00F9-41C4-8005-6AE8FC70F23A}" destId="{A093D4A2-ECB1-FB47-AF3D-6F67D37D8278}" srcOrd="0" destOrd="0" presId="urn:microsoft.com/office/officeart/2005/8/layout/vList2"/>
    <dgm:cxn modelId="{A46057EE-3599-43B9-9AF4-787E2C6C7FD1}" srcId="{8A886B72-AE10-4DA8-ACAC-70BC6447AD33}" destId="{53F8F71D-A6ED-41DD-911F-3D3E1F7B6304}" srcOrd="6" destOrd="0" parTransId="{3F15DC07-9C98-4DAB-9C38-618462A775D9}" sibTransId="{0FFE585B-93DF-47D7-B4D6-DC2D3CC9DF79}"/>
    <dgm:cxn modelId="{4A5815E3-A88B-A540-8027-158BD4D0FAE8}" type="presParOf" srcId="{1E0B7145-AFCD-F546-8935-779BB67B15F8}" destId="{066C0AA6-BAC1-5A4C-9DAE-50FD5DA13101}" srcOrd="0" destOrd="0" presId="urn:microsoft.com/office/officeart/2005/8/layout/vList2"/>
    <dgm:cxn modelId="{2E7C4A06-7FF8-AC43-ADA6-FF2D64C4949A}" type="presParOf" srcId="{1E0B7145-AFCD-F546-8935-779BB67B15F8}" destId="{E8232224-810C-4941-9B28-41D60F879AEE}" srcOrd="1" destOrd="0" presId="urn:microsoft.com/office/officeart/2005/8/layout/vList2"/>
    <dgm:cxn modelId="{F510E0EF-DC9B-C84F-83D2-0970DA1746BD}" type="presParOf" srcId="{1E0B7145-AFCD-F546-8935-779BB67B15F8}" destId="{A093D4A2-ECB1-FB47-AF3D-6F67D37D8278}" srcOrd="2" destOrd="0" presId="urn:microsoft.com/office/officeart/2005/8/layout/vList2"/>
    <dgm:cxn modelId="{647CC08D-F3E9-EE49-AC96-D9157EF60A58}" type="presParOf" srcId="{1E0B7145-AFCD-F546-8935-779BB67B15F8}" destId="{4E1449F4-81D9-1B40-A964-470911C0D51E}" srcOrd="3" destOrd="0" presId="urn:microsoft.com/office/officeart/2005/8/layout/vList2"/>
    <dgm:cxn modelId="{43E1B89A-0F5A-3A42-933F-E50FEEE91FA9}" type="presParOf" srcId="{1E0B7145-AFCD-F546-8935-779BB67B15F8}" destId="{9B24E947-275B-684B-AA75-6885A0B673E6}" srcOrd="4" destOrd="0" presId="urn:microsoft.com/office/officeart/2005/8/layout/vList2"/>
    <dgm:cxn modelId="{851A5600-8380-434D-816F-8C82E2D953C7}" type="presParOf" srcId="{1E0B7145-AFCD-F546-8935-779BB67B15F8}" destId="{C73C38F5-D17E-4347-A9BE-27651DB837D0}" srcOrd="5" destOrd="0" presId="urn:microsoft.com/office/officeart/2005/8/layout/vList2"/>
    <dgm:cxn modelId="{844956FF-AD8E-564C-9DDB-1CB3FFAB6977}" type="presParOf" srcId="{1E0B7145-AFCD-F546-8935-779BB67B15F8}" destId="{86F62BB6-A5FB-E743-A190-8CDDFA0051C3}" srcOrd="6" destOrd="0" presId="urn:microsoft.com/office/officeart/2005/8/layout/vList2"/>
    <dgm:cxn modelId="{1F1862A4-8370-3041-B068-262CECD0BA94}" type="presParOf" srcId="{1E0B7145-AFCD-F546-8935-779BB67B15F8}" destId="{2796623F-1FDB-7D4E-A2FE-DEDA1B63A63A}" srcOrd="7" destOrd="0" presId="urn:microsoft.com/office/officeart/2005/8/layout/vList2"/>
    <dgm:cxn modelId="{F3342702-5DE3-EE46-AD98-28451A4DF111}" type="presParOf" srcId="{1E0B7145-AFCD-F546-8935-779BB67B15F8}" destId="{113571AC-83B1-C64D-B31A-AD29DAAE78D9}" srcOrd="8" destOrd="0" presId="urn:microsoft.com/office/officeart/2005/8/layout/vList2"/>
    <dgm:cxn modelId="{9E4C6C4E-701D-624E-96D2-7F67936E0A65}" type="presParOf" srcId="{1E0B7145-AFCD-F546-8935-779BB67B15F8}" destId="{13A17705-70D9-D04E-9D47-F70AAAE8F1FA}" srcOrd="9" destOrd="0" presId="urn:microsoft.com/office/officeart/2005/8/layout/vList2"/>
    <dgm:cxn modelId="{F1AD75B8-D1E7-A341-A0F4-5CD49A7DA1A9}" type="presParOf" srcId="{1E0B7145-AFCD-F546-8935-779BB67B15F8}" destId="{E1418C5E-9F9A-4B45-9105-AC94F6FA1488}" srcOrd="10" destOrd="0" presId="urn:microsoft.com/office/officeart/2005/8/layout/vList2"/>
    <dgm:cxn modelId="{D98E5F75-0430-F64B-954F-6CAC3A453122}" type="presParOf" srcId="{1E0B7145-AFCD-F546-8935-779BB67B15F8}" destId="{5B8C649E-9C0F-8D47-B427-0647A7A80891}" srcOrd="11" destOrd="0" presId="urn:microsoft.com/office/officeart/2005/8/layout/vList2"/>
    <dgm:cxn modelId="{5899BF9F-C75E-0F42-98A9-998411C38478}" type="presParOf" srcId="{1E0B7145-AFCD-F546-8935-779BB67B15F8}" destId="{5B3FE941-AE6D-544D-B1CA-92DB08D9205F}" srcOrd="12" destOrd="0" presId="urn:microsoft.com/office/officeart/2005/8/layout/vList2"/>
    <dgm:cxn modelId="{61CA3535-5A0B-074A-A550-67539D95D593}" type="presParOf" srcId="{1E0B7145-AFCD-F546-8935-779BB67B15F8}" destId="{50B0282C-67C5-8940-BB28-EDD946DE30E8}" srcOrd="13" destOrd="0" presId="urn:microsoft.com/office/officeart/2005/8/layout/vList2"/>
    <dgm:cxn modelId="{E5D526F6-F724-2E44-9ECF-349E7962C926}" type="presParOf" srcId="{1E0B7145-AFCD-F546-8935-779BB67B15F8}" destId="{CC80DCFB-0DFB-3441-880D-7A584D857013}" srcOrd="14" destOrd="0" presId="urn:microsoft.com/office/officeart/2005/8/layout/vList2"/>
  </dgm:cxnLst>
  <dgm:bg/>
  <dgm:whole>
    <a:ln w="3175"/>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6C0AA6-BAC1-5A4C-9DAE-50FD5DA13101}">
      <dsp:nvSpPr>
        <dsp:cNvPr id="0" name=""/>
        <dsp:cNvSpPr/>
      </dsp:nvSpPr>
      <dsp:spPr>
        <a:xfrm>
          <a:off x="0" y="907"/>
          <a:ext cx="9829574" cy="634267"/>
        </a:xfrm>
        <a:prstGeom prst="roundRect">
          <a:avLst/>
        </a:prstGeom>
        <a:solidFill>
          <a:schemeClr val="accent1">
            <a:shade val="80000"/>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GB" sz="3600" kern="1200" dirty="0">
              <a:latin typeface="Arial" panose="020B0604020202020204" pitchFamily="34" charset="0"/>
              <a:cs typeface="Arial" panose="020B0604020202020204" pitchFamily="34" charset="0"/>
            </a:rPr>
            <a:t>Objectives</a:t>
          </a:r>
          <a:endParaRPr lang="en-US" sz="3600" kern="1200" dirty="0">
            <a:latin typeface="Arial" panose="020B0604020202020204" pitchFamily="34" charset="0"/>
            <a:cs typeface="Arial" panose="020B0604020202020204" pitchFamily="34" charset="0"/>
          </a:endParaRPr>
        </a:p>
      </dsp:txBody>
      <dsp:txXfrm>
        <a:off x="30962" y="31869"/>
        <a:ext cx="9767650" cy="572343"/>
      </dsp:txXfrm>
    </dsp:sp>
    <dsp:sp modelId="{A093D4A2-ECB1-FB47-AF3D-6F67D37D8278}">
      <dsp:nvSpPr>
        <dsp:cNvPr id="0" name=""/>
        <dsp:cNvSpPr/>
      </dsp:nvSpPr>
      <dsp:spPr>
        <a:xfrm>
          <a:off x="0" y="646018"/>
          <a:ext cx="9829574" cy="634267"/>
        </a:xfrm>
        <a:prstGeom prst="roundRect">
          <a:avLst/>
        </a:prstGeom>
        <a:solidFill>
          <a:schemeClr val="accent1">
            <a:shade val="80000"/>
            <a:hueOff val="-115760"/>
            <a:satOff val="-12040"/>
            <a:lumOff val="5992"/>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GB" sz="3600" kern="1200" dirty="0">
              <a:latin typeface="Arial" panose="020B0604020202020204" pitchFamily="34" charset="0"/>
              <a:cs typeface="Arial" panose="020B0604020202020204" pitchFamily="34" charset="0"/>
            </a:rPr>
            <a:t>Introduction </a:t>
          </a:r>
          <a:endParaRPr lang="en-US" sz="3600" kern="1200" dirty="0">
            <a:latin typeface="Arial" panose="020B0604020202020204" pitchFamily="34" charset="0"/>
            <a:cs typeface="Arial" panose="020B0604020202020204" pitchFamily="34" charset="0"/>
          </a:endParaRPr>
        </a:p>
      </dsp:txBody>
      <dsp:txXfrm>
        <a:off x="30962" y="676980"/>
        <a:ext cx="9767650" cy="572343"/>
      </dsp:txXfrm>
    </dsp:sp>
    <dsp:sp modelId="{9B24E947-275B-684B-AA75-6885A0B673E6}">
      <dsp:nvSpPr>
        <dsp:cNvPr id="0" name=""/>
        <dsp:cNvSpPr/>
      </dsp:nvSpPr>
      <dsp:spPr>
        <a:xfrm>
          <a:off x="0" y="1291128"/>
          <a:ext cx="9829574" cy="634267"/>
        </a:xfrm>
        <a:prstGeom prst="roundRect">
          <a:avLst/>
        </a:prstGeom>
        <a:solidFill>
          <a:schemeClr val="accent1">
            <a:shade val="80000"/>
            <a:hueOff val="-231520"/>
            <a:satOff val="-24081"/>
            <a:lumOff val="11985"/>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it-IT" sz="3600" kern="1200" dirty="0"/>
            <a:t>CBRN </a:t>
          </a:r>
          <a:r>
            <a:rPr lang="it-IT" sz="3600" kern="1200" dirty="0" err="1"/>
            <a:t>Threat</a:t>
          </a:r>
          <a:r>
            <a:rPr lang="it-IT" sz="3600" kern="1200" dirty="0"/>
            <a:t> </a:t>
          </a:r>
          <a:r>
            <a:rPr lang="it-IT" sz="3600" kern="1200" dirty="0" err="1"/>
            <a:t>Landscape</a:t>
          </a:r>
          <a:endParaRPr lang="it-IT" sz="3600" kern="1200" dirty="0"/>
        </a:p>
      </dsp:txBody>
      <dsp:txXfrm>
        <a:off x="30962" y="1322090"/>
        <a:ext cx="9767650" cy="572343"/>
      </dsp:txXfrm>
    </dsp:sp>
    <dsp:sp modelId="{86F62BB6-A5FB-E743-A190-8CDDFA0051C3}">
      <dsp:nvSpPr>
        <dsp:cNvPr id="0" name=""/>
        <dsp:cNvSpPr/>
      </dsp:nvSpPr>
      <dsp:spPr>
        <a:xfrm>
          <a:off x="0" y="1936238"/>
          <a:ext cx="9829574" cy="634267"/>
        </a:xfrm>
        <a:prstGeom prst="roundRect">
          <a:avLst/>
        </a:prstGeom>
        <a:solidFill>
          <a:schemeClr val="accent1">
            <a:shade val="80000"/>
            <a:hueOff val="-347280"/>
            <a:satOff val="-36121"/>
            <a:lumOff val="17977"/>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it-IT" sz="3600" i="0" kern="1200" dirty="0">
              <a:latin typeface="Arial" panose="020B0604020202020204" pitchFamily="34" charset="0"/>
              <a:cs typeface="Arial" panose="020B0604020202020204" pitchFamily="34" charset="0"/>
            </a:rPr>
            <a:t>AI-CBRN Integration points</a:t>
          </a:r>
          <a:endParaRPr lang="en-US" sz="3600" i="0" kern="1200" dirty="0">
            <a:latin typeface="Arial" panose="020B0604020202020204" pitchFamily="34" charset="0"/>
            <a:cs typeface="Arial" panose="020B0604020202020204" pitchFamily="34" charset="0"/>
          </a:endParaRPr>
        </a:p>
      </dsp:txBody>
      <dsp:txXfrm>
        <a:off x="30962" y="1967200"/>
        <a:ext cx="9767650" cy="572343"/>
      </dsp:txXfrm>
    </dsp:sp>
    <dsp:sp modelId="{113571AC-83B1-C64D-B31A-AD29DAAE78D9}">
      <dsp:nvSpPr>
        <dsp:cNvPr id="0" name=""/>
        <dsp:cNvSpPr/>
      </dsp:nvSpPr>
      <dsp:spPr>
        <a:xfrm>
          <a:off x="0" y="2581348"/>
          <a:ext cx="9829574" cy="634267"/>
        </a:xfrm>
        <a:prstGeom prst="roundRect">
          <a:avLst/>
        </a:prstGeom>
        <a:solidFill>
          <a:schemeClr val="accent1">
            <a:shade val="80000"/>
            <a:hueOff val="-463040"/>
            <a:satOff val="-48162"/>
            <a:lumOff val="2397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GB" sz="3600" kern="1200" dirty="0">
              <a:latin typeface="Arial" panose="020B0604020202020204" pitchFamily="34" charset="0"/>
              <a:cs typeface="Arial" panose="020B0604020202020204" pitchFamily="34" charset="0"/>
            </a:rPr>
            <a:t>Impact Stories – Seven </a:t>
          </a:r>
          <a:r>
            <a:rPr lang="en-GB" sz="3600" i="1" kern="1200" dirty="0">
              <a:latin typeface="Arial" panose="020B0604020202020204" pitchFamily="34" charset="0"/>
              <a:cs typeface="Arial" panose="020B0604020202020204" pitchFamily="34" charset="0"/>
            </a:rPr>
            <a:t>AI</a:t>
          </a:r>
          <a:r>
            <a:rPr lang="en-GB" sz="3600" kern="1200" dirty="0">
              <a:latin typeface="Arial" panose="020B0604020202020204" pitchFamily="34" charset="0"/>
              <a:cs typeface="Arial" panose="020B0604020202020204" pitchFamily="34" charset="0"/>
            </a:rPr>
            <a:t> Use Cases</a:t>
          </a:r>
          <a:endParaRPr lang="en-US" sz="3600" kern="1200" dirty="0">
            <a:latin typeface="Arial" panose="020B0604020202020204" pitchFamily="34" charset="0"/>
            <a:cs typeface="Arial" panose="020B0604020202020204" pitchFamily="34" charset="0"/>
          </a:endParaRPr>
        </a:p>
      </dsp:txBody>
      <dsp:txXfrm>
        <a:off x="30962" y="2612310"/>
        <a:ext cx="9767650" cy="572343"/>
      </dsp:txXfrm>
    </dsp:sp>
    <dsp:sp modelId="{E1418C5E-9F9A-4B45-9105-AC94F6FA1488}">
      <dsp:nvSpPr>
        <dsp:cNvPr id="0" name=""/>
        <dsp:cNvSpPr/>
      </dsp:nvSpPr>
      <dsp:spPr>
        <a:xfrm>
          <a:off x="0" y="3226458"/>
          <a:ext cx="9829574" cy="634267"/>
        </a:xfrm>
        <a:prstGeom prst="roundRect">
          <a:avLst/>
        </a:prstGeom>
        <a:solidFill>
          <a:schemeClr val="accent1">
            <a:shade val="80000"/>
            <a:hueOff val="-578800"/>
            <a:satOff val="-60202"/>
            <a:lumOff val="29962"/>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GB" sz="3600" kern="1200" dirty="0">
              <a:latin typeface="Arial" panose="020B0604020202020204" pitchFamily="34" charset="0"/>
              <a:cs typeface="Arial" panose="020B0604020202020204" pitchFamily="34" charset="0"/>
            </a:rPr>
            <a:t>AI – Communication</a:t>
          </a:r>
          <a:endParaRPr lang="en-US" sz="3600" kern="1200" dirty="0">
            <a:latin typeface="Arial" panose="020B0604020202020204" pitchFamily="34" charset="0"/>
            <a:cs typeface="Arial" panose="020B0604020202020204" pitchFamily="34" charset="0"/>
          </a:endParaRPr>
        </a:p>
      </dsp:txBody>
      <dsp:txXfrm>
        <a:off x="30962" y="3257420"/>
        <a:ext cx="9767650" cy="572343"/>
      </dsp:txXfrm>
    </dsp:sp>
    <dsp:sp modelId="{5B3FE941-AE6D-544D-B1CA-92DB08D9205F}">
      <dsp:nvSpPr>
        <dsp:cNvPr id="0" name=""/>
        <dsp:cNvSpPr/>
      </dsp:nvSpPr>
      <dsp:spPr>
        <a:xfrm>
          <a:off x="0" y="3871568"/>
          <a:ext cx="9829574" cy="634267"/>
        </a:xfrm>
        <a:prstGeom prst="roundRect">
          <a:avLst/>
        </a:prstGeom>
        <a:solidFill>
          <a:schemeClr val="accent1">
            <a:shade val="80000"/>
            <a:hueOff val="-694560"/>
            <a:satOff val="-72243"/>
            <a:lumOff val="35955"/>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GB" sz="3600" kern="1200" dirty="0">
              <a:latin typeface="Arial" panose="020B0604020202020204" pitchFamily="34" charset="0"/>
              <a:cs typeface="Arial" panose="020B0604020202020204" pitchFamily="34" charset="0"/>
            </a:rPr>
            <a:t>Risk, Governance and Responsible </a:t>
          </a:r>
          <a:r>
            <a:rPr lang="en-GB" sz="3600" i="1" kern="1200" dirty="0">
              <a:latin typeface="Arial" panose="020B0604020202020204" pitchFamily="34" charset="0"/>
              <a:cs typeface="Arial" panose="020B0604020202020204" pitchFamily="34" charset="0"/>
            </a:rPr>
            <a:t>AI</a:t>
          </a:r>
          <a:endParaRPr lang="en-US" sz="3600" i="1" kern="1200" dirty="0">
            <a:latin typeface="Arial" panose="020B0604020202020204" pitchFamily="34" charset="0"/>
            <a:cs typeface="Arial" panose="020B0604020202020204" pitchFamily="34" charset="0"/>
          </a:endParaRPr>
        </a:p>
      </dsp:txBody>
      <dsp:txXfrm>
        <a:off x="30962" y="3902530"/>
        <a:ext cx="9767650" cy="572343"/>
      </dsp:txXfrm>
    </dsp:sp>
    <dsp:sp modelId="{CC80DCFB-0DFB-3441-880D-7A584D857013}">
      <dsp:nvSpPr>
        <dsp:cNvPr id="0" name=""/>
        <dsp:cNvSpPr/>
      </dsp:nvSpPr>
      <dsp:spPr>
        <a:xfrm>
          <a:off x="0" y="4516679"/>
          <a:ext cx="9829574" cy="634267"/>
        </a:xfrm>
        <a:prstGeom prst="roundRect">
          <a:avLst/>
        </a:prstGeom>
        <a:solidFill>
          <a:schemeClr val="accent1">
            <a:shade val="80000"/>
            <a:hueOff val="-810320"/>
            <a:satOff val="-84283"/>
            <a:lumOff val="41947"/>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it-IT" sz="3600" kern="1200" dirty="0" err="1"/>
            <a:t>Conclusion</a:t>
          </a:r>
          <a:endParaRPr lang="it-IT" sz="3600" kern="1200" dirty="0"/>
        </a:p>
      </dsp:txBody>
      <dsp:txXfrm>
        <a:off x="30962" y="4547641"/>
        <a:ext cx="9767650" cy="57234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Circe" panose="020B0502020203020203" pitchFamily="34" charset="0"/>
              </a:defRPr>
            </a:lvl1pPr>
          </a:lstStyle>
          <a:p>
            <a:endParaRPr lang="it-IT" dirty="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Circe" panose="020B0502020203020203" pitchFamily="34" charset="0"/>
              </a:defRPr>
            </a:lvl1pPr>
          </a:lstStyle>
          <a:p>
            <a:fld id="{0CB47BFB-69F5-4E79-99AD-82B75EF675AA}" type="datetimeFigureOut">
              <a:rPr lang="it-IT" smtClean="0"/>
              <a:pPr/>
              <a:t>14/05/25</a:t>
            </a:fld>
            <a:endParaRPr lang="it-IT" dirty="0"/>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dirty="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Circe" panose="020B0502020203020203" pitchFamily="34" charset="0"/>
              </a:defRPr>
            </a:lvl1pPr>
          </a:lstStyle>
          <a:p>
            <a:endParaRPr lang="it-IT" dirty="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Circe" panose="020B0502020203020203" pitchFamily="34" charset="0"/>
              </a:defRPr>
            </a:lvl1pPr>
          </a:lstStyle>
          <a:p>
            <a:fld id="{8E985342-32E4-4B60-965B-BC36838A0356}" type="slidenum">
              <a:rPr lang="it-IT" smtClean="0"/>
              <a:pPr/>
              <a:t>‹N›</a:t>
            </a:fld>
            <a:endParaRPr lang="it-IT" dirty="0"/>
          </a:p>
        </p:txBody>
      </p:sp>
    </p:spTree>
    <p:extLst>
      <p:ext uri="{BB962C8B-B14F-4D97-AF65-F5344CB8AC3E}">
        <p14:creationId xmlns:p14="http://schemas.microsoft.com/office/powerpoint/2010/main" val="29993232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Circe" panose="020B0502020203020203" pitchFamily="34" charset="0"/>
        <a:ea typeface="+mn-ea"/>
        <a:cs typeface="+mn-cs"/>
      </a:defRPr>
    </a:lvl1pPr>
    <a:lvl2pPr marL="457200" algn="l" defTabSz="914400" rtl="0" eaLnBrk="1" latinLnBrk="0" hangingPunct="1">
      <a:defRPr sz="1200" kern="1200">
        <a:solidFill>
          <a:schemeClr val="tx1"/>
        </a:solidFill>
        <a:latin typeface="Circe" panose="020B0502020203020203" pitchFamily="34" charset="0"/>
        <a:ea typeface="+mn-ea"/>
        <a:cs typeface="+mn-cs"/>
      </a:defRPr>
    </a:lvl2pPr>
    <a:lvl3pPr marL="914400" algn="l" defTabSz="914400" rtl="0" eaLnBrk="1" latinLnBrk="0" hangingPunct="1">
      <a:defRPr sz="1200" kern="1200">
        <a:solidFill>
          <a:schemeClr val="tx1"/>
        </a:solidFill>
        <a:latin typeface="Circe" panose="020B0502020203020203" pitchFamily="34" charset="0"/>
        <a:ea typeface="+mn-ea"/>
        <a:cs typeface="+mn-cs"/>
      </a:defRPr>
    </a:lvl3pPr>
    <a:lvl4pPr marL="1371600" algn="l" defTabSz="914400" rtl="0" eaLnBrk="1" latinLnBrk="0" hangingPunct="1">
      <a:defRPr sz="1200" kern="1200">
        <a:solidFill>
          <a:schemeClr val="tx1"/>
        </a:solidFill>
        <a:latin typeface="Circe" panose="020B0502020203020203" pitchFamily="34" charset="0"/>
        <a:ea typeface="+mn-ea"/>
        <a:cs typeface="+mn-cs"/>
      </a:defRPr>
    </a:lvl4pPr>
    <a:lvl5pPr marL="1828800" algn="l" defTabSz="914400" rtl="0" eaLnBrk="1" latinLnBrk="0" hangingPunct="1">
      <a:defRPr sz="1200" kern="1200">
        <a:solidFill>
          <a:schemeClr val="tx1"/>
        </a:solidFill>
        <a:latin typeface="Circe" panose="020B0502020203020203"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3DEDFE-18E7-A688-11E5-85A229E699A0}"/>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C529A6D5-3DE2-0AB5-5E6C-133A8C9740F9}"/>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5335E7ED-62FE-6901-AECC-836219807E28}"/>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02250EB2-0449-AFE2-C7C1-A12536D9E26D}"/>
              </a:ext>
            </a:extLst>
          </p:cNvPr>
          <p:cNvSpPr>
            <a:spLocks noGrp="1"/>
          </p:cNvSpPr>
          <p:nvPr>
            <p:ph type="sldNum" sz="quarter" idx="5"/>
          </p:nvPr>
        </p:nvSpPr>
        <p:spPr/>
        <p:txBody>
          <a:bodyPr/>
          <a:lstStyle/>
          <a:p>
            <a:fld id="{8E985342-32E4-4B60-965B-BC36838A0356}" type="slidenum">
              <a:rPr lang="it-IT" smtClean="0"/>
              <a:pPr/>
              <a:t>1</a:t>
            </a:fld>
            <a:endParaRPr lang="it-IT" dirty="0"/>
          </a:p>
        </p:txBody>
      </p:sp>
    </p:spTree>
    <p:extLst>
      <p:ext uri="{BB962C8B-B14F-4D97-AF65-F5344CB8AC3E}">
        <p14:creationId xmlns:p14="http://schemas.microsoft.com/office/powerpoint/2010/main" val="24228141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8CD4A-6CA4-DEAF-ACA7-C128DA1EBA2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C23507AC-64E9-21B4-054C-D2E944D77E30}"/>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C7BE7E13-35AE-8F09-75CB-8C068A5C16CB}"/>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C07D227B-82C6-CB84-0775-B216ECB8D306}"/>
              </a:ext>
            </a:extLst>
          </p:cNvPr>
          <p:cNvSpPr>
            <a:spLocks noGrp="1"/>
          </p:cNvSpPr>
          <p:nvPr>
            <p:ph type="sldNum" sz="quarter" idx="5"/>
          </p:nvPr>
        </p:nvSpPr>
        <p:spPr/>
        <p:txBody>
          <a:bodyPr/>
          <a:lstStyle/>
          <a:p>
            <a:fld id="{8E985342-32E4-4B60-965B-BC36838A0356}" type="slidenum">
              <a:rPr lang="it-IT" smtClean="0"/>
              <a:pPr/>
              <a:t>46</a:t>
            </a:fld>
            <a:endParaRPr lang="it-IT" dirty="0"/>
          </a:p>
        </p:txBody>
      </p:sp>
    </p:spTree>
    <p:extLst>
      <p:ext uri="{BB962C8B-B14F-4D97-AF65-F5344CB8AC3E}">
        <p14:creationId xmlns:p14="http://schemas.microsoft.com/office/powerpoint/2010/main" val="35104893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pertina principale">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1609C862-AF15-4379-8453-A7F385A7CAC6}"/>
              </a:ext>
            </a:extLst>
          </p:cNvPr>
          <p:cNvSpPr/>
          <p:nvPr userDrawn="1"/>
        </p:nvSpPr>
        <p:spPr>
          <a:xfrm>
            <a:off x="0" y="3316941"/>
            <a:ext cx="12192000" cy="3537284"/>
          </a:xfrm>
          <a:prstGeom prst="rect">
            <a:avLst/>
          </a:prstGeom>
          <a:solidFill>
            <a:srgbClr val="007D34"/>
          </a:solidFill>
          <a:ln>
            <a:solidFill>
              <a:srgbClr val="007C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noProof="1">
              <a:highlight>
                <a:srgbClr val="FFFF00"/>
              </a:highlight>
              <a:latin typeface="Arial" panose="020B0604020202020204" pitchFamily="34" charset="0"/>
              <a:cs typeface="Arial" panose="020B0604020202020204" pitchFamily="34" charset="0"/>
            </a:endParaRPr>
          </a:p>
        </p:txBody>
      </p:sp>
      <p:sp>
        <p:nvSpPr>
          <p:cNvPr id="2" name="Title 1"/>
          <p:cNvSpPr>
            <a:spLocks noGrp="1"/>
          </p:cNvSpPr>
          <p:nvPr>
            <p:ph type="ctrTitle" hasCustomPrompt="1"/>
          </p:nvPr>
        </p:nvSpPr>
        <p:spPr>
          <a:xfrm>
            <a:off x="142875" y="3392626"/>
            <a:ext cx="11210697" cy="1646302"/>
          </a:xfrm>
          <a:prstGeom prst="rect">
            <a:avLst/>
          </a:prstGeom>
        </p:spPr>
        <p:txBody>
          <a:bodyPr anchor="b">
            <a:noAutofit/>
          </a:bodyPr>
          <a:lstStyle>
            <a:lvl1pPr algn="r">
              <a:lnSpc>
                <a:spcPct val="80000"/>
              </a:lnSpc>
              <a:defRPr sz="5400">
                <a:solidFill>
                  <a:schemeClr val="bg1"/>
                </a:solidFill>
                <a:latin typeface="Arial" panose="020B0604020202020204" pitchFamily="34" charset="0"/>
                <a:ea typeface="Tahoma" panose="020B0604030504040204" pitchFamily="34" charset="0"/>
                <a:cs typeface="Arial" panose="020B0604020202020204" pitchFamily="34" charset="0"/>
              </a:defRPr>
            </a:lvl1pPr>
          </a:lstStyle>
          <a:p>
            <a:r>
              <a:rPr lang="it-IT" noProof="1"/>
              <a:t>Titolo copertina principale, </a:t>
            </a:r>
            <a:br>
              <a:rPr lang="it-IT" noProof="1"/>
            </a:br>
            <a:r>
              <a:rPr lang="it-IT" noProof="1"/>
              <a:t>iniziale maiuscola</a:t>
            </a:r>
          </a:p>
        </p:txBody>
      </p:sp>
      <p:sp>
        <p:nvSpPr>
          <p:cNvPr id="15" name="Segnaposto testo 14"/>
          <p:cNvSpPr>
            <a:spLocks noGrp="1"/>
          </p:cNvSpPr>
          <p:nvPr>
            <p:ph type="body" sz="quarter" idx="13" hasCustomPrompt="1"/>
          </p:nvPr>
        </p:nvSpPr>
        <p:spPr>
          <a:xfrm>
            <a:off x="115613" y="5815389"/>
            <a:ext cx="11237960" cy="598658"/>
          </a:xfrm>
        </p:spPr>
        <p:txBody>
          <a:bodyPr/>
          <a:lstStyle>
            <a:lvl1pPr marL="0" indent="0" algn="r">
              <a:spcBef>
                <a:spcPts val="0"/>
              </a:spcBef>
              <a:buFontTx/>
              <a:buNone/>
              <a:defRPr sz="1800" i="0">
                <a:solidFill>
                  <a:schemeClr val="bg1"/>
                </a:solidFill>
                <a:latin typeface="Arial" panose="020B0604020202020204" pitchFamily="34" charset="0"/>
                <a:ea typeface="Tahoma" panose="020B060403050404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noProof="1"/>
              <a:t>Sommario copertina principale, </a:t>
            </a:r>
            <a:br>
              <a:rPr lang="it-IT" noProof="1"/>
            </a:br>
            <a:r>
              <a:rPr lang="it-IT" noProof="1"/>
              <a:t>iniziale maiuscola</a:t>
            </a:r>
          </a:p>
        </p:txBody>
      </p:sp>
      <p:sp>
        <p:nvSpPr>
          <p:cNvPr id="10" name="Rectangle 33">
            <a:extLst>
              <a:ext uri="{FF2B5EF4-FFF2-40B4-BE49-F238E27FC236}">
                <a16:creationId xmlns:a16="http://schemas.microsoft.com/office/drawing/2014/main" id="{1B765009-0D19-4168-ACF0-949EC4C4F709}"/>
              </a:ext>
            </a:extLst>
          </p:cNvPr>
          <p:cNvSpPr/>
          <p:nvPr userDrawn="1"/>
        </p:nvSpPr>
        <p:spPr>
          <a:xfrm>
            <a:off x="6871309" y="5010270"/>
            <a:ext cx="4455000" cy="59531"/>
          </a:xfrm>
          <a:prstGeom prst="rect">
            <a:avLst/>
          </a:prstGeom>
          <a:solidFill>
            <a:schemeClr val="bg1"/>
          </a:solidFill>
          <a:ln>
            <a:noFill/>
          </a:ln>
          <a:effectLst/>
          <a:scene3d>
            <a:camera prst="orthographicFront">
              <a:rot lat="0" lon="0" rev="0"/>
            </a:camera>
            <a:lightRig rig="threePt"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lIns="38405" tIns="19202" rIns="38405" bIns="19202" anchor="ctr"/>
          <a:lstStyle>
            <a:lvl1pPr>
              <a:defRPr sz="3600">
                <a:solidFill>
                  <a:schemeClr val="tx1"/>
                </a:solidFill>
                <a:latin typeface="Lato Light"/>
              </a:defRPr>
            </a:lvl1pPr>
            <a:lvl2pPr marL="742950" indent="-285750">
              <a:defRPr sz="3600">
                <a:solidFill>
                  <a:schemeClr val="tx1"/>
                </a:solidFill>
                <a:latin typeface="Lato Light"/>
              </a:defRPr>
            </a:lvl2pPr>
            <a:lvl3pPr marL="1143000" indent="-228600">
              <a:defRPr sz="3600">
                <a:solidFill>
                  <a:schemeClr val="tx1"/>
                </a:solidFill>
                <a:latin typeface="Lato Light"/>
              </a:defRPr>
            </a:lvl3pPr>
            <a:lvl4pPr marL="1600200" indent="-228600">
              <a:defRPr sz="3600">
                <a:solidFill>
                  <a:schemeClr val="tx1"/>
                </a:solidFill>
                <a:latin typeface="Lato Light"/>
              </a:defRPr>
            </a:lvl4pPr>
            <a:lvl5pPr marL="2057400" indent="-228600">
              <a:defRPr sz="3600">
                <a:solidFill>
                  <a:schemeClr val="tx1"/>
                </a:solidFill>
                <a:latin typeface="Lato Light"/>
              </a:defRPr>
            </a:lvl5pPr>
            <a:lvl6pPr marL="2514600" indent="-228600" defTabSz="1827213" fontAlgn="base">
              <a:spcBef>
                <a:spcPct val="0"/>
              </a:spcBef>
              <a:spcAft>
                <a:spcPct val="0"/>
              </a:spcAft>
              <a:defRPr sz="3600">
                <a:solidFill>
                  <a:schemeClr val="tx1"/>
                </a:solidFill>
                <a:latin typeface="Lato Light"/>
              </a:defRPr>
            </a:lvl6pPr>
            <a:lvl7pPr marL="2971800" indent="-228600" defTabSz="1827213" fontAlgn="base">
              <a:spcBef>
                <a:spcPct val="0"/>
              </a:spcBef>
              <a:spcAft>
                <a:spcPct val="0"/>
              </a:spcAft>
              <a:defRPr sz="3600">
                <a:solidFill>
                  <a:schemeClr val="tx1"/>
                </a:solidFill>
                <a:latin typeface="Lato Light"/>
              </a:defRPr>
            </a:lvl7pPr>
            <a:lvl8pPr marL="3429000" indent="-228600" defTabSz="1827213" fontAlgn="base">
              <a:spcBef>
                <a:spcPct val="0"/>
              </a:spcBef>
              <a:spcAft>
                <a:spcPct val="0"/>
              </a:spcAft>
              <a:defRPr sz="3600">
                <a:solidFill>
                  <a:schemeClr val="tx1"/>
                </a:solidFill>
                <a:latin typeface="Lato Light"/>
              </a:defRPr>
            </a:lvl8pPr>
            <a:lvl9pPr marL="3886200" indent="-228600" defTabSz="1827213" fontAlgn="base">
              <a:spcBef>
                <a:spcPct val="0"/>
              </a:spcBef>
              <a:spcAft>
                <a:spcPct val="0"/>
              </a:spcAft>
              <a:defRPr sz="3600">
                <a:solidFill>
                  <a:schemeClr val="tx1"/>
                </a:solidFill>
                <a:latin typeface="Lato Light"/>
              </a:defRPr>
            </a:lvl9pPr>
          </a:lstStyle>
          <a:p>
            <a:pPr algn="ctr" eaLnBrk="1" hangingPunct="1"/>
            <a:endParaRPr lang="it-IT" altLang="it-IT" dirty="0">
              <a:solidFill>
                <a:srgbClr val="494949"/>
              </a:solidFill>
              <a:latin typeface="Circe" panose="020B0502020203020203" pitchFamily="34" charset="0"/>
            </a:endParaRPr>
          </a:p>
        </p:txBody>
      </p:sp>
      <p:sp>
        <p:nvSpPr>
          <p:cNvPr id="5" name="Segnaposto testo 4">
            <a:extLst>
              <a:ext uri="{FF2B5EF4-FFF2-40B4-BE49-F238E27FC236}">
                <a16:creationId xmlns:a16="http://schemas.microsoft.com/office/drawing/2014/main" id="{5BD15BAD-D4DA-A848-F5D4-F933C99A6C81}"/>
              </a:ext>
            </a:extLst>
          </p:cNvPr>
          <p:cNvSpPr>
            <a:spLocks noGrp="1"/>
          </p:cNvSpPr>
          <p:nvPr>
            <p:ph type="body" sz="quarter" idx="14" hasCustomPrompt="1"/>
          </p:nvPr>
        </p:nvSpPr>
        <p:spPr>
          <a:xfrm>
            <a:off x="115612" y="5192570"/>
            <a:ext cx="11210697" cy="500533"/>
          </a:xfrm>
        </p:spPr>
        <p:txBody>
          <a:bodyPr/>
          <a:lstStyle>
            <a:lvl1pPr marL="0" indent="0" algn="r">
              <a:buNone/>
              <a:defRPr sz="2800">
                <a:solidFill>
                  <a:schemeClr val="bg1"/>
                </a:solidFill>
              </a:defRPr>
            </a:lvl1pPr>
            <a:lvl2pPr marL="457200" indent="0">
              <a:buNone/>
              <a:defRPr sz="2800"/>
            </a:lvl2pPr>
            <a:lvl3pPr marL="914400" indent="0">
              <a:buNone/>
              <a:defRPr sz="2800"/>
            </a:lvl3pPr>
            <a:lvl4pPr marL="1371600" indent="0">
              <a:buNone/>
              <a:defRPr sz="2800"/>
            </a:lvl4pPr>
            <a:lvl5pPr marL="1828800" indent="0">
              <a:buNone/>
              <a:defRPr sz="2800"/>
            </a:lvl5pPr>
          </a:lstStyle>
          <a:p>
            <a:pPr lvl="0"/>
            <a:r>
              <a:rPr lang="it-IT" noProof="1"/>
              <a:t>Sottotitolo su una sola riga, iniziale maiuscola</a:t>
            </a:r>
          </a:p>
        </p:txBody>
      </p:sp>
      <p:pic>
        <p:nvPicPr>
          <p:cNvPr id="6" name="Immagine 5" descr="Immagine che contiene testo&#10;&#10;Descrizione generata automaticamente">
            <a:extLst>
              <a:ext uri="{FF2B5EF4-FFF2-40B4-BE49-F238E27FC236}">
                <a16:creationId xmlns:a16="http://schemas.microsoft.com/office/drawing/2014/main" id="{097F23D1-0394-23D3-AA26-676A7D7B1B85}"/>
              </a:ext>
            </a:extLst>
          </p:cNvPr>
          <p:cNvPicPr>
            <a:picLocks noChangeAspect="1"/>
          </p:cNvPicPr>
          <p:nvPr userDrawn="1"/>
        </p:nvPicPr>
        <p:blipFill>
          <a:blip r:embed="rId2"/>
          <a:stretch>
            <a:fillRect/>
          </a:stretch>
        </p:blipFill>
        <p:spPr>
          <a:xfrm>
            <a:off x="7533515" y="292697"/>
            <a:ext cx="4474983" cy="106589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pertina alternativa">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81000" y="2006714"/>
            <a:ext cx="10972572" cy="1646302"/>
          </a:xfrm>
          <a:prstGeom prst="rect">
            <a:avLst/>
          </a:prstGeom>
        </p:spPr>
        <p:txBody>
          <a:bodyPr anchor="b">
            <a:noAutofit/>
          </a:bodyPr>
          <a:lstStyle>
            <a:lvl1pPr algn="r">
              <a:defRPr sz="5400">
                <a:solidFill>
                  <a:srgbClr val="008236"/>
                </a:solidFill>
                <a:latin typeface="Arial" panose="020B0604020202020204" pitchFamily="34" charset="0"/>
                <a:ea typeface="Tahoma" panose="020B0604030504040204" pitchFamily="34" charset="0"/>
                <a:cs typeface="Arial" panose="020B0604020202020204" pitchFamily="34" charset="0"/>
              </a:defRPr>
            </a:lvl1pPr>
          </a:lstStyle>
          <a:p>
            <a:r>
              <a:rPr lang="it-IT" noProof="1"/>
              <a:t>Titolo copertina alternativa,</a:t>
            </a:r>
            <a:br>
              <a:rPr lang="it-IT" noProof="1"/>
            </a:br>
            <a:r>
              <a:rPr lang="it-IT" noProof="1"/>
              <a:t> iniziale maiuscola</a:t>
            </a:r>
          </a:p>
        </p:txBody>
      </p:sp>
      <p:sp>
        <p:nvSpPr>
          <p:cNvPr id="3" name="Subtitle 2"/>
          <p:cNvSpPr>
            <a:spLocks noGrp="1"/>
          </p:cNvSpPr>
          <p:nvPr>
            <p:ph type="subTitle" idx="1" hasCustomPrompt="1"/>
          </p:nvPr>
        </p:nvSpPr>
        <p:spPr>
          <a:xfrm>
            <a:off x="381000" y="3653013"/>
            <a:ext cx="10972572" cy="1096899"/>
          </a:xfrm>
        </p:spPr>
        <p:txBody>
          <a:bodyPr anchor="t">
            <a:noAutofit/>
          </a:bodyPr>
          <a:lstStyle>
            <a:lvl1pPr marL="0" indent="0" algn="r">
              <a:buNone/>
              <a:defRPr sz="2800">
                <a:solidFill>
                  <a:schemeClr val="tx1">
                    <a:lumMod val="50000"/>
                    <a:lumOff val="50000"/>
                  </a:schemeClr>
                </a:solidFill>
                <a:latin typeface="Arial" panose="020B0604020202020204" pitchFamily="34" charset="0"/>
                <a:ea typeface="Tahoma" panose="020B060403050404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noProof="1"/>
              <a:t>Sottotitolo copertina alternativa, </a:t>
            </a:r>
            <a:br>
              <a:rPr lang="it-IT" noProof="1"/>
            </a:br>
            <a:r>
              <a:rPr lang="it-IT" noProof="1"/>
              <a:t>iniziale maiuscola, anche su due righe</a:t>
            </a:r>
          </a:p>
        </p:txBody>
      </p:sp>
      <p:sp>
        <p:nvSpPr>
          <p:cNvPr id="15" name="Segnaposto testo 14"/>
          <p:cNvSpPr>
            <a:spLocks noGrp="1"/>
          </p:cNvSpPr>
          <p:nvPr>
            <p:ph type="body" sz="quarter" idx="13" hasCustomPrompt="1"/>
          </p:nvPr>
        </p:nvSpPr>
        <p:spPr>
          <a:xfrm>
            <a:off x="1042357" y="5208584"/>
            <a:ext cx="10327542" cy="598658"/>
          </a:xfrm>
        </p:spPr>
        <p:txBody>
          <a:bodyPr/>
          <a:lstStyle>
            <a:lvl1pPr marL="0" indent="0" algn="r">
              <a:spcBef>
                <a:spcPts val="0"/>
              </a:spcBef>
              <a:buFontTx/>
              <a:buNone/>
              <a:defRPr sz="1800" i="0">
                <a:solidFill>
                  <a:srgbClr val="7F7F7F"/>
                </a:solidFill>
                <a:latin typeface="Arial" panose="020B0604020202020204" pitchFamily="34" charset="0"/>
                <a:ea typeface="Tahoma" panose="020B060403050404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noProof="1"/>
              <a:t>Sommario copertina alternativa, iniziale maiuscola</a:t>
            </a:r>
          </a:p>
        </p:txBody>
      </p:sp>
      <p:sp>
        <p:nvSpPr>
          <p:cNvPr id="9" name="Rettangolo 8">
            <a:extLst>
              <a:ext uri="{FF2B5EF4-FFF2-40B4-BE49-F238E27FC236}">
                <a16:creationId xmlns:a16="http://schemas.microsoft.com/office/drawing/2014/main" id="{1609C862-AF15-4379-8453-A7F385A7CAC6}"/>
              </a:ext>
            </a:extLst>
          </p:cNvPr>
          <p:cNvSpPr/>
          <p:nvPr userDrawn="1"/>
        </p:nvSpPr>
        <p:spPr>
          <a:xfrm>
            <a:off x="0" y="5988042"/>
            <a:ext cx="12192000" cy="902042"/>
          </a:xfrm>
          <a:prstGeom prst="rect">
            <a:avLst/>
          </a:prstGeom>
          <a:solidFill>
            <a:srgbClr val="007D34"/>
          </a:solidFill>
          <a:ln>
            <a:solidFill>
              <a:srgbClr val="007C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latin typeface="Arial" panose="020B0604020202020204" pitchFamily="34" charset="0"/>
              <a:cs typeface="Arial" panose="020B0604020202020204" pitchFamily="34" charset="0"/>
            </a:endParaRPr>
          </a:p>
        </p:txBody>
      </p:sp>
      <p:sp>
        <p:nvSpPr>
          <p:cNvPr id="5" name="Segnaposto data 4">
            <a:extLst>
              <a:ext uri="{FF2B5EF4-FFF2-40B4-BE49-F238E27FC236}">
                <a16:creationId xmlns:a16="http://schemas.microsoft.com/office/drawing/2014/main" id="{C59027B2-969D-4034-80E3-13F7D154C3BB}"/>
              </a:ext>
            </a:extLst>
          </p:cNvPr>
          <p:cNvSpPr>
            <a:spLocks noGrp="1"/>
          </p:cNvSpPr>
          <p:nvPr>
            <p:ph type="dt" sz="half" idx="14"/>
          </p:nvPr>
        </p:nvSpPr>
        <p:spPr/>
        <p:txBody>
          <a:bodyPr/>
          <a:lstStyle>
            <a:lvl1pPr>
              <a:defRPr>
                <a:latin typeface="Arial" panose="020B0604020202020204" pitchFamily="34" charset="0"/>
                <a:cs typeface="Arial" panose="020B0604020202020204" pitchFamily="34" charset="0"/>
              </a:defRPr>
            </a:lvl1pPr>
          </a:lstStyle>
          <a:p>
            <a:endParaRPr lang="it-IT" noProof="1"/>
          </a:p>
        </p:txBody>
      </p:sp>
      <p:sp>
        <p:nvSpPr>
          <p:cNvPr id="6" name="Segnaposto piè di pagina 5">
            <a:extLst>
              <a:ext uri="{FF2B5EF4-FFF2-40B4-BE49-F238E27FC236}">
                <a16:creationId xmlns:a16="http://schemas.microsoft.com/office/drawing/2014/main" id="{69B1877A-0688-49A4-A239-A22CDC300E7E}"/>
              </a:ext>
            </a:extLst>
          </p:cNvPr>
          <p:cNvSpPr>
            <a:spLocks noGrp="1"/>
          </p:cNvSpPr>
          <p:nvPr>
            <p:ph type="ftr" sz="quarter" idx="15"/>
          </p:nvPr>
        </p:nvSpPr>
        <p:spPr/>
        <p:txBody>
          <a:bodyPr/>
          <a:lstStyle>
            <a:lvl1pPr>
              <a:defRPr>
                <a:latin typeface="Arial" panose="020B0604020202020204" pitchFamily="34" charset="0"/>
                <a:cs typeface="Arial" panose="020B0604020202020204" pitchFamily="34" charset="0"/>
              </a:defRPr>
            </a:lvl1pPr>
          </a:lstStyle>
          <a:p>
            <a:endParaRPr lang="it-IT" noProof="1"/>
          </a:p>
        </p:txBody>
      </p:sp>
      <p:sp>
        <p:nvSpPr>
          <p:cNvPr id="7" name="Segnaposto numero diapositiva 6">
            <a:extLst>
              <a:ext uri="{FF2B5EF4-FFF2-40B4-BE49-F238E27FC236}">
                <a16:creationId xmlns:a16="http://schemas.microsoft.com/office/drawing/2014/main" id="{C4C7F8DC-574B-4826-BCB8-81E009A5A2A1}"/>
              </a:ext>
            </a:extLst>
          </p:cNvPr>
          <p:cNvSpPr>
            <a:spLocks noGrp="1"/>
          </p:cNvSpPr>
          <p:nvPr>
            <p:ph type="sldNum" sz="quarter" idx="16"/>
          </p:nvPr>
        </p:nvSpPr>
        <p:spPr/>
        <p:txBody>
          <a:bodyPr/>
          <a:lstStyle>
            <a:lvl1pPr>
              <a:defRPr>
                <a:latin typeface="Arial" panose="020B0604020202020204" pitchFamily="34" charset="0"/>
                <a:cs typeface="Arial" panose="020B0604020202020204" pitchFamily="34" charset="0"/>
              </a:defRPr>
            </a:lvl1pPr>
          </a:lstStyle>
          <a:p>
            <a:fld id="{2E85A994-D622-47C4-BBB7-EA543E9BA793}" type="slidenum">
              <a:rPr lang="en-GB" smtClean="0"/>
              <a:pPr/>
              <a:t>‹N›</a:t>
            </a:fld>
            <a:endParaRPr lang="en-GB" dirty="0"/>
          </a:p>
        </p:txBody>
      </p:sp>
      <p:pic>
        <p:nvPicPr>
          <p:cNvPr id="10" name="Immagine 9" descr="Immagine che contiene testo&#10;&#10;Descrizione generata automaticamente">
            <a:extLst>
              <a:ext uri="{FF2B5EF4-FFF2-40B4-BE49-F238E27FC236}">
                <a16:creationId xmlns:a16="http://schemas.microsoft.com/office/drawing/2014/main" id="{8AA18942-FB69-168B-6136-5FABDD56BCDF}"/>
              </a:ext>
            </a:extLst>
          </p:cNvPr>
          <p:cNvPicPr>
            <a:picLocks noChangeAspect="1"/>
          </p:cNvPicPr>
          <p:nvPr userDrawn="1"/>
        </p:nvPicPr>
        <p:blipFill>
          <a:blip r:embed="rId2"/>
          <a:stretch>
            <a:fillRect/>
          </a:stretch>
        </p:blipFill>
        <p:spPr>
          <a:xfrm>
            <a:off x="290501" y="321756"/>
            <a:ext cx="4474983" cy="1065893"/>
          </a:xfrm>
          <a:prstGeom prst="rect">
            <a:avLst/>
          </a:prstGeom>
        </p:spPr>
      </p:pic>
    </p:spTree>
    <p:extLst>
      <p:ext uri="{BB962C8B-B14F-4D97-AF65-F5344CB8AC3E}">
        <p14:creationId xmlns:p14="http://schemas.microsoft.com/office/powerpoint/2010/main" val="2312514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paratore di sezion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14321" y="2749672"/>
            <a:ext cx="10972572" cy="1646302"/>
          </a:xfrm>
          <a:prstGeom prst="rect">
            <a:avLst/>
          </a:prstGeom>
        </p:spPr>
        <p:txBody>
          <a:bodyPr anchor="b">
            <a:noAutofit/>
          </a:bodyPr>
          <a:lstStyle>
            <a:lvl1pPr algn="l">
              <a:defRPr sz="3600">
                <a:solidFill>
                  <a:srgbClr val="008236"/>
                </a:solidFill>
                <a:latin typeface="Arial" panose="020B0604020202020204" pitchFamily="34" charset="0"/>
                <a:ea typeface="Tahoma" panose="020B0604030504040204" pitchFamily="34" charset="0"/>
                <a:cs typeface="Arial" panose="020B0604020202020204" pitchFamily="34" charset="0"/>
              </a:defRPr>
            </a:lvl1pPr>
          </a:lstStyle>
          <a:p>
            <a:r>
              <a:rPr lang="it-IT" noProof="1"/>
              <a:t>Titolo sezione, iniziale maiuscola</a:t>
            </a:r>
          </a:p>
        </p:txBody>
      </p:sp>
      <p:sp>
        <p:nvSpPr>
          <p:cNvPr id="9" name="Rettangolo 8">
            <a:extLst>
              <a:ext uri="{FF2B5EF4-FFF2-40B4-BE49-F238E27FC236}">
                <a16:creationId xmlns:a16="http://schemas.microsoft.com/office/drawing/2014/main" id="{1609C862-AF15-4379-8453-A7F385A7CAC6}"/>
              </a:ext>
            </a:extLst>
          </p:cNvPr>
          <p:cNvSpPr/>
          <p:nvPr userDrawn="1"/>
        </p:nvSpPr>
        <p:spPr>
          <a:xfrm>
            <a:off x="0" y="5988042"/>
            <a:ext cx="12192000" cy="902042"/>
          </a:xfrm>
          <a:prstGeom prst="rect">
            <a:avLst/>
          </a:prstGeom>
          <a:solidFill>
            <a:srgbClr val="007C34"/>
          </a:solidFill>
          <a:ln>
            <a:solidFill>
              <a:srgbClr val="007C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latin typeface="Arial" panose="020B0604020202020204" pitchFamily="34" charset="0"/>
              <a:cs typeface="Arial" panose="020B0604020202020204" pitchFamily="34" charset="0"/>
            </a:endParaRPr>
          </a:p>
        </p:txBody>
      </p:sp>
      <p:sp>
        <p:nvSpPr>
          <p:cNvPr id="4" name="Segnaposto data 3">
            <a:extLst>
              <a:ext uri="{FF2B5EF4-FFF2-40B4-BE49-F238E27FC236}">
                <a16:creationId xmlns:a16="http://schemas.microsoft.com/office/drawing/2014/main" id="{3799A3DE-52BA-4601-9DF0-CEDC50E74B35}"/>
              </a:ext>
            </a:extLst>
          </p:cNvPr>
          <p:cNvSpPr>
            <a:spLocks noGrp="1"/>
          </p:cNvSpPr>
          <p:nvPr>
            <p:ph type="dt" sz="half" idx="14"/>
          </p:nvPr>
        </p:nvSpPr>
        <p:spPr/>
        <p:txBody>
          <a:bodyPr/>
          <a:lstStyle/>
          <a:p>
            <a:endParaRPr lang="it-IT" noProof="1"/>
          </a:p>
        </p:txBody>
      </p:sp>
      <p:sp>
        <p:nvSpPr>
          <p:cNvPr id="8" name="Rectangle 33">
            <a:extLst>
              <a:ext uri="{FF2B5EF4-FFF2-40B4-BE49-F238E27FC236}">
                <a16:creationId xmlns:a16="http://schemas.microsoft.com/office/drawing/2014/main" id="{4F428701-5455-4D8E-8C3C-08B05C8C13DB}"/>
              </a:ext>
            </a:extLst>
          </p:cNvPr>
          <p:cNvSpPr/>
          <p:nvPr userDrawn="1"/>
        </p:nvSpPr>
        <p:spPr>
          <a:xfrm>
            <a:off x="413351" y="4357806"/>
            <a:ext cx="4455000" cy="59531"/>
          </a:xfrm>
          <a:prstGeom prst="rect">
            <a:avLst/>
          </a:prstGeom>
          <a:solidFill>
            <a:srgbClr val="007D34"/>
          </a:solidFill>
          <a:ln>
            <a:noFill/>
          </a:ln>
          <a:effectLst/>
          <a:scene3d>
            <a:camera prst="orthographicFront">
              <a:rot lat="0" lon="0" rev="0"/>
            </a:camera>
            <a:lightRig rig="threePt"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lIns="38405" tIns="19202" rIns="38405" bIns="19202" anchor="ctr"/>
          <a:lstStyle>
            <a:lvl1pPr>
              <a:defRPr sz="3600">
                <a:solidFill>
                  <a:schemeClr val="tx1"/>
                </a:solidFill>
                <a:latin typeface="Lato Light"/>
              </a:defRPr>
            </a:lvl1pPr>
            <a:lvl2pPr marL="742950" indent="-285750">
              <a:defRPr sz="3600">
                <a:solidFill>
                  <a:schemeClr val="tx1"/>
                </a:solidFill>
                <a:latin typeface="Lato Light"/>
              </a:defRPr>
            </a:lvl2pPr>
            <a:lvl3pPr marL="1143000" indent="-228600">
              <a:defRPr sz="3600">
                <a:solidFill>
                  <a:schemeClr val="tx1"/>
                </a:solidFill>
                <a:latin typeface="Lato Light"/>
              </a:defRPr>
            </a:lvl3pPr>
            <a:lvl4pPr marL="1600200" indent="-228600">
              <a:defRPr sz="3600">
                <a:solidFill>
                  <a:schemeClr val="tx1"/>
                </a:solidFill>
                <a:latin typeface="Lato Light"/>
              </a:defRPr>
            </a:lvl4pPr>
            <a:lvl5pPr marL="2057400" indent="-228600">
              <a:defRPr sz="3600">
                <a:solidFill>
                  <a:schemeClr val="tx1"/>
                </a:solidFill>
                <a:latin typeface="Lato Light"/>
              </a:defRPr>
            </a:lvl5pPr>
            <a:lvl6pPr marL="2514600" indent="-228600" defTabSz="1827213" fontAlgn="base">
              <a:spcBef>
                <a:spcPct val="0"/>
              </a:spcBef>
              <a:spcAft>
                <a:spcPct val="0"/>
              </a:spcAft>
              <a:defRPr sz="3600">
                <a:solidFill>
                  <a:schemeClr val="tx1"/>
                </a:solidFill>
                <a:latin typeface="Lato Light"/>
              </a:defRPr>
            </a:lvl6pPr>
            <a:lvl7pPr marL="2971800" indent="-228600" defTabSz="1827213" fontAlgn="base">
              <a:spcBef>
                <a:spcPct val="0"/>
              </a:spcBef>
              <a:spcAft>
                <a:spcPct val="0"/>
              </a:spcAft>
              <a:defRPr sz="3600">
                <a:solidFill>
                  <a:schemeClr val="tx1"/>
                </a:solidFill>
                <a:latin typeface="Lato Light"/>
              </a:defRPr>
            </a:lvl7pPr>
            <a:lvl8pPr marL="3429000" indent="-228600" defTabSz="1827213" fontAlgn="base">
              <a:spcBef>
                <a:spcPct val="0"/>
              </a:spcBef>
              <a:spcAft>
                <a:spcPct val="0"/>
              </a:spcAft>
              <a:defRPr sz="3600">
                <a:solidFill>
                  <a:schemeClr val="tx1"/>
                </a:solidFill>
                <a:latin typeface="Lato Light"/>
              </a:defRPr>
            </a:lvl8pPr>
            <a:lvl9pPr marL="3886200" indent="-228600" defTabSz="1827213" fontAlgn="base">
              <a:spcBef>
                <a:spcPct val="0"/>
              </a:spcBef>
              <a:spcAft>
                <a:spcPct val="0"/>
              </a:spcAft>
              <a:defRPr sz="3600">
                <a:solidFill>
                  <a:schemeClr val="tx1"/>
                </a:solidFill>
                <a:latin typeface="Lato Light"/>
              </a:defRPr>
            </a:lvl9pPr>
          </a:lstStyle>
          <a:p>
            <a:pPr algn="ctr" eaLnBrk="1" hangingPunct="1"/>
            <a:endParaRPr lang="it-IT" altLang="it-IT" dirty="0">
              <a:solidFill>
                <a:srgbClr val="494949"/>
              </a:solidFill>
              <a:latin typeface="Circe" panose="020B0502020203020203" pitchFamily="34" charset="0"/>
            </a:endParaRPr>
          </a:p>
        </p:txBody>
      </p:sp>
      <p:sp>
        <p:nvSpPr>
          <p:cNvPr id="10" name="Segnaposto testo 14">
            <a:extLst>
              <a:ext uri="{FF2B5EF4-FFF2-40B4-BE49-F238E27FC236}">
                <a16:creationId xmlns:a16="http://schemas.microsoft.com/office/drawing/2014/main" id="{3AE38998-11B5-4B18-B790-1B0A9F82DC22}"/>
              </a:ext>
            </a:extLst>
          </p:cNvPr>
          <p:cNvSpPr>
            <a:spLocks noGrp="1"/>
          </p:cNvSpPr>
          <p:nvPr>
            <p:ph type="body" sz="quarter" idx="13" hasCustomPrompt="1"/>
          </p:nvPr>
        </p:nvSpPr>
        <p:spPr>
          <a:xfrm>
            <a:off x="323217" y="4446578"/>
            <a:ext cx="10327542" cy="598658"/>
          </a:xfrm>
        </p:spPr>
        <p:txBody>
          <a:bodyPr/>
          <a:lstStyle>
            <a:lvl1pPr marL="0" indent="0" algn="l">
              <a:spcBef>
                <a:spcPts val="0"/>
              </a:spcBef>
              <a:buFontTx/>
              <a:buNone/>
              <a:defRPr sz="1800" i="0">
                <a:solidFill>
                  <a:srgbClr val="7F7F7F"/>
                </a:solidFill>
                <a:latin typeface="Arial" panose="020B0604020202020204" pitchFamily="34" charset="0"/>
                <a:ea typeface="Tahoma" panose="020B060403050404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noProof="1"/>
              <a:t>Sottotitolo sezione, iniziale maiuscola</a:t>
            </a:r>
          </a:p>
        </p:txBody>
      </p:sp>
      <p:sp>
        <p:nvSpPr>
          <p:cNvPr id="5" name="Segnaposto piè di pagina 4">
            <a:extLst>
              <a:ext uri="{FF2B5EF4-FFF2-40B4-BE49-F238E27FC236}">
                <a16:creationId xmlns:a16="http://schemas.microsoft.com/office/drawing/2014/main" id="{1CC72AFA-6C37-4A6C-92F8-7F74E28B8879}"/>
              </a:ext>
            </a:extLst>
          </p:cNvPr>
          <p:cNvSpPr>
            <a:spLocks noGrp="1"/>
          </p:cNvSpPr>
          <p:nvPr>
            <p:ph type="ftr" sz="quarter" idx="15"/>
          </p:nvPr>
        </p:nvSpPr>
        <p:spPr/>
        <p:txBody>
          <a:bodyPr/>
          <a:lstStyle/>
          <a:p>
            <a:endParaRPr lang="it-IT" noProof="1"/>
          </a:p>
        </p:txBody>
      </p:sp>
      <p:sp>
        <p:nvSpPr>
          <p:cNvPr id="6" name="Segnaposto numero diapositiva 5">
            <a:extLst>
              <a:ext uri="{FF2B5EF4-FFF2-40B4-BE49-F238E27FC236}">
                <a16:creationId xmlns:a16="http://schemas.microsoft.com/office/drawing/2014/main" id="{9A06774F-8547-416A-88FE-7D8D7D48F2DE}"/>
              </a:ext>
            </a:extLst>
          </p:cNvPr>
          <p:cNvSpPr>
            <a:spLocks noGrp="1"/>
          </p:cNvSpPr>
          <p:nvPr>
            <p:ph type="sldNum" sz="quarter" idx="16"/>
          </p:nvPr>
        </p:nvSpPr>
        <p:spPr/>
        <p:txBody>
          <a:bodyPr/>
          <a:lstStyle/>
          <a:p>
            <a:fld id="{2E85A994-D622-47C4-BBB7-EA543E9BA793}" type="slidenum">
              <a:rPr lang="en-GB" smtClean="0"/>
              <a:pPr/>
              <a:t>‹N›</a:t>
            </a:fld>
            <a:endParaRPr lang="en-GB" dirty="0"/>
          </a:p>
        </p:txBody>
      </p:sp>
      <p:pic>
        <p:nvPicPr>
          <p:cNvPr id="3" name="Immagine 2" descr="Immagine che contiene testo&#10;&#10;Descrizione generata automaticamente">
            <a:extLst>
              <a:ext uri="{FF2B5EF4-FFF2-40B4-BE49-F238E27FC236}">
                <a16:creationId xmlns:a16="http://schemas.microsoft.com/office/drawing/2014/main" id="{90F4F7D0-D604-5078-EB63-D2B3D082D790}"/>
              </a:ext>
            </a:extLst>
          </p:cNvPr>
          <p:cNvPicPr>
            <a:picLocks noChangeAspect="1"/>
          </p:cNvPicPr>
          <p:nvPr userDrawn="1"/>
        </p:nvPicPr>
        <p:blipFill>
          <a:blip r:embed="rId2"/>
          <a:stretch>
            <a:fillRect/>
          </a:stretch>
        </p:blipFill>
        <p:spPr>
          <a:xfrm>
            <a:off x="290501" y="321756"/>
            <a:ext cx="4474983" cy="1065893"/>
          </a:xfrm>
          <a:prstGeom prst="rect">
            <a:avLst/>
          </a:prstGeom>
        </p:spPr>
      </p:pic>
    </p:spTree>
    <p:extLst>
      <p:ext uri="{BB962C8B-B14F-4D97-AF65-F5344CB8AC3E}">
        <p14:creationId xmlns:p14="http://schemas.microsoft.com/office/powerpoint/2010/main" val="1926664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22858" y="313151"/>
            <a:ext cx="11750381" cy="926607"/>
          </a:xfrm>
          <a:prstGeom prst="rect">
            <a:avLst/>
          </a:prstGeom>
        </p:spPr>
        <p:txBody>
          <a:bodyPr anchor="b">
            <a:normAutofit/>
          </a:bodyPr>
          <a:lstStyle>
            <a:lvl1pPr>
              <a:defRPr sz="3600">
                <a:solidFill>
                  <a:srgbClr val="008236"/>
                </a:solidFill>
              </a:defRPr>
            </a:lvl1pPr>
          </a:lstStyle>
          <a:p>
            <a:r>
              <a:rPr lang="it-IT" noProof="1"/>
              <a:t>Titolo slide, iniziale maiuscola</a:t>
            </a:r>
          </a:p>
        </p:txBody>
      </p:sp>
      <p:sp>
        <p:nvSpPr>
          <p:cNvPr id="3" name="Content Placeholder 2"/>
          <p:cNvSpPr>
            <a:spLocks noGrp="1"/>
          </p:cNvSpPr>
          <p:nvPr>
            <p:ph idx="1" hasCustomPrompt="1"/>
          </p:nvPr>
        </p:nvSpPr>
        <p:spPr/>
        <p:txBody>
          <a:bodyPr/>
          <a:lstStyle/>
          <a:p>
            <a:pPr lvl="0"/>
            <a:r>
              <a:rPr lang="it-IT" noProof="1"/>
              <a:t>Usare questo segnaposto per inserire il testo</a:t>
            </a:r>
          </a:p>
          <a:p>
            <a:pPr lvl="1"/>
            <a:r>
              <a:rPr lang="it-IT" noProof="1"/>
              <a:t>Secondo livello</a:t>
            </a:r>
          </a:p>
          <a:p>
            <a:pPr lvl="2"/>
            <a:r>
              <a:rPr lang="it-IT" noProof="1"/>
              <a:t>Terzo livello</a:t>
            </a:r>
          </a:p>
          <a:p>
            <a:pPr lvl="3"/>
            <a:r>
              <a:rPr lang="it-IT" noProof="1"/>
              <a:t>Quarto livello</a:t>
            </a:r>
          </a:p>
          <a:p>
            <a:pPr lvl="4"/>
            <a:r>
              <a:rPr lang="it-IT" noProof="1"/>
              <a:t>Quinto livello</a:t>
            </a:r>
          </a:p>
        </p:txBody>
      </p:sp>
      <p:sp>
        <p:nvSpPr>
          <p:cNvPr id="5" name="Segnaposto data 4">
            <a:extLst>
              <a:ext uri="{FF2B5EF4-FFF2-40B4-BE49-F238E27FC236}">
                <a16:creationId xmlns:a16="http://schemas.microsoft.com/office/drawing/2014/main" id="{5642F620-48F7-4BF4-AF7C-9BD8FE41006F}"/>
              </a:ext>
            </a:extLst>
          </p:cNvPr>
          <p:cNvSpPr>
            <a:spLocks noGrp="1"/>
          </p:cNvSpPr>
          <p:nvPr>
            <p:ph type="dt" sz="half" idx="10"/>
          </p:nvPr>
        </p:nvSpPr>
        <p:spPr/>
        <p:txBody>
          <a:bodyPr/>
          <a:lstStyle/>
          <a:p>
            <a:endParaRPr lang="it-IT" noProof="1"/>
          </a:p>
        </p:txBody>
      </p:sp>
      <p:sp>
        <p:nvSpPr>
          <p:cNvPr id="6" name="Segnaposto piè di pagina 5">
            <a:extLst>
              <a:ext uri="{FF2B5EF4-FFF2-40B4-BE49-F238E27FC236}">
                <a16:creationId xmlns:a16="http://schemas.microsoft.com/office/drawing/2014/main" id="{55D82E49-4AB8-44DF-BE90-CD599B3B74AC}"/>
              </a:ext>
            </a:extLst>
          </p:cNvPr>
          <p:cNvSpPr>
            <a:spLocks noGrp="1"/>
          </p:cNvSpPr>
          <p:nvPr>
            <p:ph type="ftr" sz="quarter" idx="11"/>
          </p:nvPr>
        </p:nvSpPr>
        <p:spPr/>
        <p:txBody>
          <a:bodyPr/>
          <a:lstStyle/>
          <a:p>
            <a:endParaRPr lang="it-IT" noProof="1"/>
          </a:p>
        </p:txBody>
      </p:sp>
      <p:sp>
        <p:nvSpPr>
          <p:cNvPr id="9" name="Segnaposto numero diapositiva 8">
            <a:extLst>
              <a:ext uri="{FF2B5EF4-FFF2-40B4-BE49-F238E27FC236}">
                <a16:creationId xmlns:a16="http://schemas.microsoft.com/office/drawing/2014/main" id="{2CE8861D-72D2-4A6B-B442-BA689AEFDAD9}"/>
              </a:ext>
            </a:extLst>
          </p:cNvPr>
          <p:cNvSpPr>
            <a:spLocks noGrp="1"/>
          </p:cNvSpPr>
          <p:nvPr>
            <p:ph type="sldNum" sz="quarter" idx="12"/>
          </p:nvPr>
        </p:nvSpPr>
        <p:spPr/>
        <p:txBody>
          <a:bodyPr/>
          <a:lstStyle/>
          <a:p>
            <a:fld id="{2E85A994-D622-47C4-BBB7-EA543E9BA793}" type="slidenum">
              <a:rPr lang="en-GB" smtClean="0"/>
              <a:pPr/>
              <a:t>‹N›</a:t>
            </a:fld>
            <a:endParaRPr lang="en-GB" dirty="0"/>
          </a:p>
        </p:txBody>
      </p:sp>
      <p:sp>
        <p:nvSpPr>
          <p:cNvPr id="10" name="Rectangle 33">
            <a:extLst>
              <a:ext uri="{FF2B5EF4-FFF2-40B4-BE49-F238E27FC236}">
                <a16:creationId xmlns:a16="http://schemas.microsoft.com/office/drawing/2014/main" id="{2F917D6E-4485-410D-8608-488D7B0CF7A4}"/>
              </a:ext>
            </a:extLst>
          </p:cNvPr>
          <p:cNvSpPr/>
          <p:nvPr userDrawn="1"/>
        </p:nvSpPr>
        <p:spPr>
          <a:xfrm>
            <a:off x="413351" y="1190733"/>
            <a:ext cx="4455000" cy="59531"/>
          </a:xfrm>
          <a:prstGeom prst="rect">
            <a:avLst/>
          </a:prstGeom>
          <a:solidFill>
            <a:srgbClr val="007D34"/>
          </a:solidFill>
          <a:ln>
            <a:noFill/>
          </a:ln>
          <a:effectLst/>
          <a:scene3d>
            <a:camera prst="orthographicFront">
              <a:rot lat="0" lon="0" rev="0"/>
            </a:camera>
            <a:lightRig rig="threePt"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lIns="38405" tIns="19202" rIns="38405" bIns="19202" anchor="ctr"/>
          <a:lstStyle>
            <a:lvl1pPr>
              <a:defRPr sz="3600">
                <a:solidFill>
                  <a:schemeClr val="tx1"/>
                </a:solidFill>
                <a:latin typeface="Lato Light"/>
              </a:defRPr>
            </a:lvl1pPr>
            <a:lvl2pPr marL="742950" indent="-285750">
              <a:defRPr sz="3600">
                <a:solidFill>
                  <a:schemeClr val="tx1"/>
                </a:solidFill>
                <a:latin typeface="Lato Light"/>
              </a:defRPr>
            </a:lvl2pPr>
            <a:lvl3pPr marL="1143000" indent="-228600">
              <a:defRPr sz="3600">
                <a:solidFill>
                  <a:schemeClr val="tx1"/>
                </a:solidFill>
                <a:latin typeface="Lato Light"/>
              </a:defRPr>
            </a:lvl3pPr>
            <a:lvl4pPr marL="1600200" indent="-228600">
              <a:defRPr sz="3600">
                <a:solidFill>
                  <a:schemeClr val="tx1"/>
                </a:solidFill>
                <a:latin typeface="Lato Light"/>
              </a:defRPr>
            </a:lvl4pPr>
            <a:lvl5pPr marL="2057400" indent="-228600">
              <a:defRPr sz="3600">
                <a:solidFill>
                  <a:schemeClr val="tx1"/>
                </a:solidFill>
                <a:latin typeface="Lato Light"/>
              </a:defRPr>
            </a:lvl5pPr>
            <a:lvl6pPr marL="2514600" indent="-228600" defTabSz="1827213" fontAlgn="base">
              <a:spcBef>
                <a:spcPct val="0"/>
              </a:spcBef>
              <a:spcAft>
                <a:spcPct val="0"/>
              </a:spcAft>
              <a:defRPr sz="3600">
                <a:solidFill>
                  <a:schemeClr val="tx1"/>
                </a:solidFill>
                <a:latin typeface="Lato Light"/>
              </a:defRPr>
            </a:lvl6pPr>
            <a:lvl7pPr marL="2971800" indent="-228600" defTabSz="1827213" fontAlgn="base">
              <a:spcBef>
                <a:spcPct val="0"/>
              </a:spcBef>
              <a:spcAft>
                <a:spcPct val="0"/>
              </a:spcAft>
              <a:defRPr sz="3600">
                <a:solidFill>
                  <a:schemeClr val="tx1"/>
                </a:solidFill>
                <a:latin typeface="Lato Light"/>
              </a:defRPr>
            </a:lvl7pPr>
            <a:lvl8pPr marL="3429000" indent="-228600" defTabSz="1827213" fontAlgn="base">
              <a:spcBef>
                <a:spcPct val="0"/>
              </a:spcBef>
              <a:spcAft>
                <a:spcPct val="0"/>
              </a:spcAft>
              <a:defRPr sz="3600">
                <a:solidFill>
                  <a:schemeClr val="tx1"/>
                </a:solidFill>
                <a:latin typeface="Lato Light"/>
              </a:defRPr>
            </a:lvl8pPr>
            <a:lvl9pPr marL="3886200" indent="-228600" defTabSz="1827213" fontAlgn="base">
              <a:spcBef>
                <a:spcPct val="0"/>
              </a:spcBef>
              <a:spcAft>
                <a:spcPct val="0"/>
              </a:spcAft>
              <a:defRPr sz="3600">
                <a:solidFill>
                  <a:schemeClr val="tx1"/>
                </a:solidFill>
                <a:latin typeface="Lato Light"/>
              </a:defRPr>
            </a:lvl9pPr>
          </a:lstStyle>
          <a:p>
            <a:pPr algn="ctr" eaLnBrk="1" hangingPunct="1"/>
            <a:endParaRPr lang="it-IT" altLang="it-IT" dirty="0">
              <a:solidFill>
                <a:srgbClr val="494949"/>
              </a:solidFill>
              <a:latin typeface="Circe" panose="020B0502020203020203" pitchFamily="34" charset="0"/>
            </a:endParaRPr>
          </a:p>
        </p:txBody>
      </p:sp>
      <p:pic>
        <p:nvPicPr>
          <p:cNvPr id="8" name="Immagine 7" descr="Immagine che contiene testo&#10;&#10;Descrizione generata automaticamente">
            <a:extLst>
              <a:ext uri="{FF2B5EF4-FFF2-40B4-BE49-F238E27FC236}">
                <a16:creationId xmlns:a16="http://schemas.microsoft.com/office/drawing/2014/main" id="{DD4355CE-43F3-E2F3-1E42-58F17107D76A}"/>
              </a:ext>
            </a:extLst>
          </p:cNvPr>
          <p:cNvPicPr>
            <a:picLocks noChangeAspect="1"/>
          </p:cNvPicPr>
          <p:nvPr userDrawn="1"/>
        </p:nvPicPr>
        <p:blipFill>
          <a:blip r:embed="rId2"/>
          <a:stretch>
            <a:fillRect/>
          </a:stretch>
        </p:blipFill>
        <p:spPr>
          <a:xfrm>
            <a:off x="10041716" y="169031"/>
            <a:ext cx="2031523" cy="483887"/>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inale con logo">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28FA9BAE-5225-4915-B632-CD39F948C4D0}"/>
              </a:ext>
            </a:extLst>
          </p:cNvPr>
          <p:cNvSpPr/>
          <p:nvPr userDrawn="1"/>
        </p:nvSpPr>
        <p:spPr>
          <a:xfrm>
            <a:off x="0" y="0"/>
            <a:ext cx="12192000" cy="6858000"/>
          </a:xfrm>
          <a:prstGeom prst="rect">
            <a:avLst/>
          </a:prstGeom>
          <a:solidFill>
            <a:srgbClr val="007D34"/>
          </a:solidFill>
          <a:ln>
            <a:solidFill>
              <a:srgbClr val="007C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3" name="Segnaposto piè di pagina 2">
            <a:extLst>
              <a:ext uri="{FF2B5EF4-FFF2-40B4-BE49-F238E27FC236}">
                <a16:creationId xmlns:a16="http://schemas.microsoft.com/office/drawing/2014/main" id="{BB632E28-0F5F-4224-BFD4-B289347E6131}"/>
              </a:ext>
            </a:extLst>
          </p:cNvPr>
          <p:cNvSpPr>
            <a:spLocks noGrp="1"/>
          </p:cNvSpPr>
          <p:nvPr>
            <p:ph type="ftr" sz="quarter" idx="11"/>
          </p:nvPr>
        </p:nvSpPr>
        <p:spPr/>
        <p:txBody>
          <a:bodyPr/>
          <a:lstStyle/>
          <a:p>
            <a:endParaRPr lang="it-IT" noProof="1"/>
          </a:p>
        </p:txBody>
      </p:sp>
      <p:pic>
        <p:nvPicPr>
          <p:cNvPr id="5" name="Immagine 4" descr="Immagine che contiene testo, logo&#10;&#10;Descrizione generata automaticamente">
            <a:extLst>
              <a:ext uri="{FF2B5EF4-FFF2-40B4-BE49-F238E27FC236}">
                <a16:creationId xmlns:a16="http://schemas.microsoft.com/office/drawing/2014/main" id="{DAD98857-7362-DDC3-F02A-55E15BA42A0A}"/>
              </a:ext>
            </a:extLst>
          </p:cNvPr>
          <p:cNvPicPr>
            <a:picLocks noChangeAspect="1"/>
          </p:cNvPicPr>
          <p:nvPr userDrawn="1"/>
        </p:nvPicPr>
        <p:blipFill>
          <a:blip r:embed="rId2"/>
          <a:stretch>
            <a:fillRect/>
          </a:stretch>
        </p:blipFill>
        <p:spPr>
          <a:xfrm>
            <a:off x="2332653" y="2532611"/>
            <a:ext cx="7526694" cy="1792779"/>
          </a:xfrm>
          <a:prstGeom prst="rect">
            <a:avLst/>
          </a:prstGeom>
        </p:spPr>
      </p:pic>
    </p:spTree>
    <p:extLst>
      <p:ext uri="{BB962C8B-B14F-4D97-AF65-F5344CB8AC3E}">
        <p14:creationId xmlns:p14="http://schemas.microsoft.com/office/powerpoint/2010/main" val="1425624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userDrawn="1">
            <p:ph type="body" idx="1"/>
          </p:nvPr>
        </p:nvSpPr>
        <p:spPr>
          <a:xfrm>
            <a:off x="651642" y="1487415"/>
            <a:ext cx="11421597" cy="4992043"/>
          </a:xfrm>
          <a:prstGeom prst="rect">
            <a:avLst/>
          </a:prstGeom>
        </p:spPr>
        <p:txBody>
          <a:bodyPr vert="horz" lIns="91440" tIns="45720" rIns="91440" bIns="45720" rtlCol="0">
            <a:noAutofit/>
          </a:bodyPr>
          <a:lstStyle/>
          <a:p>
            <a:pPr lvl="0"/>
            <a:r>
              <a:rPr lang="it-IT" noProof="1"/>
              <a:t>Usare questo segnaposto per inserire il testo</a:t>
            </a:r>
          </a:p>
          <a:p>
            <a:pPr lvl="1"/>
            <a:r>
              <a:rPr lang="it-IT" noProof="1"/>
              <a:t>Secondo livello</a:t>
            </a:r>
          </a:p>
          <a:p>
            <a:pPr lvl="2"/>
            <a:r>
              <a:rPr lang="it-IT" noProof="1"/>
              <a:t>Terzo livello</a:t>
            </a:r>
          </a:p>
          <a:p>
            <a:pPr lvl="3"/>
            <a:r>
              <a:rPr lang="it-IT" noProof="1"/>
              <a:t>Quarto livello</a:t>
            </a:r>
          </a:p>
          <a:p>
            <a:pPr lvl="4"/>
            <a:r>
              <a:rPr lang="it-IT" noProof="1"/>
              <a:t>Quinto livello</a:t>
            </a:r>
          </a:p>
        </p:txBody>
      </p:sp>
      <p:sp>
        <p:nvSpPr>
          <p:cNvPr id="7" name="Rectangle 104">
            <a:extLst>
              <a:ext uri="{FF2B5EF4-FFF2-40B4-BE49-F238E27FC236}">
                <a16:creationId xmlns:a16="http://schemas.microsoft.com/office/drawing/2014/main" id="{96FC3130-6576-45EB-A2DA-6E884893F533}"/>
              </a:ext>
            </a:extLst>
          </p:cNvPr>
          <p:cNvSpPr>
            <a:spLocks noChangeArrowheads="1"/>
          </p:cNvSpPr>
          <p:nvPr userDrawn="1"/>
        </p:nvSpPr>
        <p:spPr bwMode="auto">
          <a:xfrm>
            <a:off x="-2524715" y="-11113"/>
            <a:ext cx="2424702" cy="6869113"/>
          </a:xfrm>
          <a:prstGeom prst="rect">
            <a:avLst/>
          </a:prstGeom>
          <a:solidFill>
            <a:schemeClr val="bg1"/>
          </a:solidFill>
          <a:ln>
            <a:noFill/>
          </a:ln>
        </p:spPr>
        <p:txBody>
          <a:bodyPr lIns="180000" tIns="180000" rIns="180000" bIns="180000" anchor="ctr"/>
          <a:lstStyle>
            <a:lvl1pPr>
              <a:defRPr sz="2400">
                <a:solidFill>
                  <a:schemeClr val="tx1"/>
                </a:solidFill>
                <a:latin typeface="Trebuchet MS" pitchFamily="34" charset="0"/>
                <a:ea typeface="MS PGothic" pitchFamily="34" charset="-128"/>
              </a:defRPr>
            </a:lvl1pPr>
            <a:lvl2pPr marL="742950" indent="-285750">
              <a:defRPr sz="2400">
                <a:solidFill>
                  <a:schemeClr val="tx1"/>
                </a:solidFill>
                <a:latin typeface="Trebuchet MS" pitchFamily="34" charset="0"/>
                <a:ea typeface="MS PGothic" pitchFamily="34" charset="-128"/>
              </a:defRPr>
            </a:lvl2pPr>
            <a:lvl3pPr marL="1143000" indent="-228600">
              <a:defRPr sz="2400">
                <a:solidFill>
                  <a:schemeClr val="tx1"/>
                </a:solidFill>
                <a:latin typeface="Trebuchet MS" pitchFamily="34" charset="0"/>
                <a:ea typeface="MS PGothic" pitchFamily="34" charset="-128"/>
              </a:defRPr>
            </a:lvl3pPr>
            <a:lvl4pPr marL="1600200" indent="-228600">
              <a:defRPr sz="2400">
                <a:solidFill>
                  <a:schemeClr val="tx1"/>
                </a:solidFill>
                <a:latin typeface="Trebuchet MS" pitchFamily="34" charset="0"/>
                <a:ea typeface="MS PGothic" pitchFamily="34" charset="-128"/>
              </a:defRPr>
            </a:lvl4pPr>
            <a:lvl5pPr marL="2057400" indent="-228600">
              <a:defRPr sz="2400">
                <a:solidFill>
                  <a:schemeClr val="tx1"/>
                </a:solidFill>
                <a:latin typeface="Trebuchet MS"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9pPr>
          </a:lstStyle>
          <a:p>
            <a:pPr eaLnBrk="1" hangingPunct="1">
              <a:defRPr/>
            </a:pPr>
            <a:endParaRPr lang="it-IT" altLang="it-IT" sz="1800" noProof="0">
              <a:latin typeface="Circe" panose="020B0502020203020203" pitchFamily="34" charset="0"/>
            </a:endParaRPr>
          </a:p>
        </p:txBody>
      </p:sp>
      <p:sp>
        <p:nvSpPr>
          <p:cNvPr id="8" name="Rectangle 106">
            <a:extLst>
              <a:ext uri="{FF2B5EF4-FFF2-40B4-BE49-F238E27FC236}">
                <a16:creationId xmlns:a16="http://schemas.microsoft.com/office/drawing/2014/main" id="{B5BBAA5C-0410-412E-B227-84F0C1004D67}"/>
              </a:ext>
            </a:extLst>
          </p:cNvPr>
          <p:cNvSpPr>
            <a:spLocks noChangeArrowheads="1"/>
          </p:cNvSpPr>
          <p:nvPr userDrawn="1"/>
        </p:nvSpPr>
        <p:spPr bwMode="auto">
          <a:xfrm>
            <a:off x="-2199907" y="1086131"/>
            <a:ext cx="2143125" cy="252762"/>
          </a:xfrm>
          <a:prstGeom prst="rect">
            <a:avLst/>
          </a:prstGeom>
          <a:noFill/>
          <a:ln>
            <a:noFill/>
          </a:ln>
        </p:spPr>
        <p:txBody>
          <a:bodyPr wrap="square" lIns="0" tIns="0" rIns="0" bIns="0" anchor="ctr">
            <a:spAutoFit/>
          </a:bodyPr>
          <a:lstStyle>
            <a:lvl1pPr>
              <a:defRPr sz="2400">
                <a:solidFill>
                  <a:schemeClr val="tx1"/>
                </a:solidFill>
                <a:latin typeface="Trebuchet MS" pitchFamily="34" charset="0"/>
                <a:ea typeface="MS PGothic" pitchFamily="34" charset="-128"/>
              </a:defRPr>
            </a:lvl1pPr>
            <a:lvl2pPr marL="742950" indent="-285750">
              <a:defRPr sz="2400">
                <a:solidFill>
                  <a:schemeClr val="tx1"/>
                </a:solidFill>
                <a:latin typeface="Trebuchet MS" pitchFamily="34" charset="0"/>
                <a:ea typeface="MS PGothic" pitchFamily="34" charset="-128"/>
              </a:defRPr>
            </a:lvl2pPr>
            <a:lvl3pPr marL="1143000" indent="-228600">
              <a:defRPr sz="2400">
                <a:solidFill>
                  <a:schemeClr val="tx1"/>
                </a:solidFill>
                <a:latin typeface="Trebuchet MS" pitchFamily="34" charset="0"/>
                <a:ea typeface="MS PGothic" pitchFamily="34" charset="-128"/>
              </a:defRPr>
            </a:lvl3pPr>
            <a:lvl4pPr marL="1600200" indent="-228600">
              <a:defRPr sz="2400">
                <a:solidFill>
                  <a:schemeClr val="tx1"/>
                </a:solidFill>
                <a:latin typeface="Trebuchet MS" pitchFamily="34" charset="0"/>
                <a:ea typeface="MS PGothic" pitchFamily="34" charset="-128"/>
              </a:defRPr>
            </a:lvl4pPr>
            <a:lvl5pPr marL="2057400" indent="-228600">
              <a:defRPr sz="2400">
                <a:solidFill>
                  <a:schemeClr val="tx1"/>
                </a:solidFill>
                <a:latin typeface="Trebuchet MS"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9pPr>
          </a:lstStyle>
          <a:p>
            <a:pPr lvl="0">
              <a:lnSpc>
                <a:spcPct val="90000"/>
              </a:lnSpc>
              <a:spcBef>
                <a:spcPts val="0"/>
              </a:spcBef>
              <a:spcAft>
                <a:spcPts val="0"/>
              </a:spcAft>
            </a:pPr>
            <a:r>
              <a:rPr lang="it-IT" altLang="it-IT" sz="900" noProof="0" dirty="0">
                <a:latin typeface="Arial" panose="020B0604020202020204" pitchFamily="34" charset="0"/>
                <a:ea typeface="MS PGothic" pitchFamily="34" charset="-128"/>
                <a:cs typeface="Arial" panose="020B0604020202020204" pitchFamily="34" charset="0"/>
              </a:rPr>
              <a:t>VERDE TOR VERGATA</a:t>
            </a:r>
          </a:p>
          <a:p>
            <a:pPr lvl="0">
              <a:lnSpc>
                <a:spcPct val="90000"/>
              </a:lnSpc>
              <a:spcBef>
                <a:spcPts val="0"/>
              </a:spcBef>
              <a:spcAft>
                <a:spcPts val="0"/>
              </a:spcAft>
            </a:pPr>
            <a:r>
              <a:rPr lang="it-IT" altLang="it-IT" sz="900" noProof="0" dirty="0">
                <a:latin typeface="Arial" panose="020B0604020202020204" pitchFamily="34" charset="0"/>
                <a:ea typeface="MS PGothic" pitchFamily="34" charset="-128"/>
                <a:cs typeface="Arial" panose="020B0604020202020204" pitchFamily="34" charset="0"/>
              </a:rPr>
              <a:t>RGB 000,125,052 (#007D34)</a:t>
            </a:r>
          </a:p>
        </p:txBody>
      </p:sp>
      <p:sp>
        <p:nvSpPr>
          <p:cNvPr id="9" name="Rectangle 113">
            <a:extLst>
              <a:ext uri="{FF2B5EF4-FFF2-40B4-BE49-F238E27FC236}">
                <a16:creationId xmlns:a16="http://schemas.microsoft.com/office/drawing/2014/main" id="{72768C8E-BEAB-4BDC-A107-10ECAA1688AB}"/>
              </a:ext>
            </a:extLst>
          </p:cNvPr>
          <p:cNvSpPr>
            <a:spLocks noChangeArrowheads="1"/>
          </p:cNvSpPr>
          <p:nvPr userDrawn="1"/>
        </p:nvSpPr>
        <p:spPr bwMode="auto">
          <a:xfrm>
            <a:off x="-2454354" y="819708"/>
            <a:ext cx="2179716" cy="128112"/>
          </a:xfrm>
          <a:prstGeom prst="rect">
            <a:avLst/>
          </a:prstGeom>
          <a:noFill/>
          <a:ln>
            <a:noFill/>
          </a:ln>
        </p:spPr>
        <p:txBody>
          <a:bodyPr wrap="square" lIns="0" tIns="0" rIns="0" bIns="0" anchor="ctr">
            <a:spAutoFit/>
          </a:bodyPr>
          <a:lstStyle>
            <a:lvl1pPr>
              <a:defRPr sz="2400">
                <a:solidFill>
                  <a:schemeClr val="tx1"/>
                </a:solidFill>
                <a:latin typeface="Trebuchet MS" pitchFamily="34" charset="0"/>
                <a:ea typeface="MS PGothic" pitchFamily="34" charset="-128"/>
              </a:defRPr>
            </a:lvl1pPr>
            <a:lvl2pPr marL="742950" indent="-285750">
              <a:defRPr sz="2400">
                <a:solidFill>
                  <a:schemeClr val="tx1"/>
                </a:solidFill>
                <a:latin typeface="Trebuchet MS" pitchFamily="34" charset="0"/>
                <a:ea typeface="MS PGothic" pitchFamily="34" charset="-128"/>
              </a:defRPr>
            </a:lvl2pPr>
            <a:lvl3pPr marL="1143000" indent="-228600">
              <a:defRPr sz="2400">
                <a:solidFill>
                  <a:schemeClr val="tx1"/>
                </a:solidFill>
                <a:latin typeface="Trebuchet MS" pitchFamily="34" charset="0"/>
                <a:ea typeface="MS PGothic" pitchFamily="34" charset="-128"/>
              </a:defRPr>
            </a:lvl3pPr>
            <a:lvl4pPr marL="1600200" indent="-228600">
              <a:defRPr sz="2400">
                <a:solidFill>
                  <a:schemeClr val="tx1"/>
                </a:solidFill>
                <a:latin typeface="Trebuchet MS" pitchFamily="34" charset="0"/>
                <a:ea typeface="MS PGothic" pitchFamily="34" charset="-128"/>
              </a:defRPr>
            </a:lvl4pPr>
            <a:lvl5pPr marL="2057400" indent="-228600">
              <a:defRPr sz="2400">
                <a:solidFill>
                  <a:schemeClr val="tx1"/>
                </a:solidFill>
                <a:latin typeface="Trebuchet MS"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9pPr>
          </a:lstStyle>
          <a:p>
            <a:pPr algn="l" eaLnBrk="1" hangingPunct="1">
              <a:lnSpc>
                <a:spcPct val="90000"/>
              </a:lnSpc>
              <a:spcBef>
                <a:spcPct val="20000"/>
              </a:spcBef>
              <a:spcAft>
                <a:spcPct val="20000"/>
              </a:spcAft>
              <a:defRPr/>
            </a:pPr>
            <a:r>
              <a:rPr lang="it-IT" altLang="it-IT" sz="900" b="1" noProof="0" dirty="0">
                <a:latin typeface="Arial" panose="020B0604020202020204" pitchFamily="34" charset="0"/>
                <a:cs typeface="Arial" panose="020B0604020202020204" pitchFamily="34" charset="0"/>
              </a:rPr>
              <a:t>FORMAT D'ATENEO 2023 (v.1)</a:t>
            </a:r>
          </a:p>
        </p:txBody>
      </p:sp>
      <p:sp>
        <p:nvSpPr>
          <p:cNvPr id="10" name="Rettangolo 9">
            <a:extLst>
              <a:ext uri="{FF2B5EF4-FFF2-40B4-BE49-F238E27FC236}">
                <a16:creationId xmlns:a16="http://schemas.microsoft.com/office/drawing/2014/main" id="{E15644E4-5B2F-4692-8863-858592A1CE69}"/>
              </a:ext>
            </a:extLst>
          </p:cNvPr>
          <p:cNvSpPr/>
          <p:nvPr userDrawn="1"/>
        </p:nvSpPr>
        <p:spPr bwMode="auto">
          <a:xfrm flipV="1">
            <a:off x="-2454354" y="1084711"/>
            <a:ext cx="185737" cy="199058"/>
          </a:xfrm>
          <a:prstGeom prst="rect">
            <a:avLst/>
          </a:prstGeom>
          <a:solidFill>
            <a:srgbClr val="007D3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t-IT" noProof="0" dirty="0">
              <a:latin typeface="Circe" panose="020B0502020203020203" pitchFamily="34" charset="0"/>
            </a:endParaRPr>
          </a:p>
        </p:txBody>
      </p:sp>
      <p:sp>
        <p:nvSpPr>
          <p:cNvPr id="11" name="Rectangle 113">
            <a:extLst>
              <a:ext uri="{FF2B5EF4-FFF2-40B4-BE49-F238E27FC236}">
                <a16:creationId xmlns:a16="http://schemas.microsoft.com/office/drawing/2014/main" id="{F0140D35-9F4F-4B9F-BC63-DB8E43D02735}"/>
              </a:ext>
            </a:extLst>
          </p:cNvPr>
          <p:cNvSpPr>
            <a:spLocks noChangeArrowheads="1"/>
          </p:cNvSpPr>
          <p:nvPr userDrawn="1"/>
        </p:nvSpPr>
        <p:spPr bwMode="auto">
          <a:xfrm>
            <a:off x="-2453055" y="3213300"/>
            <a:ext cx="2143125" cy="3618298"/>
          </a:xfrm>
          <a:prstGeom prst="rect">
            <a:avLst/>
          </a:prstGeom>
          <a:noFill/>
          <a:ln>
            <a:noFill/>
          </a:ln>
        </p:spPr>
        <p:txBody>
          <a:bodyPr lIns="0" tIns="0" rIns="0" bIns="0" anchor="t">
            <a:spAutoFit/>
          </a:bodyPr>
          <a:lstStyle>
            <a:lvl1pPr>
              <a:defRPr sz="2400">
                <a:solidFill>
                  <a:schemeClr val="tx1"/>
                </a:solidFill>
                <a:latin typeface="Trebuchet MS" pitchFamily="34" charset="0"/>
                <a:ea typeface="MS PGothic" pitchFamily="34" charset="-128"/>
              </a:defRPr>
            </a:lvl1pPr>
            <a:lvl2pPr marL="742950" indent="-285750">
              <a:defRPr sz="2400">
                <a:solidFill>
                  <a:schemeClr val="tx1"/>
                </a:solidFill>
                <a:latin typeface="Trebuchet MS" pitchFamily="34" charset="0"/>
                <a:ea typeface="MS PGothic" pitchFamily="34" charset="-128"/>
              </a:defRPr>
            </a:lvl2pPr>
            <a:lvl3pPr marL="1143000" indent="-228600">
              <a:defRPr sz="2400">
                <a:solidFill>
                  <a:schemeClr val="tx1"/>
                </a:solidFill>
                <a:latin typeface="Trebuchet MS" pitchFamily="34" charset="0"/>
                <a:ea typeface="MS PGothic" pitchFamily="34" charset="-128"/>
              </a:defRPr>
            </a:lvl3pPr>
            <a:lvl4pPr marL="1600200" indent="-228600">
              <a:defRPr sz="2400">
                <a:solidFill>
                  <a:schemeClr val="tx1"/>
                </a:solidFill>
                <a:latin typeface="Trebuchet MS" pitchFamily="34" charset="0"/>
                <a:ea typeface="MS PGothic" pitchFamily="34" charset="-128"/>
              </a:defRPr>
            </a:lvl4pPr>
            <a:lvl5pPr marL="2057400" indent="-228600">
              <a:defRPr sz="2400">
                <a:solidFill>
                  <a:schemeClr val="tx1"/>
                </a:solidFill>
                <a:latin typeface="Trebuchet MS"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9pPr>
          </a:lstStyle>
          <a:p>
            <a:pPr marL="0" marR="0" lvl="0" indent="0" algn="l" defTabSz="457200" rtl="0" eaLnBrk="1" fontAlgn="auto" latinLnBrk="0" hangingPunct="1">
              <a:lnSpc>
                <a:spcPct val="90000"/>
              </a:lnSpc>
              <a:spcBef>
                <a:spcPct val="20000"/>
              </a:spcBef>
              <a:spcAft>
                <a:spcPct val="20000"/>
              </a:spcAft>
              <a:buClrTx/>
              <a:buSzTx/>
              <a:buFontTx/>
              <a:buNone/>
              <a:tabLst/>
              <a:defRPr/>
            </a:pPr>
            <a:r>
              <a:rPr lang="it-IT" altLang="it-IT" sz="900" b="1" noProof="0" dirty="0">
                <a:latin typeface="Arial" panose="020B0604020202020204" pitchFamily="34" charset="0"/>
                <a:cs typeface="Arial" panose="020B0604020202020204" pitchFamily="34" charset="0"/>
              </a:rPr>
              <a:t>FONT TESTO: CIRCE REGULAR </a:t>
            </a:r>
            <a:br>
              <a:rPr lang="it-IT" altLang="it-IT" sz="900" b="1" noProof="0" dirty="0">
                <a:latin typeface="Arial" panose="020B0604020202020204" pitchFamily="34" charset="0"/>
                <a:cs typeface="Arial" panose="020B0604020202020204" pitchFamily="34" charset="0"/>
              </a:rPr>
            </a:br>
            <a:br>
              <a:rPr lang="it-IT" altLang="it-IT" sz="900" b="1" noProof="0" dirty="0">
                <a:latin typeface="Arial" panose="020B0604020202020204" pitchFamily="34" charset="0"/>
                <a:cs typeface="Arial" panose="020B0604020202020204" pitchFamily="34" charset="0"/>
              </a:rPr>
            </a:br>
            <a:r>
              <a:rPr lang="it-IT" altLang="it-IT" sz="900" b="1" noProof="0" dirty="0">
                <a:latin typeface="Arial" panose="020B0604020202020204" pitchFamily="34" charset="0"/>
                <a:cs typeface="Arial" panose="020B0604020202020204" pitchFamily="34" charset="0"/>
              </a:rPr>
              <a:t>Copertina principale o alternativa</a:t>
            </a:r>
          </a:p>
          <a:p>
            <a:pPr algn="l" eaLnBrk="1" hangingPunct="1">
              <a:lnSpc>
                <a:spcPct val="90000"/>
              </a:lnSpc>
              <a:spcBef>
                <a:spcPct val="20000"/>
              </a:spcBef>
              <a:spcAft>
                <a:spcPct val="20000"/>
              </a:spcAft>
              <a:defRPr/>
            </a:pPr>
            <a:r>
              <a:rPr lang="it-IT" altLang="it-IT" sz="900" noProof="0" dirty="0">
                <a:latin typeface="Arial" panose="020B0604020202020204" pitchFamily="34" charset="0"/>
                <a:cs typeface="Arial" panose="020B0604020202020204" pitchFamily="34" charset="0"/>
              </a:rPr>
              <a:t>Titolo, </a:t>
            </a:r>
            <a:r>
              <a:rPr lang="it-IT" altLang="it-IT" sz="900" b="1" noProof="0" dirty="0">
                <a:solidFill>
                  <a:srgbClr val="007D34"/>
                </a:solidFill>
                <a:latin typeface="Arial" panose="020B0604020202020204" pitchFamily="34" charset="0"/>
                <a:cs typeface="Arial" panose="020B0604020202020204" pitchFamily="34" charset="0"/>
              </a:rPr>
              <a:t>VERDE TOR VERGATA</a:t>
            </a:r>
            <a:r>
              <a:rPr lang="it-IT" altLang="it-IT" sz="900" noProof="0" dirty="0">
                <a:latin typeface="Arial" panose="020B0604020202020204" pitchFamily="34" charset="0"/>
                <a:cs typeface="Arial" panose="020B0604020202020204" pitchFamily="34" charset="0"/>
              </a:rPr>
              <a:t>: corpo 54</a:t>
            </a:r>
            <a:br>
              <a:rPr lang="it-IT" altLang="it-IT" sz="900" noProof="0" dirty="0">
                <a:latin typeface="Arial" panose="020B0604020202020204" pitchFamily="34" charset="0"/>
                <a:cs typeface="Arial" panose="020B0604020202020204" pitchFamily="34" charset="0"/>
              </a:rPr>
            </a:br>
            <a:r>
              <a:rPr lang="it-IT" altLang="it-IT" sz="900" noProof="0" dirty="0">
                <a:latin typeface="Arial" panose="020B0604020202020204" pitchFamily="34" charset="0"/>
                <a:cs typeface="Arial" panose="020B0604020202020204" pitchFamily="34" charset="0"/>
              </a:rPr>
              <a:t>Iniziale maiuscola</a:t>
            </a:r>
            <a:endParaRPr lang="it-IT" altLang="it-IT" sz="900" b="0" noProof="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90000"/>
              </a:lnSpc>
              <a:spcBef>
                <a:spcPct val="20000"/>
              </a:spcBef>
              <a:spcAft>
                <a:spcPct val="20000"/>
              </a:spcAft>
              <a:buClrTx/>
              <a:buSzTx/>
              <a:buFontTx/>
              <a:buNone/>
              <a:tabLst/>
              <a:defRPr/>
            </a:pPr>
            <a:r>
              <a:rPr lang="it-IT" altLang="it-IT" sz="900" noProof="0" dirty="0">
                <a:latin typeface="Arial" panose="020B0604020202020204" pitchFamily="34" charset="0"/>
                <a:cs typeface="Arial" panose="020B0604020202020204" pitchFamily="34" charset="0"/>
              </a:rPr>
              <a:t>Sottotitolo, </a:t>
            </a:r>
            <a:r>
              <a:rPr lang="it-IT" altLang="it-IT" sz="900" b="1" noProof="0" dirty="0">
                <a:solidFill>
                  <a:srgbClr val="7F7F7F"/>
                </a:solidFill>
                <a:latin typeface="Arial" panose="020B0604020202020204" pitchFamily="34" charset="0"/>
                <a:cs typeface="Arial" panose="020B0604020202020204" pitchFamily="34" charset="0"/>
              </a:rPr>
              <a:t>GRIGIO o BIANCO</a:t>
            </a:r>
            <a:r>
              <a:rPr lang="it-IT" altLang="it-IT" sz="900" b="1" noProof="0" dirty="0">
                <a:latin typeface="Arial" panose="020B0604020202020204" pitchFamily="34" charset="0"/>
                <a:cs typeface="Arial" panose="020B0604020202020204" pitchFamily="34" charset="0"/>
              </a:rPr>
              <a:t>:</a:t>
            </a:r>
            <a:r>
              <a:rPr lang="it-IT" altLang="it-IT" sz="900" noProof="0" dirty="0">
                <a:latin typeface="Arial" panose="020B0604020202020204" pitchFamily="34" charset="0"/>
                <a:cs typeface="Arial" panose="020B0604020202020204" pitchFamily="34" charset="0"/>
              </a:rPr>
              <a:t> corpo 28 </a:t>
            </a:r>
            <a:br>
              <a:rPr lang="it-IT" altLang="it-IT" sz="900" noProof="0" dirty="0">
                <a:latin typeface="Arial" panose="020B0604020202020204" pitchFamily="34" charset="0"/>
                <a:cs typeface="Arial" panose="020B0604020202020204" pitchFamily="34" charset="0"/>
              </a:rPr>
            </a:br>
            <a:r>
              <a:rPr lang="it-IT" altLang="it-IT" sz="900" noProof="0" dirty="0">
                <a:latin typeface="Arial" panose="020B0604020202020204" pitchFamily="34" charset="0"/>
                <a:cs typeface="Arial" panose="020B0604020202020204" pitchFamily="34" charset="0"/>
              </a:rPr>
              <a:t>Iniziale maiuscola </a:t>
            </a:r>
          </a:p>
          <a:p>
            <a:pPr marL="0" marR="0" lvl="0" indent="0" algn="l" defTabSz="457200" rtl="0" eaLnBrk="1" fontAlgn="auto" latinLnBrk="0" hangingPunct="1">
              <a:lnSpc>
                <a:spcPct val="90000"/>
              </a:lnSpc>
              <a:spcBef>
                <a:spcPct val="20000"/>
              </a:spcBef>
              <a:spcAft>
                <a:spcPct val="20000"/>
              </a:spcAft>
              <a:buClrTx/>
              <a:buSzTx/>
              <a:buFontTx/>
              <a:buNone/>
              <a:tabLst/>
              <a:defRPr/>
            </a:pPr>
            <a:r>
              <a:rPr lang="it-IT" altLang="it-IT" sz="900" noProof="0" dirty="0">
                <a:latin typeface="Arial" panose="020B0604020202020204" pitchFamily="34" charset="0"/>
                <a:cs typeface="Arial" panose="020B0604020202020204" pitchFamily="34" charset="0"/>
              </a:rPr>
              <a:t>Sommario, </a:t>
            </a:r>
            <a:r>
              <a:rPr lang="it-IT" altLang="it-IT" sz="900" b="1" noProof="0" dirty="0">
                <a:solidFill>
                  <a:srgbClr val="7F7F7F"/>
                </a:solidFill>
                <a:latin typeface="Arial" panose="020B0604020202020204" pitchFamily="34" charset="0"/>
                <a:cs typeface="Arial" panose="020B0604020202020204" pitchFamily="34" charset="0"/>
              </a:rPr>
              <a:t>GRIGIO o BIANCO</a:t>
            </a:r>
            <a:r>
              <a:rPr lang="it-IT" altLang="it-IT" sz="900" b="1" noProof="0" dirty="0">
                <a:latin typeface="Arial" panose="020B0604020202020204" pitchFamily="34" charset="0"/>
                <a:cs typeface="Arial" panose="020B0604020202020204" pitchFamily="34" charset="0"/>
              </a:rPr>
              <a:t>:</a:t>
            </a:r>
            <a:r>
              <a:rPr lang="it-IT" altLang="it-IT" sz="900" noProof="0" dirty="0">
                <a:latin typeface="Arial" panose="020B0604020202020204" pitchFamily="34" charset="0"/>
                <a:cs typeface="Arial" panose="020B0604020202020204" pitchFamily="34" charset="0"/>
              </a:rPr>
              <a:t> corpo 18 </a:t>
            </a:r>
            <a:br>
              <a:rPr lang="it-IT" altLang="it-IT" sz="900" noProof="0" dirty="0">
                <a:latin typeface="Arial" panose="020B0604020202020204" pitchFamily="34" charset="0"/>
                <a:cs typeface="Arial" panose="020B0604020202020204" pitchFamily="34" charset="0"/>
              </a:rPr>
            </a:br>
            <a:r>
              <a:rPr lang="it-IT" altLang="it-IT" sz="900" noProof="0" dirty="0">
                <a:latin typeface="Arial" panose="020B0604020202020204" pitchFamily="34" charset="0"/>
                <a:cs typeface="Arial" panose="020B0604020202020204" pitchFamily="34" charset="0"/>
              </a:rPr>
              <a:t>Iniziale maiuscola</a:t>
            </a:r>
            <a:br>
              <a:rPr lang="it-IT" altLang="it-IT" sz="900" noProof="0" dirty="0">
                <a:latin typeface="Arial" panose="020B0604020202020204" pitchFamily="34" charset="0"/>
                <a:cs typeface="Arial" panose="020B0604020202020204" pitchFamily="34" charset="0"/>
              </a:rPr>
            </a:br>
            <a:br>
              <a:rPr lang="it-IT" altLang="it-IT" sz="900" noProof="0" dirty="0">
                <a:latin typeface="Arial" panose="020B0604020202020204" pitchFamily="34" charset="0"/>
                <a:cs typeface="Arial" panose="020B0604020202020204" pitchFamily="34" charset="0"/>
              </a:rPr>
            </a:br>
            <a:r>
              <a:rPr lang="it-IT" altLang="it-IT" sz="900" b="1" noProof="0" dirty="0">
                <a:latin typeface="Arial" panose="020B0604020202020204" pitchFamily="34" charset="0"/>
                <a:cs typeface="Arial" panose="020B0604020202020204" pitchFamily="34" charset="0"/>
              </a:rPr>
              <a:t>Slide di contenuto</a:t>
            </a:r>
          </a:p>
          <a:p>
            <a:pPr algn="l" eaLnBrk="1" hangingPunct="1">
              <a:lnSpc>
                <a:spcPct val="90000"/>
              </a:lnSpc>
              <a:spcBef>
                <a:spcPct val="20000"/>
              </a:spcBef>
              <a:spcAft>
                <a:spcPct val="20000"/>
              </a:spcAft>
              <a:defRPr/>
            </a:pPr>
            <a:r>
              <a:rPr lang="it-IT" altLang="it-IT" sz="900" noProof="0" dirty="0">
                <a:latin typeface="Arial" panose="020B0604020202020204" pitchFamily="34" charset="0"/>
                <a:cs typeface="Arial" panose="020B0604020202020204" pitchFamily="34" charset="0"/>
              </a:rPr>
              <a:t>Titolo, </a:t>
            </a:r>
            <a:r>
              <a:rPr lang="it-IT" altLang="it-IT" sz="900" b="1" noProof="0" dirty="0">
                <a:solidFill>
                  <a:srgbClr val="007D34"/>
                </a:solidFill>
                <a:latin typeface="Arial" panose="020B0604020202020204" pitchFamily="34" charset="0"/>
                <a:cs typeface="Arial" panose="020B0604020202020204" pitchFamily="34" charset="0"/>
              </a:rPr>
              <a:t>VERDE TOR VERGATA </a:t>
            </a:r>
            <a:r>
              <a:rPr lang="it-IT" altLang="it-IT" sz="900" noProof="0" dirty="0">
                <a:latin typeface="Arial" panose="020B0604020202020204" pitchFamily="34" charset="0"/>
                <a:cs typeface="Arial" panose="020B0604020202020204" pitchFamily="34" charset="0"/>
              </a:rPr>
              <a:t>: corpo 36</a:t>
            </a:r>
            <a:br>
              <a:rPr lang="it-IT" altLang="it-IT" sz="900" noProof="0" dirty="0">
                <a:latin typeface="Arial" panose="020B0604020202020204" pitchFamily="34" charset="0"/>
                <a:cs typeface="Arial" panose="020B0604020202020204" pitchFamily="34" charset="0"/>
              </a:rPr>
            </a:br>
            <a:r>
              <a:rPr lang="it-IT" altLang="it-IT" sz="900" noProof="0" dirty="0">
                <a:latin typeface="Arial" panose="020B0604020202020204" pitchFamily="34" charset="0"/>
                <a:cs typeface="Arial" panose="020B0604020202020204" pitchFamily="34" charset="0"/>
              </a:rPr>
              <a:t>Iniziale maiuscola, allineato a sinistra</a:t>
            </a:r>
            <a:endParaRPr lang="it-IT" altLang="it-IT" sz="900" b="0" noProof="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90000"/>
              </a:lnSpc>
              <a:spcBef>
                <a:spcPct val="20000"/>
              </a:spcBef>
              <a:spcAft>
                <a:spcPct val="20000"/>
              </a:spcAft>
              <a:buClrTx/>
              <a:buSzTx/>
              <a:buFontTx/>
              <a:buNone/>
              <a:tabLst/>
              <a:defRPr/>
            </a:pPr>
            <a:r>
              <a:rPr lang="it-IT" altLang="it-IT" sz="900" noProof="0" dirty="0">
                <a:latin typeface="Arial" panose="020B0604020202020204" pitchFamily="34" charset="0"/>
                <a:cs typeface="Arial" panose="020B0604020202020204" pitchFamily="34" charset="0"/>
              </a:rPr>
              <a:t>Testo, </a:t>
            </a:r>
            <a:r>
              <a:rPr lang="it-IT" altLang="it-IT" sz="900" b="1" noProof="0" dirty="0">
                <a:solidFill>
                  <a:schemeClr val="tx1"/>
                </a:solidFill>
                <a:latin typeface="Arial" panose="020B0604020202020204" pitchFamily="34" charset="0"/>
                <a:cs typeface="Arial" panose="020B0604020202020204" pitchFamily="34" charset="0"/>
              </a:rPr>
              <a:t>NERO</a:t>
            </a:r>
            <a:r>
              <a:rPr lang="it-IT" altLang="it-IT" sz="900" b="1" noProof="0" dirty="0">
                <a:latin typeface="Arial" panose="020B0604020202020204" pitchFamily="34" charset="0"/>
                <a:cs typeface="Arial" panose="020B0604020202020204" pitchFamily="34" charset="0"/>
              </a:rPr>
              <a:t>:</a:t>
            </a:r>
            <a:r>
              <a:rPr lang="it-IT" altLang="it-IT" sz="900" noProof="0" dirty="0">
                <a:latin typeface="Arial" panose="020B0604020202020204" pitchFamily="34" charset="0"/>
                <a:cs typeface="Arial" panose="020B0604020202020204" pitchFamily="34" charset="0"/>
              </a:rPr>
              <a:t> corpo 20 </a:t>
            </a:r>
            <a:br>
              <a:rPr lang="it-IT" altLang="it-IT" sz="900" noProof="0" dirty="0">
                <a:latin typeface="Arial" panose="020B0604020202020204" pitchFamily="34" charset="0"/>
                <a:cs typeface="Arial" panose="020B0604020202020204" pitchFamily="34" charset="0"/>
              </a:rPr>
            </a:br>
            <a:r>
              <a:rPr lang="it-IT" altLang="it-IT" sz="900" noProof="0" dirty="0">
                <a:latin typeface="Arial" panose="020B0604020202020204" pitchFamily="34" charset="0"/>
                <a:cs typeface="Arial" panose="020B0604020202020204" pitchFamily="34" charset="0"/>
              </a:rPr>
              <a:t>Iniziale maiuscola, allineato a sinistra</a:t>
            </a:r>
            <a:endParaRPr lang="it-IT" altLang="it-IT" sz="900" b="1" noProof="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90000"/>
              </a:lnSpc>
              <a:spcBef>
                <a:spcPct val="20000"/>
              </a:spcBef>
              <a:spcAft>
                <a:spcPct val="20000"/>
              </a:spcAft>
              <a:buClrTx/>
              <a:buSzTx/>
              <a:buFontTx/>
              <a:buNone/>
              <a:tabLst/>
              <a:defRPr/>
            </a:pPr>
            <a:r>
              <a:rPr lang="it-IT" altLang="it-IT" sz="900" noProof="0" dirty="0">
                <a:latin typeface="Arial" panose="020B0604020202020204" pitchFamily="34" charset="0"/>
                <a:cs typeface="Arial" panose="020B0604020202020204" pitchFamily="34" charset="0"/>
              </a:rPr>
              <a:t>Piè pagina </a:t>
            </a:r>
            <a:r>
              <a:rPr lang="it-IT" altLang="it-IT" sz="900" b="1" noProof="0" dirty="0">
                <a:solidFill>
                  <a:srgbClr val="898989"/>
                </a:solidFill>
                <a:latin typeface="Arial" panose="020B0604020202020204" pitchFamily="34" charset="0"/>
                <a:cs typeface="Arial" panose="020B0604020202020204" pitchFamily="34" charset="0"/>
              </a:rPr>
              <a:t>GRIGIO</a:t>
            </a:r>
            <a:r>
              <a:rPr lang="it-IT" altLang="it-IT" sz="900" b="1" noProof="0" dirty="0">
                <a:latin typeface="Arial" panose="020B0604020202020204" pitchFamily="34" charset="0"/>
                <a:cs typeface="Arial" panose="020B0604020202020204" pitchFamily="34" charset="0"/>
              </a:rPr>
              <a:t>:</a:t>
            </a:r>
            <a:r>
              <a:rPr lang="it-IT" altLang="it-IT" sz="900" noProof="0" dirty="0">
                <a:latin typeface="Arial" panose="020B0604020202020204" pitchFamily="34" charset="0"/>
                <a:cs typeface="Arial" panose="020B0604020202020204" pitchFamily="34" charset="0"/>
              </a:rPr>
              <a:t> corpo 9 </a:t>
            </a:r>
            <a:br>
              <a:rPr lang="it-IT" altLang="it-IT" sz="900" noProof="0" dirty="0">
                <a:latin typeface="Arial" panose="020B0604020202020204" pitchFamily="34" charset="0"/>
                <a:cs typeface="Arial" panose="020B0604020202020204" pitchFamily="34" charset="0"/>
              </a:rPr>
            </a:br>
            <a:r>
              <a:rPr lang="it-IT" altLang="it-IT" sz="900" noProof="0" dirty="0">
                <a:latin typeface="Arial" panose="020B0604020202020204" pitchFamily="34" charset="0"/>
                <a:cs typeface="Arial" panose="020B0604020202020204" pitchFamily="34" charset="0"/>
              </a:rPr>
              <a:t>Note allineate a destra</a:t>
            </a:r>
            <a:br>
              <a:rPr lang="it-IT" altLang="it-IT" sz="900" noProof="0" dirty="0">
                <a:latin typeface="Arial" panose="020B0604020202020204" pitchFamily="34" charset="0"/>
                <a:cs typeface="Arial" panose="020B0604020202020204" pitchFamily="34" charset="0"/>
              </a:rPr>
            </a:br>
            <a:br>
              <a:rPr lang="it-IT" altLang="it-IT" sz="900" noProof="0" dirty="0">
                <a:latin typeface="Arial" panose="020B0604020202020204" pitchFamily="34" charset="0"/>
                <a:cs typeface="Arial" panose="020B0604020202020204" pitchFamily="34" charset="0"/>
              </a:rPr>
            </a:br>
            <a:r>
              <a:rPr lang="it-IT" altLang="it-IT" sz="900" b="1" noProof="0" dirty="0">
                <a:latin typeface="Arial" panose="020B0604020202020204" pitchFamily="34" charset="0"/>
                <a:cs typeface="Arial" panose="020B0604020202020204" pitchFamily="34" charset="0"/>
              </a:rPr>
              <a:t>Separatore di sezione</a:t>
            </a:r>
          </a:p>
          <a:p>
            <a:pPr algn="l" eaLnBrk="1" hangingPunct="1">
              <a:lnSpc>
                <a:spcPct val="90000"/>
              </a:lnSpc>
              <a:spcBef>
                <a:spcPct val="20000"/>
              </a:spcBef>
              <a:spcAft>
                <a:spcPct val="20000"/>
              </a:spcAft>
              <a:defRPr/>
            </a:pPr>
            <a:r>
              <a:rPr lang="it-IT" altLang="it-IT" sz="900" noProof="0" dirty="0">
                <a:latin typeface="Arial" panose="020B0604020202020204" pitchFamily="34" charset="0"/>
                <a:cs typeface="Arial" panose="020B0604020202020204" pitchFamily="34" charset="0"/>
              </a:rPr>
              <a:t>Titolo, </a:t>
            </a:r>
            <a:r>
              <a:rPr lang="it-IT" altLang="it-IT" sz="900" b="1" noProof="0" dirty="0">
                <a:solidFill>
                  <a:srgbClr val="007D34"/>
                </a:solidFill>
                <a:latin typeface="Arial" panose="020B0604020202020204" pitchFamily="34" charset="0"/>
                <a:cs typeface="Arial" panose="020B0604020202020204" pitchFamily="34" charset="0"/>
              </a:rPr>
              <a:t>VERDE TOR VERGATA </a:t>
            </a:r>
            <a:r>
              <a:rPr lang="it-IT" altLang="it-IT" sz="900" noProof="0" dirty="0">
                <a:latin typeface="Arial" panose="020B0604020202020204" pitchFamily="34" charset="0"/>
                <a:cs typeface="Arial" panose="020B0604020202020204" pitchFamily="34" charset="0"/>
              </a:rPr>
              <a:t>: corpo 36</a:t>
            </a:r>
            <a:br>
              <a:rPr lang="it-IT" altLang="it-IT" sz="900" noProof="0" dirty="0">
                <a:latin typeface="Arial" panose="020B0604020202020204" pitchFamily="34" charset="0"/>
                <a:cs typeface="Arial" panose="020B0604020202020204" pitchFamily="34" charset="0"/>
              </a:rPr>
            </a:br>
            <a:r>
              <a:rPr lang="it-IT" altLang="it-IT" sz="900" noProof="0" dirty="0">
                <a:latin typeface="Arial" panose="020B0604020202020204" pitchFamily="34" charset="0"/>
                <a:cs typeface="Arial" panose="020B0604020202020204" pitchFamily="34" charset="0"/>
              </a:rPr>
              <a:t>Iniziale maiuscola, allineato a sinistra</a:t>
            </a:r>
            <a:endParaRPr lang="it-IT" altLang="it-IT" sz="900" b="0" noProof="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90000"/>
              </a:lnSpc>
              <a:spcBef>
                <a:spcPct val="20000"/>
              </a:spcBef>
              <a:spcAft>
                <a:spcPct val="20000"/>
              </a:spcAft>
              <a:buClrTx/>
              <a:buSzTx/>
              <a:buFontTx/>
              <a:buNone/>
              <a:tabLst/>
              <a:defRPr/>
            </a:pPr>
            <a:r>
              <a:rPr lang="it-IT" altLang="it-IT" sz="900" noProof="0" dirty="0">
                <a:latin typeface="Arial" panose="020B0604020202020204" pitchFamily="34" charset="0"/>
                <a:cs typeface="Arial" panose="020B0604020202020204" pitchFamily="34" charset="0"/>
              </a:rPr>
              <a:t>Sottotitolo, </a:t>
            </a:r>
            <a:r>
              <a:rPr lang="it-IT" altLang="it-IT" sz="900" b="1" noProof="0" dirty="0">
                <a:solidFill>
                  <a:srgbClr val="7F7F7F"/>
                </a:solidFill>
                <a:latin typeface="Arial" panose="020B0604020202020204" pitchFamily="34" charset="0"/>
                <a:cs typeface="Arial" panose="020B0604020202020204" pitchFamily="34" charset="0"/>
              </a:rPr>
              <a:t>GRIGIO:</a:t>
            </a:r>
            <a:r>
              <a:rPr lang="it-IT" altLang="it-IT" sz="900" noProof="0" dirty="0">
                <a:latin typeface="Arial" panose="020B0604020202020204" pitchFamily="34" charset="0"/>
                <a:cs typeface="Arial" panose="020B0604020202020204" pitchFamily="34" charset="0"/>
              </a:rPr>
              <a:t> corpo 18 </a:t>
            </a:r>
            <a:br>
              <a:rPr lang="it-IT" altLang="it-IT" sz="900" noProof="0" dirty="0">
                <a:latin typeface="Arial" panose="020B0604020202020204" pitchFamily="34" charset="0"/>
                <a:cs typeface="Arial" panose="020B0604020202020204" pitchFamily="34" charset="0"/>
              </a:rPr>
            </a:br>
            <a:r>
              <a:rPr lang="it-IT" altLang="it-IT" sz="900" noProof="0" dirty="0">
                <a:latin typeface="Arial" panose="020B0604020202020204" pitchFamily="34" charset="0"/>
                <a:cs typeface="Arial" panose="020B0604020202020204" pitchFamily="34" charset="0"/>
              </a:rPr>
              <a:t>Iniziale maiuscola</a:t>
            </a:r>
          </a:p>
          <a:p>
            <a:pPr marL="0" marR="0" lvl="0" indent="0" algn="l" defTabSz="457200" rtl="0" eaLnBrk="1" fontAlgn="auto" latinLnBrk="0" hangingPunct="1">
              <a:lnSpc>
                <a:spcPct val="90000"/>
              </a:lnSpc>
              <a:spcBef>
                <a:spcPct val="20000"/>
              </a:spcBef>
              <a:spcAft>
                <a:spcPct val="20000"/>
              </a:spcAft>
              <a:buClrTx/>
              <a:buSzTx/>
              <a:buFontTx/>
              <a:buNone/>
              <a:tabLst/>
              <a:defRPr/>
            </a:pPr>
            <a:r>
              <a:rPr lang="it-IT" altLang="it-IT" sz="900" noProof="0" dirty="0">
                <a:latin typeface="Arial" panose="020B0604020202020204" pitchFamily="34" charset="0"/>
                <a:cs typeface="Arial" panose="020B0604020202020204" pitchFamily="34" charset="0"/>
              </a:rPr>
              <a:t>Piè pagina </a:t>
            </a:r>
            <a:r>
              <a:rPr lang="it-IT" altLang="it-IT" sz="900" b="1" noProof="0" dirty="0">
                <a:solidFill>
                  <a:srgbClr val="898989"/>
                </a:solidFill>
                <a:latin typeface="Arial" panose="020B0604020202020204" pitchFamily="34" charset="0"/>
                <a:cs typeface="Arial" panose="020B0604020202020204" pitchFamily="34" charset="0"/>
              </a:rPr>
              <a:t>GRIGIO</a:t>
            </a:r>
            <a:r>
              <a:rPr lang="it-IT" altLang="it-IT" sz="900" b="1" noProof="0" dirty="0">
                <a:latin typeface="Arial" panose="020B0604020202020204" pitchFamily="34" charset="0"/>
                <a:cs typeface="Arial" panose="020B0604020202020204" pitchFamily="34" charset="0"/>
              </a:rPr>
              <a:t>:</a:t>
            </a:r>
            <a:r>
              <a:rPr lang="it-IT" altLang="it-IT" sz="900" noProof="0" dirty="0">
                <a:latin typeface="Arial" panose="020B0604020202020204" pitchFamily="34" charset="0"/>
                <a:cs typeface="Arial" panose="020B0604020202020204" pitchFamily="34" charset="0"/>
              </a:rPr>
              <a:t> corpo 9 </a:t>
            </a:r>
            <a:br>
              <a:rPr lang="it-IT" altLang="it-IT" sz="900" noProof="0" dirty="0">
                <a:latin typeface="Arial" panose="020B0604020202020204" pitchFamily="34" charset="0"/>
                <a:cs typeface="Arial" panose="020B0604020202020204" pitchFamily="34" charset="0"/>
              </a:rPr>
            </a:br>
            <a:r>
              <a:rPr lang="it-IT" altLang="it-IT" sz="900" noProof="0" dirty="0">
                <a:latin typeface="Arial" panose="020B0604020202020204" pitchFamily="34" charset="0"/>
                <a:cs typeface="Arial" panose="020B0604020202020204" pitchFamily="34" charset="0"/>
              </a:rPr>
              <a:t>Note allineate a destra</a:t>
            </a:r>
          </a:p>
        </p:txBody>
      </p:sp>
      <p:sp>
        <p:nvSpPr>
          <p:cNvPr id="2" name="Segnaposto titolo 1">
            <a:extLst>
              <a:ext uri="{FF2B5EF4-FFF2-40B4-BE49-F238E27FC236}">
                <a16:creationId xmlns:a16="http://schemas.microsoft.com/office/drawing/2014/main" id="{0B237DD8-AB42-4727-B5A5-641CAE81AF91}"/>
              </a:ext>
            </a:extLst>
          </p:cNvPr>
          <p:cNvSpPr>
            <a:spLocks noGrp="1"/>
          </p:cNvSpPr>
          <p:nvPr>
            <p:ph type="title"/>
          </p:nvPr>
        </p:nvSpPr>
        <p:spPr>
          <a:xfrm>
            <a:off x="320312" y="314744"/>
            <a:ext cx="11752927" cy="926493"/>
          </a:xfrm>
          <a:prstGeom prst="rect">
            <a:avLst/>
          </a:prstGeom>
        </p:spPr>
        <p:txBody>
          <a:bodyPr vert="horz" lIns="91440" tIns="45720" rIns="91440" bIns="45720" rtlCol="0" anchor="b">
            <a:normAutofit/>
          </a:bodyPr>
          <a:lstStyle/>
          <a:p>
            <a:r>
              <a:rPr lang="it-IT" noProof="1"/>
              <a:t>Titolo slide, iniziale maiuscola</a:t>
            </a:r>
          </a:p>
        </p:txBody>
      </p:sp>
      <p:sp>
        <p:nvSpPr>
          <p:cNvPr id="4" name="Segnaposto data 3">
            <a:extLst>
              <a:ext uri="{FF2B5EF4-FFF2-40B4-BE49-F238E27FC236}">
                <a16:creationId xmlns:a16="http://schemas.microsoft.com/office/drawing/2014/main" id="{51654FB1-1B2B-4523-8EC4-AF5994DC6AD6}"/>
              </a:ext>
            </a:extLst>
          </p:cNvPr>
          <p:cNvSpPr>
            <a:spLocks noGrp="1"/>
          </p:cNvSpPr>
          <p:nvPr>
            <p:ph type="dt" sz="half" idx="2"/>
          </p:nvPr>
        </p:nvSpPr>
        <p:spPr>
          <a:xfrm>
            <a:off x="290501" y="6494469"/>
            <a:ext cx="2743200" cy="365125"/>
          </a:xfrm>
          <a:prstGeom prst="rect">
            <a:avLst/>
          </a:prstGeom>
        </p:spPr>
        <p:txBody>
          <a:bodyPr vert="horz" lIns="91440" tIns="45720" rIns="91440" bIns="45720" rtlCol="0" anchor="ctr"/>
          <a:lstStyle>
            <a:lvl1pPr algn="l">
              <a:defRPr sz="900">
                <a:solidFill>
                  <a:srgbClr val="898989"/>
                </a:solidFill>
                <a:latin typeface="Arial" panose="020B0604020202020204" pitchFamily="34" charset="0"/>
                <a:cs typeface="Arial" panose="020B0604020202020204" pitchFamily="34" charset="0"/>
              </a:defRPr>
            </a:lvl1pPr>
          </a:lstStyle>
          <a:p>
            <a:endParaRPr lang="it-IT" dirty="0"/>
          </a:p>
        </p:txBody>
      </p:sp>
      <p:sp>
        <p:nvSpPr>
          <p:cNvPr id="5" name="Segnaposto piè di pagina 4">
            <a:extLst>
              <a:ext uri="{FF2B5EF4-FFF2-40B4-BE49-F238E27FC236}">
                <a16:creationId xmlns:a16="http://schemas.microsoft.com/office/drawing/2014/main" id="{393C0C68-300B-4A9E-A840-068AD62D433B}"/>
              </a:ext>
            </a:extLst>
          </p:cNvPr>
          <p:cNvSpPr>
            <a:spLocks noGrp="1"/>
          </p:cNvSpPr>
          <p:nvPr>
            <p:ph type="ftr" sz="quarter" idx="3"/>
          </p:nvPr>
        </p:nvSpPr>
        <p:spPr>
          <a:xfrm>
            <a:off x="4038600" y="6494469"/>
            <a:ext cx="4114800" cy="365125"/>
          </a:xfrm>
          <a:prstGeom prst="rect">
            <a:avLst/>
          </a:prstGeom>
        </p:spPr>
        <p:txBody>
          <a:bodyPr vert="horz" lIns="91440" tIns="45720" rIns="91440" bIns="45720" rtlCol="0" anchor="ctr"/>
          <a:lstStyle>
            <a:lvl1pPr algn="ctr">
              <a:defRPr sz="900">
                <a:solidFill>
                  <a:srgbClr val="898989"/>
                </a:solidFill>
                <a:latin typeface="Arial" panose="020B0604020202020204" pitchFamily="34" charset="0"/>
                <a:cs typeface="Arial" panose="020B0604020202020204" pitchFamily="34" charset="0"/>
              </a:defRPr>
            </a:lvl1pPr>
          </a:lstStyle>
          <a:p>
            <a:endParaRPr lang="it-IT" dirty="0"/>
          </a:p>
        </p:txBody>
      </p:sp>
      <p:sp>
        <p:nvSpPr>
          <p:cNvPr id="6" name="Segnaposto numero diapositiva 5">
            <a:extLst>
              <a:ext uri="{FF2B5EF4-FFF2-40B4-BE49-F238E27FC236}">
                <a16:creationId xmlns:a16="http://schemas.microsoft.com/office/drawing/2014/main" id="{D4EF45B2-2BE5-4BDC-A13A-D8A97C0CA829}"/>
              </a:ext>
            </a:extLst>
          </p:cNvPr>
          <p:cNvSpPr>
            <a:spLocks noGrp="1"/>
          </p:cNvSpPr>
          <p:nvPr>
            <p:ph type="sldNum" sz="quarter" idx="4"/>
          </p:nvPr>
        </p:nvSpPr>
        <p:spPr>
          <a:xfrm>
            <a:off x="9182108" y="6494469"/>
            <a:ext cx="2743200" cy="365125"/>
          </a:xfrm>
          <a:prstGeom prst="rect">
            <a:avLst/>
          </a:prstGeom>
        </p:spPr>
        <p:txBody>
          <a:bodyPr vert="horz" lIns="91440" tIns="45720" rIns="91440" bIns="45720" rtlCol="0" anchor="ctr"/>
          <a:lstStyle>
            <a:lvl1pPr algn="r">
              <a:defRPr sz="900">
                <a:solidFill>
                  <a:srgbClr val="898989"/>
                </a:solidFill>
                <a:latin typeface="Arial" panose="020B0604020202020204" pitchFamily="34" charset="0"/>
                <a:cs typeface="Arial" panose="020B0604020202020204" pitchFamily="34" charset="0"/>
              </a:defRPr>
            </a:lvl1pPr>
          </a:lstStyle>
          <a:p>
            <a:fld id="{2E85A994-D622-47C4-BBB7-EA543E9BA793}" type="slidenum">
              <a:rPr lang="en-GB" smtClean="0"/>
              <a:pPr/>
              <a:t>‹N›</a:t>
            </a:fld>
            <a:endParaRPr lang="en-GB"/>
          </a:p>
        </p:txBody>
      </p:sp>
      <p:sp>
        <p:nvSpPr>
          <p:cNvPr id="13" name="Rettangolo 12">
            <a:extLst>
              <a:ext uri="{FF2B5EF4-FFF2-40B4-BE49-F238E27FC236}">
                <a16:creationId xmlns:a16="http://schemas.microsoft.com/office/drawing/2014/main" id="{E8CD2E83-C4AC-4B8F-E456-2395EA48143D}"/>
              </a:ext>
            </a:extLst>
          </p:cNvPr>
          <p:cNvSpPr/>
          <p:nvPr userDrawn="1"/>
        </p:nvSpPr>
        <p:spPr>
          <a:xfrm>
            <a:off x="-2454354" y="1437071"/>
            <a:ext cx="185737" cy="176213"/>
          </a:xfrm>
          <a:prstGeom prst="rect">
            <a:avLst/>
          </a:prstGeom>
          <a:solidFill>
            <a:srgbClr val="ED21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j-lt"/>
            </a:endParaRPr>
          </a:p>
        </p:txBody>
      </p:sp>
      <p:sp>
        <p:nvSpPr>
          <p:cNvPr id="14" name="Rettangolo 13">
            <a:extLst>
              <a:ext uri="{FF2B5EF4-FFF2-40B4-BE49-F238E27FC236}">
                <a16:creationId xmlns:a16="http://schemas.microsoft.com/office/drawing/2014/main" id="{3E838E11-BA94-3B3E-5FC4-D218A010BD17}"/>
              </a:ext>
            </a:extLst>
          </p:cNvPr>
          <p:cNvSpPr/>
          <p:nvPr userDrawn="1"/>
        </p:nvSpPr>
        <p:spPr>
          <a:xfrm>
            <a:off x="-2454354" y="1766586"/>
            <a:ext cx="185737" cy="176213"/>
          </a:xfrm>
          <a:prstGeom prst="rect">
            <a:avLst/>
          </a:prstGeom>
          <a:solidFill>
            <a:srgbClr val="961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j-lt"/>
            </a:endParaRPr>
          </a:p>
        </p:txBody>
      </p:sp>
      <p:sp>
        <p:nvSpPr>
          <p:cNvPr id="15" name="Rettangolo 14">
            <a:extLst>
              <a:ext uri="{FF2B5EF4-FFF2-40B4-BE49-F238E27FC236}">
                <a16:creationId xmlns:a16="http://schemas.microsoft.com/office/drawing/2014/main" id="{4FB06648-DE8B-D73A-C816-48EBC4A6ADBB}"/>
              </a:ext>
            </a:extLst>
          </p:cNvPr>
          <p:cNvSpPr/>
          <p:nvPr userDrawn="1"/>
        </p:nvSpPr>
        <p:spPr>
          <a:xfrm>
            <a:off x="-2454354" y="2096101"/>
            <a:ext cx="185737" cy="176213"/>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j-lt"/>
            </a:endParaRPr>
          </a:p>
        </p:txBody>
      </p:sp>
      <p:sp>
        <p:nvSpPr>
          <p:cNvPr id="21" name="Rettangolo 20">
            <a:extLst>
              <a:ext uri="{FF2B5EF4-FFF2-40B4-BE49-F238E27FC236}">
                <a16:creationId xmlns:a16="http://schemas.microsoft.com/office/drawing/2014/main" id="{EC4B6C0A-E016-4175-4017-0FF3567E8C77}"/>
              </a:ext>
            </a:extLst>
          </p:cNvPr>
          <p:cNvSpPr/>
          <p:nvPr userDrawn="1"/>
        </p:nvSpPr>
        <p:spPr>
          <a:xfrm>
            <a:off x="-1381492" y="1437071"/>
            <a:ext cx="185737" cy="176213"/>
          </a:xfrm>
          <a:prstGeom prst="rect">
            <a:avLst/>
          </a:prstGeom>
          <a:solidFill>
            <a:srgbClr val="234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j-lt"/>
            </a:endParaRPr>
          </a:p>
        </p:txBody>
      </p:sp>
      <p:sp>
        <p:nvSpPr>
          <p:cNvPr id="22" name="Rettangolo 21">
            <a:extLst>
              <a:ext uri="{FF2B5EF4-FFF2-40B4-BE49-F238E27FC236}">
                <a16:creationId xmlns:a16="http://schemas.microsoft.com/office/drawing/2014/main" id="{AE255BF4-5586-EFC1-128A-FCE0930EB64C}"/>
              </a:ext>
            </a:extLst>
          </p:cNvPr>
          <p:cNvSpPr/>
          <p:nvPr userDrawn="1"/>
        </p:nvSpPr>
        <p:spPr>
          <a:xfrm>
            <a:off x="-1381492" y="1766586"/>
            <a:ext cx="185737" cy="176213"/>
          </a:xfrm>
          <a:prstGeom prst="rect">
            <a:avLst/>
          </a:prstGeom>
          <a:solidFill>
            <a:srgbClr val="CB87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j-lt"/>
            </a:endParaRPr>
          </a:p>
        </p:txBody>
      </p:sp>
      <p:sp>
        <p:nvSpPr>
          <p:cNvPr id="23" name="Rettangolo 22">
            <a:extLst>
              <a:ext uri="{FF2B5EF4-FFF2-40B4-BE49-F238E27FC236}">
                <a16:creationId xmlns:a16="http://schemas.microsoft.com/office/drawing/2014/main" id="{D05A80B9-920B-604D-3AAD-EBC8EE9AFE9E}"/>
              </a:ext>
            </a:extLst>
          </p:cNvPr>
          <p:cNvSpPr/>
          <p:nvPr userDrawn="1"/>
        </p:nvSpPr>
        <p:spPr>
          <a:xfrm>
            <a:off x="-1381492" y="2096101"/>
            <a:ext cx="185737" cy="176213"/>
          </a:xfrm>
          <a:prstGeom prst="rect">
            <a:avLst/>
          </a:prstGeom>
          <a:solidFill>
            <a:srgbClr val="79C2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j-lt"/>
            </a:endParaRPr>
          </a:p>
        </p:txBody>
      </p:sp>
      <p:sp>
        <p:nvSpPr>
          <p:cNvPr id="24" name="Rectangle 112">
            <a:extLst>
              <a:ext uri="{FF2B5EF4-FFF2-40B4-BE49-F238E27FC236}">
                <a16:creationId xmlns:a16="http://schemas.microsoft.com/office/drawing/2014/main" id="{1EFFC4CE-0356-333F-532B-E42DF6D8110C}"/>
              </a:ext>
            </a:extLst>
          </p:cNvPr>
          <p:cNvSpPr>
            <a:spLocks noChangeArrowheads="1"/>
          </p:cNvSpPr>
          <p:nvPr userDrawn="1"/>
        </p:nvSpPr>
        <p:spPr bwMode="auto">
          <a:xfrm>
            <a:off x="-2218971" y="1420654"/>
            <a:ext cx="999831" cy="252762"/>
          </a:xfrm>
          <a:prstGeom prst="rect">
            <a:avLst/>
          </a:prstGeom>
          <a:noFill/>
          <a:ln>
            <a:noFill/>
          </a:ln>
        </p:spPr>
        <p:txBody>
          <a:bodyPr wrap="square" lIns="0" tIns="0" rIns="0" bIns="0" anchor="ctr">
            <a:spAutoFit/>
          </a:bodyPr>
          <a:lstStyle>
            <a:lvl1pPr>
              <a:defRPr sz="2400">
                <a:solidFill>
                  <a:schemeClr val="tx1"/>
                </a:solidFill>
                <a:latin typeface="Trebuchet MS" pitchFamily="34" charset="0"/>
                <a:ea typeface="MS PGothic" pitchFamily="34" charset="-128"/>
              </a:defRPr>
            </a:lvl1pPr>
            <a:lvl2pPr marL="742950" indent="-285750">
              <a:defRPr sz="2400">
                <a:solidFill>
                  <a:schemeClr val="tx1"/>
                </a:solidFill>
                <a:latin typeface="Trebuchet MS" pitchFamily="34" charset="0"/>
                <a:ea typeface="MS PGothic" pitchFamily="34" charset="-128"/>
              </a:defRPr>
            </a:lvl2pPr>
            <a:lvl3pPr marL="1143000" indent="-228600">
              <a:defRPr sz="2400">
                <a:solidFill>
                  <a:schemeClr val="tx1"/>
                </a:solidFill>
                <a:latin typeface="Trebuchet MS" pitchFamily="34" charset="0"/>
                <a:ea typeface="MS PGothic" pitchFamily="34" charset="-128"/>
              </a:defRPr>
            </a:lvl3pPr>
            <a:lvl4pPr marL="1600200" indent="-228600">
              <a:defRPr sz="2400">
                <a:solidFill>
                  <a:schemeClr val="tx1"/>
                </a:solidFill>
                <a:latin typeface="Trebuchet MS" pitchFamily="34" charset="0"/>
                <a:ea typeface="MS PGothic" pitchFamily="34" charset="-128"/>
              </a:defRPr>
            </a:lvl4pPr>
            <a:lvl5pPr marL="2057400" indent="-228600">
              <a:defRPr sz="2400">
                <a:solidFill>
                  <a:schemeClr val="tx1"/>
                </a:solidFill>
                <a:latin typeface="Trebuchet MS"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9pPr>
          </a:lstStyle>
          <a:p>
            <a:pPr algn="l" eaLnBrk="1" hangingPunct="1">
              <a:lnSpc>
                <a:spcPct val="90000"/>
              </a:lnSpc>
              <a:spcBef>
                <a:spcPts val="0"/>
              </a:spcBef>
              <a:spcAft>
                <a:spcPts val="0"/>
              </a:spcAft>
              <a:defRPr/>
            </a:pPr>
            <a:r>
              <a:rPr lang="it-IT" altLang="it-IT" sz="900" noProof="0" dirty="0">
                <a:latin typeface="Arial" panose="020B0604020202020204" pitchFamily="34" charset="0"/>
                <a:cs typeface="Arial" panose="020B0604020202020204" pitchFamily="34" charset="0"/>
              </a:rPr>
              <a:t>MEDICINA</a:t>
            </a:r>
          </a:p>
          <a:p>
            <a:pPr algn="l" eaLnBrk="1" hangingPunct="1">
              <a:lnSpc>
                <a:spcPct val="90000"/>
              </a:lnSpc>
              <a:spcBef>
                <a:spcPts val="0"/>
              </a:spcBef>
              <a:spcAft>
                <a:spcPts val="0"/>
              </a:spcAft>
              <a:defRPr/>
            </a:pPr>
            <a:r>
              <a:rPr lang="it-IT" altLang="it-IT" sz="900" noProof="0" dirty="0">
                <a:latin typeface="Arial" panose="020B0604020202020204" pitchFamily="34" charset="0"/>
                <a:cs typeface="Arial" panose="020B0604020202020204" pitchFamily="34" charset="0"/>
              </a:rPr>
              <a:t>RGB 237,33,39</a:t>
            </a:r>
          </a:p>
        </p:txBody>
      </p:sp>
      <p:sp>
        <p:nvSpPr>
          <p:cNvPr id="25" name="Rectangle 112">
            <a:extLst>
              <a:ext uri="{FF2B5EF4-FFF2-40B4-BE49-F238E27FC236}">
                <a16:creationId xmlns:a16="http://schemas.microsoft.com/office/drawing/2014/main" id="{E6473F2D-EEF1-DAA0-A5A9-03ED9884934B}"/>
              </a:ext>
            </a:extLst>
          </p:cNvPr>
          <p:cNvSpPr>
            <a:spLocks noChangeArrowheads="1"/>
          </p:cNvSpPr>
          <p:nvPr userDrawn="1"/>
        </p:nvSpPr>
        <p:spPr bwMode="auto">
          <a:xfrm>
            <a:off x="-2218971" y="1755177"/>
            <a:ext cx="999831" cy="252762"/>
          </a:xfrm>
          <a:prstGeom prst="rect">
            <a:avLst/>
          </a:prstGeom>
          <a:noFill/>
          <a:ln>
            <a:noFill/>
          </a:ln>
        </p:spPr>
        <p:txBody>
          <a:bodyPr wrap="square" lIns="0" tIns="0" rIns="0" bIns="0" anchor="ctr">
            <a:spAutoFit/>
          </a:bodyPr>
          <a:lstStyle>
            <a:lvl1pPr>
              <a:defRPr sz="2400">
                <a:solidFill>
                  <a:schemeClr val="tx1"/>
                </a:solidFill>
                <a:latin typeface="Trebuchet MS" pitchFamily="34" charset="0"/>
                <a:ea typeface="MS PGothic" pitchFamily="34" charset="-128"/>
              </a:defRPr>
            </a:lvl1pPr>
            <a:lvl2pPr marL="742950" indent="-285750">
              <a:defRPr sz="2400">
                <a:solidFill>
                  <a:schemeClr val="tx1"/>
                </a:solidFill>
                <a:latin typeface="Trebuchet MS" pitchFamily="34" charset="0"/>
                <a:ea typeface="MS PGothic" pitchFamily="34" charset="-128"/>
              </a:defRPr>
            </a:lvl2pPr>
            <a:lvl3pPr marL="1143000" indent="-228600">
              <a:defRPr sz="2400">
                <a:solidFill>
                  <a:schemeClr val="tx1"/>
                </a:solidFill>
                <a:latin typeface="Trebuchet MS" pitchFamily="34" charset="0"/>
                <a:ea typeface="MS PGothic" pitchFamily="34" charset="-128"/>
              </a:defRPr>
            </a:lvl3pPr>
            <a:lvl4pPr marL="1600200" indent="-228600">
              <a:defRPr sz="2400">
                <a:solidFill>
                  <a:schemeClr val="tx1"/>
                </a:solidFill>
                <a:latin typeface="Trebuchet MS" pitchFamily="34" charset="0"/>
                <a:ea typeface="MS PGothic" pitchFamily="34" charset="-128"/>
              </a:defRPr>
            </a:lvl4pPr>
            <a:lvl5pPr marL="2057400" indent="-228600">
              <a:defRPr sz="2400">
                <a:solidFill>
                  <a:schemeClr val="tx1"/>
                </a:solidFill>
                <a:latin typeface="Trebuchet MS"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9pPr>
          </a:lstStyle>
          <a:p>
            <a:pPr algn="l" eaLnBrk="1" hangingPunct="1">
              <a:lnSpc>
                <a:spcPct val="90000"/>
              </a:lnSpc>
              <a:spcBef>
                <a:spcPts val="0"/>
              </a:spcBef>
              <a:spcAft>
                <a:spcPts val="0"/>
              </a:spcAft>
              <a:defRPr/>
            </a:pPr>
            <a:r>
              <a:rPr lang="it-IT" altLang="it-IT" sz="900" noProof="0">
                <a:latin typeface="Arial" panose="020B0604020202020204" pitchFamily="34" charset="0"/>
                <a:cs typeface="Arial" panose="020B0604020202020204" pitchFamily="34" charset="0"/>
              </a:rPr>
              <a:t>ECONOMIA</a:t>
            </a:r>
            <a:endParaRPr lang="it-IT" altLang="it-IT" sz="900" noProof="0" dirty="0">
              <a:latin typeface="Arial" panose="020B0604020202020204" pitchFamily="34" charset="0"/>
              <a:cs typeface="Arial" panose="020B0604020202020204" pitchFamily="34" charset="0"/>
            </a:endParaRPr>
          </a:p>
          <a:p>
            <a:pPr algn="l" eaLnBrk="1" hangingPunct="1">
              <a:lnSpc>
                <a:spcPct val="90000"/>
              </a:lnSpc>
              <a:spcBef>
                <a:spcPts val="0"/>
              </a:spcBef>
              <a:spcAft>
                <a:spcPts val="0"/>
              </a:spcAft>
              <a:defRPr/>
            </a:pPr>
            <a:r>
              <a:rPr lang="it-IT" altLang="it-IT" sz="900" noProof="0">
                <a:latin typeface="Arial" panose="020B0604020202020204" pitchFamily="34" charset="0"/>
                <a:cs typeface="Arial" panose="020B0604020202020204" pitchFamily="34" charset="0"/>
              </a:rPr>
              <a:t>RGB 150,26,58</a:t>
            </a:r>
            <a:endParaRPr lang="it-IT" altLang="it-IT" sz="900" noProof="0" dirty="0">
              <a:latin typeface="Arial" panose="020B0604020202020204" pitchFamily="34" charset="0"/>
              <a:cs typeface="Arial" panose="020B0604020202020204" pitchFamily="34" charset="0"/>
            </a:endParaRPr>
          </a:p>
        </p:txBody>
      </p:sp>
      <p:sp>
        <p:nvSpPr>
          <p:cNvPr id="26" name="Rectangle 112">
            <a:extLst>
              <a:ext uri="{FF2B5EF4-FFF2-40B4-BE49-F238E27FC236}">
                <a16:creationId xmlns:a16="http://schemas.microsoft.com/office/drawing/2014/main" id="{6BCC4544-4D16-0247-C90E-EC8817ADF979}"/>
              </a:ext>
            </a:extLst>
          </p:cNvPr>
          <p:cNvSpPr>
            <a:spLocks noChangeArrowheads="1"/>
          </p:cNvSpPr>
          <p:nvPr userDrawn="1"/>
        </p:nvSpPr>
        <p:spPr bwMode="auto">
          <a:xfrm>
            <a:off x="-2218971" y="2089700"/>
            <a:ext cx="999831" cy="252762"/>
          </a:xfrm>
          <a:prstGeom prst="rect">
            <a:avLst/>
          </a:prstGeom>
          <a:noFill/>
          <a:ln>
            <a:noFill/>
          </a:ln>
        </p:spPr>
        <p:txBody>
          <a:bodyPr wrap="square" lIns="0" tIns="0" rIns="0" bIns="0" anchor="ctr">
            <a:spAutoFit/>
          </a:bodyPr>
          <a:lstStyle>
            <a:lvl1pPr>
              <a:defRPr sz="2400">
                <a:solidFill>
                  <a:schemeClr val="tx1"/>
                </a:solidFill>
                <a:latin typeface="Trebuchet MS" pitchFamily="34" charset="0"/>
                <a:ea typeface="MS PGothic" pitchFamily="34" charset="-128"/>
              </a:defRPr>
            </a:lvl1pPr>
            <a:lvl2pPr marL="742950" indent="-285750">
              <a:defRPr sz="2400">
                <a:solidFill>
                  <a:schemeClr val="tx1"/>
                </a:solidFill>
                <a:latin typeface="Trebuchet MS" pitchFamily="34" charset="0"/>
                <a:ea typeface="MS PGothic" pitchFamily="34" charset="-128"/>
              </a:defRPr>
            </a:lvl2pPr>
            <a:lvl3pPr marL="1143000" indent="-228600">
              <a:defRPr sz="2400">
                <a:solidFill>
                  <a:schemeClr val="tx1"/>
                </a:solidFill>
                <a:latin typeface="Trebuchet MS" pitchFamily="34" charset="0"/>
                <a:ea typeface="MS PGothic" pitchFamily="34" charset="-128"/>
              </a:defRPr>
            </a:lvl3pPr>
            <a:lvl4pPr marL="1600200" indent="-228600">
              <a:defRPr sz="2400">
                <a:solidFill>
                  <a:schemeClr val="tx1"/>
                </a:solidFill>
                <a:latin typeface="Trebuchet MS" pitchFamily="34" charset="0"/>
                <a:ea typeface="MS PGothic" pitchFamily="34" charset="-128"/>
              </a:defRPr>
            </a:lvl4pPr>
            <a:lvl5pPr marL="2057400" indent="-228600">
              <a:defRPr sz="2400">
                <a:solidFill>
                  <a:schemeClr val="tx1"/>
                </a:solidFill>
                <a:latin typeface="Trebuchet MS"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9pPr>
          </a:lstStyle>
          <a:p>
            <a:pPr algn="l" eaLnBrk="1" hangingPunct="1">
              <a:lnSpc>
                <a:spcPct val="90000"/>
              </a:lnSpc>
              <a:spcBef>
                <a:spcPts val="0"/>
              </a:spcBef>
              <a:spcAft>
                <a:spcPts val="0"/>
              </a:spcAft>
              <a:defRPr/>
            </a:pPr>
            <a:r>
              <a:rPr lang="it-IT" altLang="it-IT" sz="900" noProof="0">
                <a:latin typeface="Arial" panose="020B0604020202020204" pitchFamily="34" charset="0"/>
                <a:cs typeface="Arial" panose="020B0604020202020204" pitchFamily="34" charset="0"/>
              </a:rPr>
              <a:t>INGEGNERIA</a:t>
            </a:r>
          </a:p>
          <a:p>
            <a:pPr algn="l" eaLnBrk="1" hangingPunct="1">
              <a:lnSpc>
                <a:spcPct val="90000"/>
              </a:lnSpc>
              <a:spcBef>
                <a:spcPts val="0"/>
              </a:spcBef>
              <a:spcAft>
                <a:spcPts val="0"/>
              </a:spcAft>
              <a:defRPr/>
            </a:pPr>
            <a:r>
              <a:rPr lang="it-IT" altLang="it-IT" sz="900" noProof="0">
                <a:latin typeface="Arial" panose="020B0604020202020204" pitchFamily="34" charset="0"/>
                <a:cs typeface="Arial" panose="020B0604020202020204" pitchFamily="34" charset="0"/>
              </a:rPr>
              <a:t>RGB 0, 0, 0</a:t>
            </a:r>
            <a:endParaRPr lang="it-IT" altLang="it-IT" sz="900" noProof="0" dirty="0">
              <a:latin typeface="Arial" panose="020B0604020202020204" pitchFamily="34" charset="0"/>
              <a:cs typeface="Arial" panose="020B0604020202020204" pitchFamily="34" charset="0"/>
            </a:endParaRPr>
          </a:p>
        </p:txBody>
      </p:sp>
      <p:sp>
        <p:nvSpPr>
          <p:cNvPr id="27" name="Rectangle 112">
            <a:extLst>
              <a:ext uri="{FF2B5EF4-FFF2-40B4-BE49-F238E27FC236}">
                <a16:creationId xmlns:a16="http://schemas.microsoft.com/office/drawing/2014/main" id="{ABDF39C8-792F-A952-3152-A0694263BE84}"/>
              </a:ext>
            </a:extLst>
          </p:cNvPr>
          <p:cNvSpPr>
            <a:spLocks noChangeArrowheads="1"/>
          </p:cNvSpPr>
          <p:nvPr userDrawn="1"/>
        </p:nvSpPr>
        <p:spPr bwMode="auto">
          <a:xfrm>
            <a:off x="-1151167" y="1420654"/>
            <a:ext cx="1063786" cy="252762"/>
          </a:xfrm>
          <a:prstGeom prst="rect">
            <a:avLst/>
          </a:prstGeom>
          <a:noFill/>
          <a:ln>
            <a:noFill/>
          </a:ln>
        </p:spPr>
        <p:txBody>
          <a:bodyPr wrap="square" lIns="0" tIns="0" rIns="0" bIns="0" anchor="ctr">
            <a:spAutoFit/>
          </a:bodyPr>
          <a:lstStyle>
            <a:lvl1pPr>
              <a:defRPr sz="2400">
                <a:solidFill>
                  <a:schemeClr val="tx1"/>
                </a:solidFill>
                <a:latin typeface="Trebuchet MS" pitchFamily="34" charset="0"/>
                <a:ea typeface="MS PGothic" pitchFamily="34" charset="-128"/>
              </a:defRPr>
            </a:lvl1pPr>
            <a:lvl2pPr marL="742950" indent="-285750">
              <a:defRPr sz="2400">
                <a:solidFill>
                  <a:schemeClr val="tx1"/>
                </a:solidFill>
                <a:latin typeface="Trebuchet MS" pitchFamily="34" charset="0"/>
                <a:ea typeface="MS PGothic" pitchFamily="34" charset="-128"/>
              </a:defRPr>
            </a:lvl2pPr>
            <a:lvl3pPr marL="1143000" indent="-228600">
              <a:defRPr sz="2400">
                <a:solidFill>
                  <a:schemeClr val="tx1"/>
                </a:solidFill>
                <a:latin typeface="Trebuchet MS" pitchFamily="34" charset="0"/>
                <a:ea typeface="MS PGothic" pitchFamily="34" charset="-128"/>
              </a:defRPr>
            </a:lvl3pPr>
            <a:lvl4pPr marL="1600200" indent="-228600">
              <a:defRPr sz="2400">
                <a:solidFill>
                  <a:schemeClr val="tx1"/>
                </a:solidFill>
                <a:latin typeface="Trebuchet MS" pitchFamily="34" charset="0"/>
                <a:ea typeface="MS PGothic" pitchFamily="34" charset="-128"/>
              </a:defRPr>
            </a:lvl4pPr>
            <a:lvl5pPr marL="2057400" indent="-228600">
              <a:defRPr sz="2400">
                <a:solidFill>
                  <a:schemeClr val="tx1"/>
                </a:solidFill>
                <a:latin typeface="Trebuchet MS"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9pPr>
          </a:lstStyle>
          <a:p>
            <a:pPr algn="l" eaLnBrk="1" hangingPunct="1">
              <a:lnSpc>
                <a:spcPct val="90000"/>
              </a:lnSpc>
              <a:spcBef>
                <a:spcPts val="0"/>
              </a:spcBef>
              <a:spcAft>
                <a:spcPts val="0"/>
              </a:spcAft>
              <a:defRPr/>
            </a:pPr>
            <a:r>
              <a:rPr lang="it-IT" altLang="it-IT" sz="900" noProof="0">
                <a:latin typeface="Arial" panose="020B0604020202020204" pitchFamily="34" charset="0"/>
                <a:cs typeface="Arial" panose="020B0604020202020204" pitchFamily="34" charset="0"/>
              </a:rPr>
              <a:t>GIURISPRUDENZA</a:t>
            </a:r>
          </a:p>
          <a:p>
            <a:pPr algn="l" eaLnBrk="1" hangingPunct="1">
              <a:lnSpc>
                <a:spcPct val="90000"/>
              </a:lnSpc>
              <a:spcBef>
                <a:spcPts val="0"/>
              </a:spcBef>
              <a:spcAft>
                <a:spcPts val="0"/>
              </a:spcAft>
              <a:defRPr/>
            </a:pPr>
            <a:r>
              <a:rPr lang="it-IT" altLang="it-IT" sz="900" noProof="0">
                <a:latin typeface="Arial" panose="020B0604020202020204" pitchFamily="34" charset="0"/>
                <a:cs typeface="Arial" panose="020B0604020202020204" pitchFamily="34" charset="0"/>
              </a:rPr>
              <a:t>RGB 35,73,139</a:t>
            </a:r>
            <a:endParaRPr lang="it-IT" altLang="it-IT" sz="900" noProof="0" dirty="0">
              <a:latin typeface="Arial" panose="020B0604020202020204" pitchFamily="34" charset="0"/>
              <a:cs typeface="Arial" panose="020B0604020202020204" pitchFamily="34" charset="0"/>
            </a:endParaRPr>
          </a:p>
        </p:txBody>
      </p:sp>
      <p:sp>
        <p:nvSpPr>
          <p:cNvPr id="28" name="Rectangle 112">
            <a:extLst>
              <a:ext uri="{FF2B5EF4-FFF2-40B4-BE49-F238E27FC236}">
                <a16:creationId xmlns:a16="http://schemas.microsoft.com/office/drawing/2014/main" id="{52D45312-9748-7C0A-AC9B-C346984E7C93}"/>
              </a:ext>
            </a:extLst>
          </p:cNvPr>
          <p:cNvSpPr>
            <a:spLocks noChangeArrowheads="1"/>
          </p:cNvSpPr>
          <p:nvPr userDrawn="1"/>
        </p:nvSpPr>
        <p:spPr bwMode="auto">
          <a:xfrm>
            <a:off x="-1151167" y="1755177"/>
            <a:ext cx="1094385" cy="252762"/>
          </a:xfrm>
          <a:prstGeom prst="rect">
            <a:avLst/>
          </a:prstGeom>
          <a:noFill/>
          <a:ln>
            <a:noFill/>
          </a:ln>
        </p:spPr>
        <p:txBody>
          <a:bodyPr wrap="square" lIns="0" tIns="0" rIns="0" bIns="0" anchor="ctr">
            <a:spAutoFit/>
          </a:bodyPr>
          <a:lstStyle>
            <a:lvl1pPr>
              <a:defRPr sz="2400">
                <a:solidFill>
                  <a:schemeClr val="tx1"/>
                </a:solidFill>
                <a:latin typeface="Trebuchet MS" pitchFamily="34" charset="0"/>
                <a:ea typeface="MS PGothic" pitchFamily="34" charset="-128"/>
              </a:defRPr>
            </a:lvl1pPr>
            <a:lvl2pPr marL="742950" indent="-285750">
              <a:defRPr sz="2400">
                <a:solidFill>
                  <a:schemeClr val="tx1"/>
                </a:solidFill>
                <a:latin typeface="Trebuchet MS" pitchFamily="34" charset="0"/>
                <a:ea typeface="MS PGothic" pitchFamily="34" charset="-128"/>
              </a:defRPr>
            </a:lvl2pPr>
            <a:lvl3pPr marL="1143000" indent="-228600">
              <a:defRPr sz="2400">
                <a:solidFill>
                  <a:schemeClr val="tx1"/>
                </a:solidFill>
                <a:latin typeface="Trebuchet MS" pitchFamily="34" charset="0"/>
                <a:ea typeface="MS PGothic" pitchFamily="34" charset="-128"/>
              </a:defRPr>
            </a:lvl3pPr>
            <a:lvl4pPr marL="1600200" indent="-228600">
              <a:defRPr sz="2400">
                <a:solidFill>
                  <a:schemeClr val="tx1"/>
                </a:solidFill>
                <a:latin typeface="Trebuchet MS" pitchFamily="34" charset="0"/>
                <a:ea typeface="MS PGothic" pitchFamily="34" charset="-128"/>
              </a:defRPr>
            </a:lvl4pPr>
            <a:lvl5pPr marL="2057400" indent="-228600">
              <a:defRPr sz="2400">
                <a:solidFill>
                  <a:schemeClr val="tx1"/>
                </a:solidFill>
                <a:latin typeface="Trebuchet MS"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9pPr>
          </a:lstStyle>
          <a:p>
            <a:pPr algn="l" eaLnBrk="1" hangingPunct="1">
              <a:lnSpc>
                <a:spcPct val="90000"/>
              </a:lnSpc>
              <a:spcBef>
                <a:spcPts val="0"/>
              </a:spcBef>
              <a:spcAft>
                <a:spcPts val="0"/>
              </a:spcAft>
              <a:defRPr/>
            </a:pPr>
            <a:r>
              <a:rPr lang="it-IT" altLang="it-IT" sz="900" noProof="0">
                <a:latin typeface="Arial" panose="020B0604020202020204" pitchFamily="34" charset="0"/>
                <a:cs typeface="Arial" panose="020B0604020202020204" pitchFamily="34" charset="0"/>
              </a:rPr>
              <a:t>LETTERE</a:t>
            </a:r>
          </a:p>
          <a:p>
            <a:pPr algn="l" eaLnBrk="1" hangingPunct="1">
              <a:lnSpc>
                <a:spcPct val="90000"/>
              </a:lnSpc>
              <a:spcBef>
                <a:spcPts val="0"/>
              </a:spcBef>
              <a:spcAft>
                <a:spcPts val="0"/>
              </a:spcAft>
              <a:defRPr/>
            </a:pPr>
            <a:r>
              <a:rPr lang="it-IT" altLang="it-IT" sz="900" noProof="0">
                <a:latin typeface="Arial" panose="020B0604020202020204" pitchFamily="34" charset="0"/>
                <a:cs typeface="Arial" panose="020B0604020202020204" pitchFamily="34" charset="0"/>
              </a:rPr>
              <a:t>RGB 203,135,186</a:t>
            </a:r>
            <a:endParaRPr lang="it-IT" altLang="it-IT" sz="900" noProof="0" dirty="0">
              <a:latin typeface="Arial" panose="020B0604020202020204" pitchFamily="34" charset="0"/>
              <a:cs typeface="Arial" panose="020B0604020202020204" pitchFamily="34" charset="0"/>
            </a:endParaRPr>
          </a:p>
        </p:txBody>
      </p:sp>
      <p:sp>
        <p:nvSpPr>
          <p:cNvPr id="29" name="Rectangle 112">
            <a:extLst>
              <a:ext uri="{FF2B5EF4-FFF2-40B4-BE49-F238E27FC236}">
                <a16:creationId xmlns:a16="http://schemas.microsoft.com/office/drawing/2014/main" id="{B2AE4D98-AC7A-D9A5-A6A2-9B83BEB59485}"/>
              </a:ext>
            </a:extLst>
          </p:cNvPr>
          <p:cNvSpPr>
            <a:spLocks noChangeArrowheads="1"/>
          </p:cNvSpPr>
          <p:nvPr userDrawn="1"/>
        </p:nvSpPr>
        <p:spPr bwMode="auto">
          <a:xfrm>
            <a:off x="-1151167" y="2089700"/>
            <a:ext cx="999831" cy="252762"/>
          </a:xfrm>
          <a:prstGeom prst="rect">
            <a:avLst/>
          </a:prstGeom>
          <a:noFill/>
          <a:ln>
            <a:noFill/>
          </a:ln>
        </p:spPr>
        <p:txBody>
          <a:bodyPr wrap="square" lIns="0" tIns="0" rIns="0" bIns="0" anchor="ctr">
            <a:spAutoFit/>
          </a:bodyPr>
          <a:lstStyle>
            <a:lvl1pPr>
              <a:defRPr sz="2400">
                <a:solidFill>
                  <a:schemeClr val="tx1"/>
                </a:solidFill>
                <a:latin typeface="Trebuchet MS" pitchFamily="34" charset="0"/>
                <a:ea typeface="MS PGothic" pitchFamily="34" charset="-128"/>
              </a:defRPr>
            </a:lvl1pPr>
            <a:lvl2pPr marL="742950" indent="-285750">
              <a:defRPr sz="2400">
                <a:solidFill>
                  <a:schemeClr val="tx1"/>
                </a:solidFill>
                <a:latin typeface="Trebuchet MS" pitchFamily="34" charset="0"/>
                <a:ea typeface="MS PGothic" pitchFamily="34" charset="-128"/>
              </a:defRPr>
            </a:lvl2pPr>
            <a:lvl3pPr marL="1143000" indent="-228600">
              <a:defRPr sz="2400">
                <a:solidFill>
                  <a:schemeClr val="tx1"/>
                </a:solidFill>
                <a:latin typeface="Trebuchet MS" pitchFamily="34" charset="0"/>
                <a:ea typeface="MS PGothic" pitchFamily="34" charset="-128"/>
              </a:defRPr>
            </a:lvl3pPr>
            <a:lvl4pPr marL="1600200" indent="-228600">
              <a:defRPr sz="2400">
                <a:solidFill>
                  <a:schemeClr val="tx1"/>
                </a:solidFill>
                <a:latin typeface="Trebuchet MS" pitchFamily="34" charset="0"/>
                <a:ea typeface="MS PGothic" pitchFamily="34" charset="-128"/>
              </a:defRPr>
            </a:lvl4pPr>
            <a:lvl5pPr marL="2057400" indent="-228600">
              <a:defRPr sz="2400">
                <a:solidFill>
                  <a:schemeClr val="tx1"/>
                </a:solidFill>
                <a:latin typeface="Trebuchet MS"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9pPr>
          </a:lstStyle>
          <a:p>
            <a:pPr algn="l" eaLnBrk="1" hangingPunct="1">
              <a:lnSpc>
                <a:spcPct val="90000"/>
              </a:lnSpc>
              <a:spcBef>
                <a:spcPts val="0"/>
              </a:spcBef>
              <a:spcAft>
                <a:spcPts val="0"/>
              </a:spcAft>
              <a:defRPr/>
            </a:pPr>
            <a:r>
              <a:rPr lang="it-IT" altLang="it-IT" sz="900" noProof="0">
                <a:latin typeface="Arial" panose="020B0604020202020204" pitchFamily="34" charset="0"/>
                <a:cs typeface="Arial" panose="020B0604020202020204" pitchFamily="34" charset="0"/>
              </a:rPr>
              <a:t>SCIENZE</a:t>
            </a:r>
            <a:endParaRPr lang="it-IT" altLang="it-IT" sz="900" noProof="0" dirty="0">
              <a:latin typeface="Arial" panose="020B0604020202020204" pitchFamily="34" charset="0"/>
              <a:cs typeface="Arial" panose="020B0604020202020204" pitchFamily="34" charset="0"/>
            </a:endParaRPr>
          </a:p>
          <a:p>
            <a:pPr algn="l" eaLnBrk="1" hangingPunct="1">
              <a:lnSpc>
                <a:spcPct val="90000"/>
              </a:lnSpc>
              <a:spcBef>
                <a:spcPts val="0"/>
              </a:spcBef>
              <a:spcAft>
                <a:spcPts val="0"/>
              </a:spcAft>
              <a:defRPr/>
            </a:pPr>
            <a:r>
              <a:rPr lang="it-IT" altLang="it-IT" sz="900" noProof="0">
                <a:latin typeface="Arial" panose="020B0604020202020204" pitchFamily="34" charset="0"/>
                <a:cs typeface="Arial" panose="020B0604020202020204" pitchFamily="34" charset="0"/>
              </a:rPr>
              <a:t>RGB 121,194,90</a:t>
            </a:r>
            <a:endParaRPr lang="it-IT" altLang="it-IT" sz="900" noProof="0" dirty="0">
              <a:latin typeface="Arial" panose="020B0604020202020204" pitchFamily="34" charset="0"/>
              <a:cs typeface="Arial" panose="020B0604020202020204" pitchFamily="34" charset="0"/>
            </a:endParaRPr>
          </a:p>
        </p:txBody>
      </p:sp>
      <p:sp>
        <p:nvSpPr>
          <p:cNvPr id="16" name="Rectangle 111">
            <a:extLst>
              <a:ext uri="{FF2B5EF4-FFF2-40B4-BE49-F238E27FC236}">
                <a16:creationId xmlns:a16="http://schemas.microsoft.com/office/drawing/2014/main" id="{CC0C08EF-29D7-0650-C582-86E39DA6C423}"/>
              </a:ext>
            </a:extLst>
          </p:cNvPr>
          <p:cNvSpPr>
            <a:spLocks noChangeArrowheads="1"/>
          </p:cNvSpPr>
          <p:nvPr userDrawn="1"/>
        </p:nvSpPr>
        <p:spPr bwMode="auto">
          <a:xfrm>
            <a:off x="-2453976" y="2425616"/>
            <a:ext cx="185359" cy="196510"/>
          </a:xfrm>
          <a:prstGeom prst="rect">
            <a:avLst/>
          </a:prstGeom>
          <a:solidFill>
            <a:srgbClr val="898989"/>
          </a:solidFill>
          <a:ln>
            <a:noFill/>
          </a:ln>
        </p:spPr>
        <p:txBody>
          <a:bodyPr wrap="none" anchor="ctr"/>
          <a:lstStyle>
            <a:lvl1pPr>
              <a:defRPr sz="2400">
                <a:solidFill>
                  <a:schemeClr val="tx1"/>
                </a:solidFill>
                <a:latin typeface="Trebuchet MS" pitchFamily="34" charset="0"/>
                <a:ea typeface="MS PGothic" pitchFamily="34" charset="-128"/>
              </a:defRPr>
            </a:lvl1pPr>
            <a:lvl2pPr marL="742950" indent="-285750">
              <a:defRPr sz="2400">
                <a:solidFill>
                  <a:schemeClr val="tx1"/>
                </a:solidFill>
                <a:latin typeface="Trebuchet MS" pitchFamily="34" charset="0"/>
                <a:ea typeface="MS PGothic" pitchFamily="34" charset="-128"/>
              </a:defRPr>
            </a:lvl2pPr>
            <a:lvl3pPr marL="1143000" indent="-228600">
              <a:defRPr sz="2400">
                <a:solidFill>
                  <a:schemeClr val="tx1"/>
                </a:solidFill>
                <a:latin typeface="Trebuchet MS" pitchFamily="34" charset="0"/>
                <a:ea typeface="MS PGothic" pitchFamily="34" charset="-128"/>
              </a:defRPr>
            </a:lvl3pPr>
            <a:lvl4pPr marL="1600200" indent="-228600">
              <a:defRPr sz="2400">
                <a:solidFill>
                  <a:schemeClr val="tx1"/>
                </a:solidFill>
                <a:latin typeface="Trebuchet MS" pitchFamily="34" charset="0"/>
                <a:ea typeface="MS PGothic" pitchFamily="34" charset="-128"/>
              </a:defRPr>
            </a:lvl4pPr>
            <a:lvl5pPr marL="2057400" indent="-228600">
              <a:defRPr sz="2400">
                <a:solidFill>
                  <a:schemeClr val="tx1"/>
                </a:solidFill>
                <a:latin typeface="Trebuchet MS"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9pPr>
          </a:lstStyle>
          <a:p>
            <a:pPr eaLnBrk="1" hangingPunct="1">
              <a:defRPr/>
            </a:pPr>
            <a:endParaRPr lang="it-IT" altLang="it-IT" sz="1800" noProof="0">
              <a:latin typeface="Circe" panose="020B0502020203020203" pitchFamily="34" charset="0"/>
            </a:endParaRPr>
          </a:p>
        </p:txBody>
      </p:sp>
      <p:sp>
        <p:nvSpPr>
          <p:cNvPr id="17" name="Rectangle 106">
            <a:extLst>
              <a:ext uri="{FF2B5EF4-FFF2-40B4-BE49-F238E27FC236}">
                <a16:creationId xmlns:a16="http://schemas.microsoft.com/office/drawing/2014/main" id="{45719105-1E99-8A29-D547-FF9690AC2CDE}"/>
              </a:ext>
            </a:extLst>
          </p:cNvPr>
          <p:cNvSpPr>
            <a:spLocks noChangeArrowheads="1"/>
          </p:cNvSpPr>
          <p:nvPr userDrawn="1"/>
        </p:nvSpPr>
        <p:spPr bwMode="auto">
          <a:xfrm>
            <a:off x="-2199907" y="2424223"/>
            <a:ext cx="2143125" cy="252762"/>
          </a:xfrm>
          <a:prstGeom prst="rect">
            <a:avLst/>
          </a:prstGeom>
          <a:noFill/>
          <a:ln>
            <a:noFill/>
          </a:ln>
        </p:spPr>
        <p:txBody>
          <a:bodyPr wrap="square" lIns="0" tIns="0" rIns="0" bIns="0" anchor="ctr">
            <a:spAutoFit/>
          </a:bodyPr>
          <a:lstStyle>
            <a:lvl1pPr>
              <a:defRPr sz="2400">
                <a:solidFill>
                  <a:schemeClr val="tx1"/>
                </a:solidFill>
                <a:latin typeface="Trebuchet MS" pitchFamily="34" charset="0"/>
                <a:ea typeface="MS PGothic" pitchFamily="34" charset="-128"/>
              </a:defRPr>
            </a:lvl1pPr>
            <a:lvl2pPr marL="742950" indent="-285750">
              <a:defRPr sz="2400">
                <a:solidFill>
                  <a:schemeClr val="tx1"/>
                </a:solidFill>
                <a:latin typeface="Trebuchet MS" pitchFamily="34" charset="0"/>
                <a:ea typeface="MS PGothic" pitchFamily="34" charset="-128"/>
              </a:defRPr>
            </a:lvl2pPr>
            <a:lvl3pPr marL="1143000" indent="-228600">
              <a:defRPr sz="2400">
                <a:solidFill>
                  <a:schemeClr val="tx1"/>
                </a:solidFill>
                <a:latin typeface="Trebuchet MS" pitchFamily="34" charset="0"/>
                <a:ea typeface="MS PGothic" pitchFamily="34" charset="-128"/>
              </a:defRPr>
            </a:lvl3pPr>
            <a:lvl4pPr marL="1600200" indent="-228600">
              <a:defRPr sz="2400">
                <a:solidFill>
                  <a:schemeClr val="tx1"/>
                </a:solidFill>
                <a:latin typeface="Trebuchet MS" pitchFamily="34" charset="0"/>
                <a:ea typeface="MS PGothic" pitchFamily="34" charset="-128"/>
              </a:defRPr>
            </a:lvl4pPr>
            <a:lvl5pPr marL="2057400" indent="-228600">
              <a:defRPr sz="2400">
                <a:solidFill>
                  <a:schemeClr val="tx1"/>
                </a:solidFill>
                <a:latin typeface="Trebuchet MS"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9pPr>
          </a:lstStyle>
          <a:p>
            <a:pPr lvl="0">
              <a:lnSpc>
                <a:spcPct val="90000"/>
              </a:lnSpc>
              <a:spcBef>
                <a:spcPts val="0"/>
              </a:spcBef>
              <a:spcAft>
                <a:spcPts val="0"/>
              </a:spcAft>
            </a:pPr>
            <a:r>
              <a:rPr lang="it-IT" altLang="it-IT" sz="900" noProof="0">
                <a:latin typeface="Arial" panose="020B0604020202020204" pitchFamily="34" charset="0"/>
                <a:ea typeface="MS PGothic" pitchFamily="34" charset="-128"/>
                <a:cs typeface="Arial" panose="020B0604020202020204" pitchFamily="34" charset="0"/>
              </a:rPr>
              <a:t>GRIGIO GRAFICA</a:t>
            </a:r>
            <a:br>
              <a:rPr lang="it-IT" altLang="it-IT" sz="900" noProof="0">
                <a:latin typeface="Arial" panose="020B0604020202020204" pitchFamily="34" charset="0"/>
                <a:ea typeface="MS PGothic" pitchFamily="34" charset="-128"/>
                <a:cs typeface="Arial" panose="020B0604020202020204" pitchFamily="34" charset="0"/>
              </a:rPr>
            </a:br>
            <a:r>
              <a:rPr lang="it-IT" altLang="it-IT" sz="900" noProof="0">
                <a:latin typeface="Arial" panose="020B0604020202020204" pitchFamily="34" charset="0"/>
                <a:ea typeface="MS PGothic" pitchFamily="34" charset="-128"/>
                <a:cs typeface="Arial" panose="020B0604020202020204" pitchFamily="34" charset="0"/>
              </a:rPr>
              <a:t>RGB 127,127,127</a:t>
            </a:r>
            <a:endParaRPr lang="it-IT" altLang="it-IT" sz="900" noProof="0" dirty="0">
              <a:latin typeface="Arial" panose="020B0604020202020204" pitchFamily="34" charset="0"/>
              <a:ea typeface="MS PGothic" pitchFamily="34" charset="-128"/>
              <a:cs typeface="Arial" panose="020B0604020202020204" pitchFamily="34" charset="0"/>
            </a:endParaRPr>
          </a:p>
        </p:txBody>
      </p:sp>
      <p:sp>
        <p:nvSpPr>
          <p:cNvPr id="18" name="Rectangle 111">
            <a:extLst>
              <a:ext uri="{FF2B5EF4-FFF2-40B4-BE49-F238E27FC236}">
                <a16:creationId xmlns:a16="http://schemas.microsoft.com/office/drawing/2014/main" id="{666785DB-059D-FC2C-963B-ADFABA731A8D}"/>
              </a:ext>
            </a:extLst>
          </p:cNvPr>
          <p:cNvSpPr>
            <a:spLocks noChangeArrowheads="1"/>
          </p:cNvSpPr>
          <p:nvPr userDrawn="1"/>
        </p:nvSpPr>
        <p:spPr bwMode="auto">
          <a:xfrm>
            <a:off x="-2454354" y="2775429"/>
            <a:ext cx="185359" cy="196510"/>
          </a:xfrm>
          <a:prstGeom prst="rect">
            <a:avLst/>
          </a:prstGeom>
          <a:solidFill>
            <a:srgbClr val="F08922"/>
          </a:solidFill>
          <a:ln>
            <a:noFill/>
          </a:ln>
        </p:spPr>
        <p:txBody>
          <a:bodyPr wrap="none" anchor="ctr"/>
          <a:lstStyle>
            <a:lvl1pPr>
              <a:defRPr sz="2400">
                <a:solidFill>
                  <a:schemeClr val="tx1"/>
                </a:solidFill>
                <a:latin typeface="Trebuchet MS" pitchFamily="34" charset="0"/>
                <a:ea typeface="MS PGothic" pitchFamily="34" charset="-128"/>
              </a:defRPr>
            </a:lvl1pPr>
            <a:lvl2pPr marL="742950" indent="-285750">
              <a:defRPr sz="2400">
                <a:solidFill>
                  <a:schemeClr val="tx1"/>
                </a:solidFill>
                <a:latin typeface="Trebuchet MS" pitchFamily="34" charset="0"/>
                <a:ea typeface="MS PGothic" pitchFamily="34" charset="-128"/>
              </a:defRPr>
            </a:lvl2pPr>
            <a:lvl3pPr marL="1143000" indent="-228600">
              <a:defRPr sz="2400">
                <a:solidFill>
                  <a:schemeClr val="tx1"/>
                </a:solidFill>
                <a:latin typeface="Trebuchet MS" pitchFamily="34" charset="0"/>
                <a:ea typeface="MS PGothic" pitchFamily="34" charset="-128"/>
              </a:defRPr>
            </a:lvl3pPr>
            <a:lvl4pPr marL="1600200" indent="-228600">
              <a:defRPr sz="2400">
                <a:solidFill>
                  <a:schemeClr val="tx1"/>
                </a:solidFill>
                <a:latin typeface="Trebuchet MS" pitchFamily="34" charset="0"/>
                <a:ea typeface="MS PGothic" pitchFamily="34" charset="-128"/>
              </a:defRPr>
            </a:lvl4pPr>
            <a:lvl5pPr marL="2057400" indent="-228600">
              <a:defRPr sz="2400">
                <a:solidFill>
                  <a:schemeClr val="tx1"/>
                </a:solidFill>
                <a:latin typeface="Trebuchet MS"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9pPr>
          </a:lstStyle>
          <a:p>
            <a:pPr eaLnBrk="1" hangingPunct="1">
              <a:defRPr/>
            </a:pPr>
            <a:endParaRPr lang="it-IT" altLang="it-IT" sz="1800" noProof="0">
              <a:latin typeface="Circe" panose="020B0502020203020203" pitchFamily="34" charset="0"/>
            </a:endParaRPr>
          </a:p>
        </p:txBody>
      </p:sp>
      <p:sp>
        <p:nvSpPr>
          <p:cNvPr id="20" name="Rectangle 106">
            <a:extLst>
              <a:ext uri="{FF2B5EF4-FFF2-40B4-BE49-F238E27FC236}">
                <a16:creationId xmlns:a16="http://schemas.microsoft.com/office/drawing/2014/main" id="{7F765AF5-466A-E30F-67A0-D5E9D2598A60}"/>
              </a:ext>
            </a:extLst>
          </p:cNvPr>
          <p:cNvSpPr>
            <a:spLocks noChangeArrowheads="1"/>
          </p:cNvSpPr>
          <p:nvPr userDrawn="1"/>
        </p:nvSpPr>
        <p:spPr bwMode="auto">
          <a:xfrm>
            <a:off x="-2200285" y="2758746"/>
            <a:ext cx="2143125" cy="252762"/>
          </a:xfrm>
          <a:prstGeom prst="rect">
            <a:avLst/>
          </a:prstGeom>
          <a:noFill/>
          <a:ln>
            <a:noFill/>
          </a:ln>
        </p:spPr>
        <p:txBody>
          <a:bodyPr wrap="square" lIns="0" tIns="0" rIns="0" bIns="0" anchor="ctr">
            <a:spAutoFit/>
          </a:bodyPr>
          <a:lstStyle>
            <a:lvl1pPr>
              <a:defRPr sz="2400">
                <a:solidFill>
                  <a:schemeClr val="tx1"/>
                </a:solidFill>
                <a:latin typeface="Trebuchet MS" pitchFamily="34" charset="0"/>
                <a:ea typeface="MS PGothic" pitchFamily="34" charset="-128"/>
              </a:defRPr>
            </a:lvl1pPr>
            <a:lvl2pPr marL="742950" indent="-285750">
              <a:defRPr sz="2400">
                <a:solidFill>
                  <a:schemeClr val="tx1"/>
                </a:solidFill>
                <a:latin typeface="Trebuchet MS" pitchFamily="34" charset="0"/>
                <a:ea typeface="MS PGothic" pitchFamily="34" charset="-128"/>
              </a:defRPr>
            </a:lvl2pPr>
            <a:lvl3pPr marL="1143000" indent="-228600">
              <a:defRPr sz="2400">
                <a:solidFill>
                  <a:schemeClr val="tx1"/>
                </a:solidFill>
                <a:latin typeface="Trebuchet MS" pitchFamily="34" charset="0"/>
                <a:ea typeface="MS PGothic" pitchFamily="34" charset="-128"/>
              </a:defRPr>
            </a:lvl3pPr>
            <a:lvl4pPr marL="1600200" indent="-228600">
              <a:defRPr sz="2400">
                <a:solidFill>
                  <a:schemeClr val="tx1"/>
                </a:solidFill>
                <a:latin typeface="Trebuchet MS" pitchFamily="34" charset="0"/>
                <a:ea typeface="MS PGothic" pitchFamily="34" charset="-128"/>
              </a:defRPr>
            </a:lvl4pPr>
            <a:lvl5pPr marL="2057400" indent="-228600">
              <a:defRPr sz="2400">
                <a:solidFill>
                  <a:schemeClr val="tx1"/>
                </a:solidFill>
                <a:latin typeface="Trebuchet MS"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9pPr>
          </a:lstStyle>
          <a:p>
            <a:pPr lvl="0">
              <a:lnSpc>
                <a:spcPct val="90000"/>
              </a:lnSpc>
              <a:spcBef>
                <a:spcPts val="0"/>
              </a:spcBef>
              <a:spcAft>
                <a:spcPts val="0"/>
              </a:spcAft>
            </a:pPr>
            <a:r>
              <a:rPr lang="it-IT" altLang="it-IT" sz="900" noProof="0">
                <a:latin typeface="Arial" panose="020B0604020202020204" pitchFamily="34" charset="0"/>
                <a:ea typeface="MS PGothic" pitchFamily="34" charset="-128"/>
                <a:cs typeface="Arial" panose="020B0604020202020204" pitchFamily="34" charset="0"/>
              </a:rPr>
              <a:t>ARANCIONE</a:t>
            </a:r>
            <a:br>
              <a:rPr lang="it-IT" altLang="it-IT" sz="900" noProof="0">
                <a:latin typeface="Arial" panose="020B0604020202020204" pitchFamily="34" charset="0"/>
                <a:ea typeface="MS PGothic" pitchFamily="34" charset="-128"/>
                <a:cs typeface="Arial" panose="020B0604020202020204" pitchFamily="34" charset="0"/>
              </a:rPr>
            </a:br>
            <a:r>
              <a:rPr lang="it-IT" altLang="it-IT" sz="900" noProof="0">
                <a:latin typeface="Arial" panose="020B0604020202020204" pitchFamily="34" charset="0"/>
                <a:ea typeface="MS PGothic" pitchFamily="34" charset="-128"/>
                <a:cs typeface="Arial" panose="020B0604020202020204" pitchFamily="34" charset="0"/>
              </a:rPr>
              <a:t>RGB 240,137,34</a:t>
            </a:r>
            <a:endParaRPr lang="it-IT" altLang="it-IT" sz="900" noProof="0" dirty="0">
              <a:latin typeface="Arial" panose="020B0604020202020204" pitchFamily="34" charset="0"/>
              <a:ea typeface="MS PGothic" pitchFamily="34" charset="-128"/>
              <a:cs typeface="Arial" panose="020B0604020202020204" pitchFamily="34" charset="0"/>
            </a:endParaRPr>
          </a:p>
        </p:txBody>
      </p:sp>
      <p:sp>
        <p:nvSpPr>
          <p:cNvPr id="31" name="Rectangle 111">
            <a:extLst>
              <a:ext uri="{FF2B5EF4-FFF2-40B4-BE49-F238E27FC236}">
                <a16:creationId xmlns:a16="http://schemas.microsoft.com/office/drawing/2014/main" id="{9B864F56-2B1E-7E67-5CA5-AC78971E754C}"/>
              </a:ext>
            </a:extLst>
          </p:cNvPr>
          <p:cNvSpPr>
            <a:spLocks noChangeArrowheads="1"/>
          </p:cNvSpPr>
          <p:nvPr userDrawn="1"/>
        </p:nvSpPr>
        <p:spPr bwMode="auto">
          <a:xfrm>
            <a:off x="-1357422" y="2778240"/>
            <a:ext cx="185359" cy="196510"/>
          </a:xfrm>
          <a:prstGeom prst="rect">
            <a:avLst/>
          </a:prstGeom>
          <a:solidFill>
            <a:srgbClr val="1D8BC2"/>
          </a:solidFill>
          <a:ln>
            <a:noFill/>
          </a:ln>
        </p:spPr>
        <p:txBody>
          <a:bodyPr wrap="none" anchor="ctr"/>
          <a:lstStyle>
            <a:lvl1pPr>
              <a:defRPr sz="2400">
                <a:solidFill>
                  <a:schemeClr val="tx1"/>
                </a:solidFill>
                <a:latin typeface="Trebuchet MS" pitchFamily="34" charset="0"/>
                <a:ea typeface="MS PGothic" pitchFamily="34" charset="-128"/>
              </a:defRPr>
            </a:lvl1pPr>
            <a:lvl2pPr marL="742950" indent="-285750">
              <a:defRPr sz="2400">
                <a:solidFill>
                  <a:schemeClr val="tx1"/>
                </a:solidFill>
                <a:latin typeface="Trebuchet MS" pitchFamily="34" charset="0"/>
                <a:ea typeface="MS PGothic" pitchFamily="34" charset="-128"/>
              </a:defRPr>
            </a:lvl2pPr>
            <a:lvl3pPr marL="1143000" indent="-228600">
              <a:defRPr sz="2400">
                <a:solidFill>
                  <a:schemeClr val="tx1"/>
                </a:solidFill>
                <a:latin typeface="Trebuchet MS" pitchFamily="34" charset="0"/>
                <a:ea typeface="MS PGothic" pitchFamily="34" charset="-128"/>
              </a:defRPr>
            </a:lvl3pPr>
            <a:lvl4pPr marL="1600200" indent="-228600">
              <a:defRPr sz="2400">
                <a:solidFill>
                  <a:schemeClr val="tx1"/>
                </a:solidFill>
                <a:latin typeface="Trebuchet MS" pitchFamily="34" charset="0"/>
                <a:ea typeface="MS PGothic" pitchFamily="34" charset="-128"/>
              </a:defRPr>
            </a:lvl4pPr>
            <a:lvl5pPr marL="2057400" indent="-228600">
              <a:defRPr sz="2400">
                <a:solidFill>
                  <a:schemeClr val="tx1"/>
                </a:solidFill>
                <a:latin typeface="Trebuchet MS"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9pPr>
          </a:lstStyle>
          <a:p>
            <a:pPr eaLnBrk="1" hangingPunct="1">
              <a:defRPr/>
            </a:pPr>
            <a:endParaRPr lang="it-IT" altLang="it-IT" sz="1800" noProof="0">
              <a:latin typeface="Circe" panose="020B0502020203020203" pitchFamily="34" charset="0"/>
            </a:endParaRPr>
          </a:p>
        </p:txBody>
      </p:sp>
      <p:sp>
        <p:nvSpPr>
          <p:cNvPr id="32" name="Rectangle 106">
            <a:extLst>
              <a:ext uri="{FF2B5EF4-FFF2-40B4-BE49-F238E27FC236}">
                <a16:creationId xmlns:a16="http://schemas.microsoft.com/office/drawing/2014/main" id="{4D7CB1D1-CACB-867D-010A-A8B962029386}"/>
              </a:ext>
            </a:extLst>
          </p:cNvPr>
          <p:cNvSpPr>
            <a:spLocks noChangeArrowheads="1"/>
          </p:cNvSpPr>
          <p:nvPr userDrawn="1"/>
        </p:nvSpPr>
        <p:spPr bwMode="auto">
          <a:xfrm>
            <a:off x="-1103353" y="2760152"/>
            <a:ext cx="932793" cy="252762"/>
          </a:xfrm>
          <a:prstGeom prst="rect">
            <a:avLst/>
          </a:prstGeom>
          <a:noFill/>
          <a:ln>
            <a:noFill/>
          </a:ln>
        </p:spPr>
        <p:txBody>
          <a:bodyPr wrap="square" lIns="0" tIns="0" rIns="0" bIns="0" anchor="ctr">
            <a:spAutoFit/>
          </a:bodyPr>
          <a:lstStyle>
            <a:lvl1pPr>
              <a:defRPr sz="2400">
                <a:solidFill>
                  <a:schemeClr val="tx1"/>
                </a:solidFill>
                <a:latin typeface="Trebuchet MS" pitchFamily="34" charset="0"/>
                <a:ea typeface="MS PGothic" pitchFamily="34" charset="-128"/>
              </a:defRPr>
            </a:lvl1pPr>
            <a:lvl2pPr marL="742950" indent="-285750">
              <a:defRPr sz="2400">
                <a:solidFill>
                  <a:schemeClr val="tx1"/>
                </a:solidFill>
                <a:latin typeface="Trebuchet MS" pitchFamily="34" charset="0"/>
                <a:ea typeface="MS PGothic" pitchFamily="34" charset="-128"/>
              </a:defRPr>
            </a:lvl2pPr>
            <a:lvl3pPr marL="1143000" indent="-228600">
              <a:defRPr sz="2400">
                <a:solidFill>
                  <a:schemeClr val="tx1"/>
                </a:solidFill>
                <a:latin typeface="Trebuchet MS" pitchFamily="34" charset="0"/>
                <a:ea typeface="MS PGothic" pitchFamily="34" charset="-128"/>
              </a:defRPr>
            </a:lvl3pPr>
            <a:lvl4pPr marL="1600200" indent="-228600">
              <a:defRPr sz="2400">
                <a:solidFill>
                  <a:schemeClr val="tx1"/>
                </a:solidFill>
                <a:latin typeface="Trebuchet MS" pitchFamily="34" charset="0"/>
                <a:ea typeface="MS PGothic" pitchFamily="34" charset="-128"/>
              </a:defRPr>
            </a:lvl4pPr>
            <a:lvl5pPr marL="2057400" indent="-228600">
              <a:defRPr sz="2400">
                <a:solidFill>
                  <a:schemeClr val="tx1"/>
                </a:solidFill>
                <a:latin typeface="Trebuchet MS"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Trebuchet MS" pitchFamily="34" charset="0"/>
                <a:ea typeface="MS PGothic" pitchFamily="34" charset="-128"/>
              </a:defRPr>
            </a:lvl9pPr>
          </a:lstStyle>
          <a:p>
            <a:pPr lvl="0">
              <a:lnSpc>
                <a:spcPct val="90000"/>
              </a:lnSpc>
              <a:spcBef>
                <a:spcPts val="0"/>
              </a:spcBef>
              <a:spcAft>
                <a:spcPts val="0"/>
              </a:spcAft>
            </a:pPr>
            <a:r>
              <a:rPr lang="it-IT" altLang="it-IT" sz="900" noProof="0">
                <a:latin typeface="+mj-lt"/>
                <a:ea typeface="MS PGothic" pitchFamily="34" charset="-128"/>
                <a:cs typeface="Tahoma" pitchFamily="34" charset="0"/>
              </a:rPr>
              <a:t>AZZURRO</a:t>
            </a:r>
            <a:br>
              <a:rPr lang="it-IT" altLang="it-IT" sz="900" noProof="0">
                <a:latin typeface="+mj-lt"/>
                <a:ea typeface="MS PGothic" pitchFamily="34" charset="-128"/>
                <a:cs typeface="Tahoma" pitchFamily="34" charset="0"/>
              </a:rPr>
            </a:br>
            <a:r>
              <a:rPr lang="it-IT" altLang="it-IT" sz="900" noProof="0">
                <a:latin typeface="+mj-lt"/>
                <a:ea typeface="MS PGothic" pitchFamily="34" charset="-128"/>
                <a:cs typeface="Tahoma" pitchFamily="34" charset="0"/>
              </a:rPr>
              <a:t>RGB 29,139,194</a:t>
            </a:r>
            <a:endParaRPr lang="it-IT" altLang="it-IT" sz="900" noProof="0" dirty="0">
              <a:latin typeface="+mj-lt"/>
              <a:ea typeface="MS PGothic" pitchFamily="34" charset="-128"/>
              <a:cs typeface="Tahoma" pitchFamily="34" charset="0"/>
            </a:endParaRPr>
          </a:p>
        </p:txBody>
      </p:sp>
      <p:pic>
        <p:nvPicPr>
          <p:cNvPr id="19" name="Immagine 18" descr="Immagine che contiene testo&#10;&#10;Descrizione generata automaticamente">
            <a:extLst>
              <a:ext uri="{FF2B5EF4-FFF2-40B4-BE49-F238E27FC236}">
                <a16:creationId xmlns:a16="http://schemas.microsoft.com/office/drawing/2014/main" id="{E5186588-4AA5-0C4D-4A78-BDC4513AE071}"/>
              </a:ext>
            </a:extLst>
          </p:cNvPr>
          <p:cNvPicPr>
            <a:picLocks noChangeAspect="1"/>
          </p:cNvPicPr>
          <p:nvPr userDrawn="1"/>
        </p:nvPicPr>
        <p:blipFill>
          <a:blip r:embed="rId7"/>
          <a:stretch>
            <a:fillRect/>
          </a:stretch>
        </p:blipFill>
        <p:spPr>
          <a:xfrm>
            <a:off x="-2473016" y="69845"/>
            <a:ext cx="2308454" cy="549849"/>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3" r:id="rId2"/>
    <p:sldLayoutId id="2147483652" r:id="rId3"/>
    <p:sldLayoutId id="2147483650" r:id="rId4"/>
    <p:sldLayoutId id="2147483651"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457200" rtl="0" eaLnBrk="1" latinLnBrk="0" hangingPunct="1">
        <a:spcBef>
          <a:spcPct val="0"/>
        </a:spcBef>
        <a:buNone/>
        <a:defRPr sz="3600" kern="1200">
          <a:solidFill>
            <a:srgbClr val="007D34"/>
          </a:solidFill>
          <a:latin typeface="Arial" panose="020B0604020202020204" pitchFamily="34" charset="0"/>
          <a:ea typeface="+mj-ea"/>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34893B"/>
        </a:buClr>
        <a:buSzPct val="80000"/>
        <a:buFont typeface="Wingdings 3" charset="2"/>
        <a:buChar char=""/>
        <a:defRPr sz="20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ts val="1000"/>
        </a:spcBef>
        <a:spcAft>
          <a:spcPts val="0"/>
        </a:spcAft>
        <a:buClr>
          <a:srgbClr val="34893B"/>
        </a:buClr>
        <a:buSzPct val="80000"/>
        <a:buFont typeface="Wingdings 3" charset="2"/>
        <a:buChar char=""/>
        <a:defRPr sz="18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ts val="1000"/>
        </a:spcBef>
        <a:spcAft>
          <a:spcPts val="0"/>
        </a:spcAft>
        <a:buClr>
          <a:srgbClr val="34893B"/>
        </a:buClr>
        <a:buSzPct val="80000"/>
        <a:buFont typeface="Wingdings 3" charset="2"/>
        <a:buChar char=""/>
        <a:defRPr sz="16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ts val="1000"/>
        </a:spcBef>
        <a:spcAft>
          <a:spcPts val="0"/>
        </a:spcAft>
        <a:buClr>
          <a:srgbClr val="34893B"/>
        </a:buClr>
        <a:buSzPct val="80000"/>
        <a:buFont typeface="Wingdings 3" charset="2"/>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ts val="1000"/>
        </a:spcBef>
        <a:spcAft>
          <a:spcPts val="0"/>
        </a:spcAft>
        <a:buClr>
          <a:srgbClr val="34893B"/>
        </a:buClr>
        <a:buSzPct val="80000"/>
        <a:buFont typeface="Wingdings 3" charset="2"/>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hyperlink" Target="https://www.nature.com/articles/s42256-022-00465-9" TargetMode="External"/><Relationship Id="rId7"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hyperlink" Target="https://www.dhs.gov/sites/default/files/2025-01/25_0110_st_impacts_of_adversarial_generative_aI_on_homeland_security_0.pdf" TargetMode="External"/><Relationship Id="rId5" Type="http://schemas.openxmlformats.org/officeDocument/2006/relationships/hyperlink" Target="https://www.ic3.gov/CSA/2022/220325.pdf" TargetMode="External"/><Relationship Id="rId10" Type="http://schemas.openxmlformats.org/officeDocument/2006/relationships/image" Target="../media/image22.jpeg"/><Relationship Id="rId4" Type="http://schemas.openxmlformats.org/officeDocument/2006/relationships/hyperlink" Target="https://pubs.acs.org/doi/10.1021/jacsau.1c00303" TargetMode="External"/><Relationship Id="rId9" Type="http://schemas.openxmlformats.org/officeDocument/2006/relationships/image" Target="../media/image21.jpeg"/></Relationships>
</file>

<file path=ppt/slides/_rels/slide11.xml.rels><?xml version="1.0" encoding="UTF-8" standalone="yes"?>
<Relationships xmlns="http://schemas.openxmlformats.org/package/2006/relationships"><Relationship Id="rId8" Type="http://schemas.openxmlformats.org/officeDocument/2006/relationships/image" Target="../media/image23.jpeg"/><Relationship Id="rId13" Type="http://schemas.openxmlformats.org/officeDocument/2006/relationships/image" Target="../media/image28.jpeg"/><Relationship Id="rId3" Type="http://schemas.openxmlformats.org/officeDocument/2006/relationships/hyperlink" Target="https://www.embopress.org/doi/full/10.1038/sj.embor.embor849" TargetMode="External"/><Relationship Id="rId7" Type="http://schemas.openxmlformats.org/officeDocument/2006/relationships/hyperlink" Target="https://onlinelibrary.wiley.com/doi/10.1111/ene.16312" TargetMode="External"/><Relationship Id="rId12" Type="http://schemas.openxmlformats.org/officeDocument/2006/relationships/image" Target="../media/image27.jpe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hyperlink" Target="https://onlinelibrary.wiley.com/doi/10.1155/2015/769121" TargetMode="External"/><Relationship Id="rId11" Type="http://schemas.openxmlformats.org/officeDocument/2006/relationships/image" Target="../media/image26.jpeg"/><Relationship Id="rId5" Type="http://schemas.openxmlformats.org/officeDocument/2006/relationships/hyperlink" Target="https://link.springer.com/chapter/10.1007/978-1-4471-2927-1_46" TargetMode="External"/><Relationship Id="rId10" Type="http://schemas.openxmlformats.org/officeDocument/2006/relationships/image" Target="../media/image25.jpeg"/><Relationship Id="rId4" Type="http://schemas.openxmlformats.org/officeDocument/2006/relationships/hyperlink" Target="https://www.nonproliferation.org/wp-content/uploads/2016/10/op9.pdf" TargetMode="External"/><Relationship Id="rId9" Type="http://schemas.openxmlformats.org/officeDocument/2006/relationships/image" Target="../media/image24.jpeg"/></Relationships>
</file>

<file path=ppt/slides/_rels/slide12.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hyperlink" Target="https://www.embopress.org/doi/full/10.1038/s44319-024-00124-7" TargetMode="External"/><Relationship Id="rId7" Type="http://schemas.openxmlformats.org/officeDocument/2006/relationships/image" Target="../media/image29.jpe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hyperlink" Target="https://www.nature.com/articles/s41597-024-03099-1" TargetMode="External"/><Relationship Id="rId5" Type="http://schemas.openxmlformats.org/officeDocument/2006/relationships/hyperlink" Target="https://www.nature.com/articles/s42256-022-00511-6" TargetMode="External"/><Relationship Id="rId4" Type="http://schemas.openxmlformats.org/officeDocument/2006/relationships/hyperlink" Target="https://arxiv.org/abs/2504.16137?utm_source=chatgpt.com" TargetMode="External"/><Relationship Id="rId9" Type="http://schemas.openxmlformats.org/officeDocument/2006/relationships/image" Target="../media/image31.jpeg"/></Relationships>
</file>

<file path=ppt/slides/_rels/slide13.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hyperlink" Target="https://www.tandfonline.com/doi/full/10.1080/25751654.2019.1681226" TargetMode="External"/><Relationship Id="rId7" Type="http://schemas.openxmlformats.org/officeDocument/2006/relationships/image" Target="../media/image32.jpe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hyperlink" Target="https://journals.lww.com/health-physics/abstract/1991/01000/medical_and_related_aspects_of_the_goiania.2.aspx" TargetMode="External"/><Relationship Id="rId5" Type="http://schemas.openxmlformats.org/officeDocument/2006/relationships/hyperlink" Target="http://www.iieta.org/journals/ijsse/paper/10.18280/ijsse.110421" TargetMode="External"/><Relationship Id="rId10" Type="http://schemas.openxmlformats.org/officeDocument/2006/relationships/image" Target="../media/image35.jpeg"/><Relationship Id="rId4" Type="http://schemas.openxmlformats.org/officeDocument/2006/relationships/hyperlink" Target="https://www.sciencedirect.com/science/article/pii/S0936655511005346?via%3Dihub" TargetMode="External"/><Relationship Id="rId9" Type="http://schemas.openxmlformats.org/officeDocument/2006/relationships/image" Target="../media/image34.png"/></Relationships>
</file>

<file path=ppt/slides/_rels/slide14.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hyperlink" Target="https://www.rand.org/content/dam/rand/pubs/perspectives/PE200/PE296/RAND_PE296.pdf" TargetMode="External"/><Relationship Id="rId7" Type="http://schemas.openxmlformats.org/officeDocument/2006/relationships/image" Target="../media/image36.jpe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hyperlink" Target="https://brill.com/view/journals/ihls/aop/article-10.1163-18781527-bja10107/article-10.1163-18781527-bja10107.pdf?srsltid=AfmBOorrvkVRDhvH49XiJTvhjQGsrMJgBvP-e7fFhvEhiD7utW7d0aOn" TargetMode="External"/><Relationship Id="rId5" Type="http://schemas.openxmlformats.org/officeDocument/2006/relationships/hyperlink" Target="https://www.sciencedirect.com/science/article/pii/S0306454924000604" TargetMode="External"/><Relationship Id="rId4" Type="http://schemas.openxmlformats.org/officeDocument/2006/relationships/hyperlink" Target="https://www.iaea.org/newscenter/news/the-future-of-atoms-artificial-intelligence-for-nuclear-applications"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hyperlink" Target="https://surveily.com/case-studies/chemica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hyperlink" Target="https://www.sciencedirect.com/science/article/pii/S2405844024019777"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sciencedirect.com/topics/engineering/activity-nuclear" TargetMode="External"/><Relationship Id="rId2" Type="http://schemas.openxmlformats.org/officeDocument/2006/relationships/hyperlink" Target="https://www.sciencedirect.com/science/article/pii/S2405844024019777" TargetMode="External"/><Relationship Id="rId1" Type="http://schemas.openxmlformats.org/officeDocument/2006/relationships/slideLayout" Target="../slideLayouts/slideLayout4.xml"/><Relationship Id="rId6" Type="http://schemas.openxmlformats.org/officeDocument/2006/relationships/image" Target="../media/image42.png"/><Relationship Id="rId5" Type="http://schemas.openxmlformats.org/officeDocument/2006/relationships/image" Target="../media/image3.png"/><Relationship Id="rId4" Type="http://schemas.openxmlformats.org/officeDocument/2006/relationships/image" Target="../media/image41.jpeg"/></Relationships>
</file>

<file path=ppt/slides/_rels/slide22.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jpg"/><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hyperlink" Target="https://doi.org/10.1117/12.2685858" TargetMode="External"/><Relationship Id="rId4" Type="http://schemas.openxmlformats.org/officeDocument/2006/relationships/image" Target="../media/image45.jpg"/></Relationships>
</file>

<file path=ppt/slides/_rels/slide23.xml.rels><?xml version="1.0" encoding="UTF-8" standalone="yes"?>
<Relationships xmlns="http://schemas.openxmlformats.org/package/2006/relationships"><Relationship Id="rId8" Type="http://schemas.openxmlformats.org/officeDocument/2006/relationships/image" Target="../media/image47.png"/><Relationship Id="rId3" Type="http://schemas.microsoft.com/office/2007/relationships/media" Target="../media/media2.mp4"/><Relationship Id="rId7" Type="http://schemas.openxmlformats.org/officeDocument/2006/relationships/image" Target="../media/image46.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png"/><Relationship Id="rId5" Type="http://schemas.openxmlformats.org/officeDocument/2006/relationships/slideLayout" Target="../slideLayouts/slideLayout4.xml"/><Relationship Id="rId4" Type="http://schemas.openxmlformats.org/officeDocument/2006/relationships/video" Target="../media/media2.mp4"/></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48.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hyperlink" Target="https://www.mdpi.com/2414-4088/7/9/88" TargetMode="External"/><Relationship Id="rId5" Type="http://schemas.openxmlformats.org/officeDocument/2006/relationships/hyperlink" Target="https://www.youtube.com/watch?v=R6rmYpQGfaI" TargetMode="Externa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hyperlink" Target="https://defence-industry-space.ec.europa.eu/system/files/2021-06/EDIDP2020_factsheet_SVTE_VERTIGO.pdf" TargetMode="External"/><Relationship Id="rId7" Type="http://schemas.openxmlformats.org/officeDocument/2006/relationships/hyperlink" Target="https://www.cbrngate.com/2024/05/13/project-vertigo-closing-event/" TargetMode="External"/><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hyperlink" Target="https://www.youtube.com/watch?v=BXaAUmS5Lqg&amp;t=62s" TargetMode="External"/><Relationship Id="rId5" Type="http://schemas.openxmlformats.org/officeDocument/2006/relationships/image" Target="../media/image52.pn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54.emf"/></Relationships>
</file>

<file path=ppt/slides/_rels/slide28.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jpg"/></Relationships>
</file>

<file path=ppt/slides/_rels/slide29.xml.rels><?xml version="1.0" encoding="UTF-8" standalone="yes"?>
<Relationships xmlns="http://schemas.openxmlformats.org/package/2006/relationships"><Relationship Id="rId3" Type="http://schemas.openxmlformats.org/officeDocument/2006/relationships/hyperlink" Target="https://www.mdpi.com/2073-4433/11/12/1373" TargetMode="External"/><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hyperlink" Target="https://www.h2020-enotice.eu/" TargetMode="External"/><Relationship Id="rId5" Type="http://schemas.openxmlformats.org/officeDocument/2006/relationships/image" Target="../media/image60.png"/><Relationship Id="rId4" Type="http://schemas.openxmlformats.org/officeDocument/2006/relationships/image" Target="../media/image59.png"/></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png"/><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hyperlink" Target="https://www.czdefence.com/article/artificial-intelligence-in-combat-simulations-how-ai-is-changing-nato-and-czech-army-soldier-training"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www.czdefence.com/article/artificial-intelligence-in-combat-simulations-how-ai-is-changing-nato-and-czech-army-soldier-training" TargetMode="External"/><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62.png"/></Relationships>
</file>

<file path=ppt/slides/_rels/slide3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hyperlink" Target="https://link.springer.com/chapter/10.1007/978-3-319-91791-7_22"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link.springer.com/chapter/10.1007/978-3-319-91791-7_22" TargetMode="External"/><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hyperlink" Target="https://www.worldscientific.com/doi/10.1142/S268998092450009X" TargetMode="External"/><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64.png"/></Relationships>
</file>

<file path=ppt/slides/_rels/slide3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hyperlink" Target="https://www.nature.com/articles/s41467-024-47338-w"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www.nature.com/articles/s41467-024-47338-w" TargetMode="External"/><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67.png"/><Relationship Id="rId4" Type="http://schemas.openxmlformats.org/officeDocument/2006/relationships/image" Target="../media/image66.png"/></Relationships>
</file>

<file path=ppt/slides/_rels/slide37.xml.rels><?xml version="1.0" encoding="UTF-8" standalone="yes"?>
<Relationships xmlns="http://schemas.openxmlformats.org/package/2006/relationships"><Relationship Id="rId3" Type="http://schemas.openxmlformats.org/officeDocument/2006/relationships/hyperlink" Target="https://wepub.org/index.php/IJCSIT/article/view/3521" TargetMode="External"/><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68.png"/></Relationships>
</file>

<file path=ppt/slides/_rels/slide38.xml.rels><?xml version="1.0" encoding="UTF-8" standalone="yes"?>
<Relationships xmlns="http://schemas.openxmlformats.org/package/2006/relationships"><Relationship Id="rId3" Type="http://schemas.openxmlformats.org/officeDocument/2006/relationships/hyperlink" Target="https://www.weforum.org/stories/2024/01/company-using-ai-transform-manufacturing-business/" TargetMode="External"/><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69.png"/></Relationships>
</file>

<file path=ppt/slides/_rels/slide3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hyperlink" Target="https://www.youtube.com/watch?v=T5ko9-Aflc0&amp;t=2913s" TargetMode="External"/><Relationship Id="rId4" Type="http://schemas.openxmlformats.org/officeDocument/2006/relationships/image" Target="../media/image71.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hyperlink" Target="https://www.youtube.com/watch?v=gLoI9hAX9dw&amp;t=28s" TargetMode="External"/><Relationship Id="rId5" Type="http://schemas.openxmlformats.org/officeDocument/2006/relationships/image" Target="../media/image72.png"/><Relationship Id="rId4" Type="http://schemas.openxmlformats.org/officeDocument/2006/relationships/image" Target="../media/image3.png"/></Relationships>
</file>

<file path=ppt/slides/_rels/slide4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hyperlink" Target="https://www.mdpi.com/2227-7102/13/3/269" TargetMode="External"/><Relationship Id="rId5" Type="http://schemas.openxmlformats.org/officeDocument/2006/relationships/image" Target="../media/image75.png"/><Relationship Id="rId4" Type="http://schemas.openxmlformats.org/officeDocument/2006/relationships/hyperlink" Target="https://www.researchgate.net/publication/250290986_Building_Management_and_ICT_Learning_in_Civil_Engineering_Education/figures?lo=1" TargetMode="External"/></Relationships>
</file>

<file path=ppt/slides/_rels/slide4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76.png"/><Relationship Id="rId7" Type="http://schemas.openxmlformats.org/officeDocument/2006/relationships/hyperlink" Target="https://www.cbrngate.com/" TargetMode="External"/><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hyperlink" Target="https://www.sicc-series.com/"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hyperlink" Target="https://www.researchgate.net/publication/324216809_Transformation_towards_sustainable_and_resilient_societies_in_Asia_and_the_Pacific/figures?lo=1" TargetMode="External"/><Relationship Id="rId4" Type="http://schemas.openxmlformats.org/officeDocument/2006/relationships/hyperlink" Target="https://www.researchgate.net/publication/324216809_Transformation_towards_sustainable_and_resilient_societies_in_Asia_and_the_Pacific?_tp=eyJjb250ZXh0Ijp7ImZpcnN0UGFnZSI6Il9kaXJlY3QiLCJwYWdlIjoicHVibGljYXRpb24ifX0" TargetMode="External"/></Relationships>
</file>

<file path=ppt/slides/_rels/slide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hyperlink" Target="https://synoptek.com/insights/it-blogs/data-insights/ai-ml-dl-and-generative-ai-face-off-a-comparative-analysis/" TargetMode="Externa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hyperlink" Target="https://www.sketchbubble.com/en/presentation-applications-of-ai.html"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unicri.org/News/Algorithms-Terrorism-Malicious-Use-Artificial-Intelligence-Terrorist-Purposes" TargetMode="External"/><Relationship Id="rId3" Type="http://schemas.openxmlformats.org/officeDocument/2006/relationships/image" Target="../media/image12.jpeg"/><Relationship Id="rId7" Type="http://schemas.openxmlformats.org/officeDocument/2006/relationships/image" Target="../media/image14.jpe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hyperlink" Target="https://unicri.org/node/3278" TargetMode="External"/><Relationship Id="rId5" Type="http://schemas.openxmlformats.org/officeDocument/2006/relationships/image" Target="../media/image13.jpeg"/><Relationship Id="rId4" Type="http://schemas.openxmlformats.org/officeDocument/2006/relationships/hyperlink" Target="https://www.riskaware.co.uk/insight/quick-guide-to-cbrn-threats-response-solutions/"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www.sciencedirect.com/science/article/pii/S0160412018313928?via%3Dihub" TargetMode="External"/><Relationship Id="rId3" Type="http://schemas.openxmlformats.org/officeDocument/2006/relationships/image" Target="../media/image15.jpeg"/><Relationship Id="rId7" Type="http://schemas.openxmlformats.org/officeDocument/2006/relationships/hyperlink" Target="https://www.sciencedirect.com/science/article/pii/0277953688903061" TargetMode="External"/><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8.jpeg"/><Relationship Id="rId5" Type="http://schemas.openxmlformats.org/officeDocument/2006/relationships/image" Target="../media/image17.jpeg"/><Relationship Id="rId10" Type="http://schemas.openxmlformats.org/officeDocument/2006/relationships/hyperlink" Target="https://link.springer.com/article/10.1007/s40572-016-0119-7" TargetMode="External"/><Relationship Id="rId4" Type="http://schemas.openxmlformats.org/officeDocument/2006/relationships/image" Target="../media/image16.jpeg"/><Relationship Id="rId9" Type="http://schemas.openxmlformats.org/officeDocument/2006/relationships/hyperlink" Target="https://onlinelibrary.wiley.com/doi/10.1111/j.1553-2712.1998.tb02470.x"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1E561F-9E37-40F6-7913-C8920B9BF992}"/>
            </a:ext>
          </a:extLst>
        </p:cNvPr>
        <p:cNvGrpSpPr/>
        <p:nvPr/>
      </p:nvGrpSpPr>
      <p:grpSpPr>
        <a:xfrm>
          <a:off x="0" y="0"/>
          <a:ext cx="0" cy="0"/>
          <a:chOff x="0" y="0"/>
          <a:chExt cx="0" cy="0"/>
        </a:xfrm>
      </p:grpSpPr>
      <p:sp>
        <p:nvSpPr>
          <p:cNvPr id="5" name="Segnaposto testo 4">
            <a:extLst>
              <a:ext uri="{FF2B5EF4-FFF2-40B4-BE49-F238E27FC236}">
                <a16:creationId xmlns:a16="http://schemas.microsoft.com/office/drawing/2014/main" id="{AD6056BC-A07D-C725-8520-B6BD9839800E}"/>
              </a:ext>
            </a:extLst>
          </p:cNvPr>
          <p:cNvSpPr>
            <a:spLocks noGrp="1"/>
          </p:cNvSpPr>
          <p:nvPr>
            <p:ph type="body" sz="quarter" idx="14"/>
          </p:nvPr>
        </p:nvSpPr>
        <p:spPr>
          <a:xfrm>
            <a:off x="0" y="3237654"/>
            <a:ext cx="12192000" cy="500533"/>
          </a:xfrm>
        </p:spPr>
        <p:txBody>
          <a:bodyPr/>
          <a:lstStyle/>
          <a:p>
            <a:pPr marL="720000" algn="ctr">
              <a:spcBef>
                <a:spcPts val="0"/>
              </a:spcBef>
            </a:pPr>
            <a:r>
              <a:rPr lang="it-IT" b="1" u="sng" dirty="0"/>
              <a:t>Andrea Malizia</a:t>
            </a:r>
            <a:r>
              <a:rPr lang="it-IT" b="1" baseline="30000" dirty="0"/>
              <a:t>1,2</a:t>
            </a:r>
            <a:r>
              <a:rPr lang="it-IT" dirty="0"/>
              <a:t>, Luca Martellucci</a:t>
            </a:r>
            <a:r>
              <a:rPr lang="it-IT" baseline="30000" dirty="0"/>
              <a:t>2,3</a:t>
            </a:r>
            <a:r>
              <a:rPr lang="it-IT" dirty="0"/>
              <a:t>, Alessandro </a:t>
            </a:r>
            <a:r>
              <a:rPr lang="it-IT" dirty="0" err="1"/>
              <a:t>Puleio</a:t>
            </a:r>
            <a:r>
              <a:rPr lang="it-IT" baseline="30000" dirty="0"/>
              <a:t> 2,3</a:t>
            </a:r>
            <a:r>
              <a:rPr lang="it-IT" dirty="0"/>
              <a:t>,  </a:t>
            </a:r>
          </a:p>
          <a:p>
            <a:pPr marL="720000" algn="ctr">
              <a:spcBef>
                <a:spcPts val="0"/>
              </a:spcBef>
            </a:pPr>
            <a:r>
              <a:rPr lang="it-IT" dirty="0"/>
              <a:t>Riccardo Rossi</a:t>
            </a:r>
            <a:r>
              <a:rPr lang="it-IT" baseline="30000" dirty="0"/>
              <a:t>2,3</a:t>
            </a:r>
            <a:r>
              <a:rPr lang="it-IT" dirty="0"/>
              <a:t>, Alba Iannotti</a:t>
            </a:r>
            <a:r>
              <a:rPr lang="it-IT" baseline="30000" dirty="0"/>
              <a:t>2,3,4</a:t>
            </a:r>
            <a:r>
              <a:rPr lang="it-IT" dirty="0"/>
              <a:t>, Riccardo Quaranta</a:t>
            </a:r>
            <a:r>
              <a:rPr lang="it-IT" baseline="30000" dirty="0"/>
              <a:t>1,2,3</a:t>
            </a:r>
            <a:r>
              <a:rPr lang="it-IT" dirty="0"/>
              <a:t>, </a:t>
            </a:r>
          </a:p>
          <a:p>
            <a:pPr marL="720000" algn="ctr">
              <a:spcBef>
                <a:spcPts val="0"/>
              </a:spcBef>
            </a:pPr>
            <a:r>
              <a:rPr lang="it-IT" dirty="0"/>
              <a:t>Colomba Russo</a:t>
            </a:r>
            <a:r>
              <a:rPr lang="it-IT" baseline="30000" dirty="0"/>
              <a:t>2,3,4</a:t>
            </a:r>
            <a:r>
              <a:rPr lang="it-IT" dirty="0"/>
              <a:t>,  Daniele Di Giovanni</a:t>
            </a:r>
            <a:r>
              <a:rPr lang="it-IT" baseline="30000" dirty="0"/>
              <a:t>1,2</a:t>
            </a:r>
            <a:r>
              <a:rPr lang="it-IT" dirty="0"/>
              <a:t>, Grace P. Xerri</a:t>
            </a:r>
            <a:r>
              <a:rPr lang="it-IT" baseline="30000" dirty="0"/>
              <a:t>2,3</a:t>
            </a:r>
            <a:r>
              <a:rPr lang="it-IT" dirty="0"/>
              <a:t>, </a:t>
            </a:r>
          </a:p>
          <a:p>
            <a:pPr marL="720000" algn="ctr">
              <a:spcBef>
                <a:spcPts val="0"/>
              </a:spcBef>
            </a:pPr>
            <a:r>
              <a:rPr lang="it-IT" dirty="0"/>
              <a:t>Gabriele Giuga</a:t>
            </a:r>
            <a:r>
              <a:rPr lang="it-IT" baseline="30000" dirty="0"/>
              <a:t>2,3</a:t>
            </a:r>
            <a:r>
              <a:rPr lang="it-IT" dirty="0"/>
              <a:t>, Sabrina Rao</a:t>
            </a:r>
            <a:r>
              <a:rPr lang="it-IT" baseline="30000" dirty="0"/>
              <a:t>1,2  </a:t>
            </a:r>
            <a:r>
              <a:rPr lang="it-IT" dirty="0"/>
              <a:t>and Pasquale Gaudio</a:t>
            </a:r>
            <a:r>
              <a:rPr lang="it-IT" baseline="30000" dirty="0"/>
              <a:t>2,3</a:t>
            </a:r>
            <a:endParaRPr lang="en-GB" baseline="30000" dirty="0"/>
          </a:p>
        </p:txBody>
      </p:sp>
      <p:sp>
        <p:nvSpPr>
          <p:cNvPr id="8" name="Segnaposto testo 7">
            <a:extLst>
              <a:ext uri="{FF2B5EF4-FFF2-40B4-BE49-F238E27FC236}">
                <a16:creationId xmlns:a16="http://schemas.microsoft.com/office/drawing/2014/main" id="{B4F84D90-6105-7807-BAC7-6DDB7C6830E6}"/>
              </a:ext>
            </a:extLst>
          </p:cNvPr>
          <p:cNvSpPr>
            <a:spLocks noGrp="1"/>
          </p:cNvSpPr>
          <p:nvPr>
            <p:ph type="body" sz="quarter" idx="13"/>
          </p:nvPr>
        </p:nvSpPr>
        <p:spPr>
          <a:xfrm>
            <a:off x="229364" y="5200440"/>
            <a:ext cx="11962636" cy="771689"/>
          </a:xfrm>
        </p:spPr>
        <p:txBody>
          <a:bodyPr/>
          <a:lstStyle/>
          <a:p>
            <a:r>
              <a:rPr lang="en-US" sz="1600" i="1" dirty="0"/>
              <a:t>1. Department of Biomedicine and Prevention, University of Rome Tor Vergata (Italy)</a:t>
            </a:r>
          </a:p>
          <a:p>
            <a:r>
              <a:rPr lang="en-US" sz="1600" i="1" dirty="0"/>
              <a:t>2. International Master Courses in Protection against CBRNe events, University of Rome Tor Vergata (Italy)</a:t>
            </a:r>
          </a:p>
          <a:p>
            <a:r>
              <a:rPr lang="en-US" sz="1600" i="1" dirty="0"/>
              <a:t>3. Department of Industrial Engineering, University of Rome Tor Vergata (Italy)</a:t>
            </a:r>
          </a:p>
          <a:p>
            <a:r>
              <a:rPr lang="en-US" sz="1600" i="1" dirty="0"/>
              <a:t>4. HESAR </a:t>
            </a:r>
            <a:r>
              <a:rPr lang="en-US" sz="1600" i="1" dirty="0" err="1"/>
              <a:t>s.r.l.s</a:t>
            </a:r>
            <a:r>
              <a:rPr lang="en-US" sz="1600" i="1" dirty="0"/>
              <a:t>, (Italy)</a:t>
            </a:r>
          </a:p>
          <a:p>
            <a:endParaRPr lang="en-GB" dirty="0"/>
          </a:p>
        </p:txBody>
      </p:sp>
      <p:pic>
        <p:nvPicPr>
          <p:cNvPr id="4" name="Immagine 3" descr="Immagine che contiene testo, Carattere, logo, Elementi grafici&#10;&#10;Il contenuto generato dall'IA potrebbe non essere corretto.">
            <a:extLst>
              <a:ext uri="{FF2B5EF4-FFF2-40B4-BE49-F238E27FC236}">
                <a16:creationId xmlns:a16="http://schemas.microsoft.com/office/drawing/2014/main" id="{59B85D6E-C80B-32AC-675D-A57C9EB73608}"/>
              </a:ext>
            </a:extLst>
          </p:cNvPr>
          <p:cNvPicPr>
            <a:picLocks noChangeAspect="1"/>
          </p:cNvPicPr>
          <p:nvPr/>
        </p:nvPicPr>
        <p:blipFill>
          <a:blip r:embed="rId3"/>
          <a:srcRect l="4384" t="15949" r="3229"/>
          <a:stretch/>
        </p:blipFill>
        <p:spPr>
          <a:xfrm>
            <a:off x="3436875" y="545489"/>
            <a:ext cx="3651560" cy="656955"/>
          </a:xfrm>
          <a:prstGeom prst="rect">
            <a:avLst/>
          </a:prstGeom>
        </p:spPr>
      </p:pic>
      <p:pic>
        <p:nvPicPr>
          <p:cNvPr id="1026" name="Picture 2" descr="EU CBRN Risk Mitigation CoE Initiative - Wikipedia">
            <a:extLst>
              <a:ext uri="{FF2B5EF4-FFF2-40B4-BE49-F238E27FC236}">
                <a16:creationId xmlns:a16="http://schemas.microsoft.com/office/drawing/2014/main" id="{EC137EEF-E300-5FFF-7990-D8CA94B367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496" y="507104"/>
            <a:ext cx="1918117" cy="656955"/>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2072A4B4-D5D0-6F55-A568-AAD830536664}"/>
              </a:ext>
            </a:extLst>
          </p:cNvPr>
          <p:cNvSpPr txBox="1"/>
          <p:nvPr/>
        </p:nvSpPr>
        <p:spPr>
          <a:xfrm>
            <a:off x="0" y="6288613"/>
            <a:ext cx="7088435" cy="569387"/>
          </a:xfrm>
          <a:prstGeom prst="rect">
            <a:avLst/>
          </a:prstGeom>
          <a:noFill/>
        </p:spPr>
        <p:txBody>
          <a:bodyPr wrap="square">
            <a:spAutoFit/>
          </a:bodyPr>
          <a:lstStyle/>
          <a:p>
            <a:r>
              <a:rPr lang="en-GB" sz="1050" i="1" dirty="0">
                <a:solidFill>
                  <a:schemeClr val="bg1"/>
                </a:solidFill>
                <a:latin typeface="Arial" panose="020B0604020202020204" pitchFamily="34" charset="0"/>
                <a:cs typeface="Arial" panose="020B0604020202020204" pitchFamily="34" charset="0"/>
              </a:rPr>
              <a:t>The EU CBRN Risk Mitigation Centres of Excellence Initiative</a:t>
            </a:r>
          </a:p>
          <a:p>
            <a:r>
              <a:rPr lang="en-GB" sz="1050" i="1" dirty="0">
                <a:solidFill>
                  <a:schemeClr val="bg1"/>
                </a:solidFill>
                <a:latin typeface="Arial" panose="020B0604020202020204" pitchFamily="34" charset="0"/>
                <a:cs typeface="Arial" panose="020B0604020202020204" pitchFamily="34" charset="0"/>
              </a:rPr>
              <a:t>10</a:t>
            </a:r>
            <a:r>
              <a:rPr lang="en-GB" sz="1050" i="1" baseline="30000" dirty="0">
                <a:solidFill>
                  <a:schemeClr val="bg1"/>
                </a:solidFill>
                <a:latin typeface="Arial" panose="020B0604020202020204" pitchFamily="34" charset="0"/>
                <a:cs typeface="Arial" panose="020B0604020202020204" pitchFamily="34" charset="0"/>
              </a:rPr>
              <a:t>th</a:t>
            </a:r>
            <a:r>
              <a:rPr lang="en-GB" sz="1050" i="1" dirty="0">
                <a:solidFill>
                  <a:schemeClr val="bg1"/>
                </a:solidFill>
                <a:latin typeface="Arial" panose="020B0604020202020204" pitchFamily="34" charset="0"/>
                <a:cs typeface="Arial" panose="020B0604020202020204" pitchFamily="34" charset="0"/>
              </a:rPr>
              <a:t> International Meeting of the National Focal Points</a:t>
            </a:r>
            <a:endParaRPr lang="en-GB" sz="800" i="1" dirty="0">
              <a:solidFill>
                <a:schemeClr val="bg1"/>
              </a:solidFill>
              <a:latin typeface="Arial" panose="020B0604020202020204" pitchFamily="34" charset="0"/>
              <a:cs typeface="Arial" panose="020B0604020202020204" pitchFamily="34" charset="0"/>
            </a:endParaRPr>
          </a:p>
          <a:p>
            <a:r>
              <a:rPr lang="en-GB" sz="900" i="1" dirty="0">
                <a:solidFill>
                  <a:schemeClr val="bg1"/>
                </a:solidFill>
                <a:latin typeface="Arial" panose="020B0604020202020204" pitchFamily="34" charset="0"/>
                <a:cs typeface="Arial" panose="020B0604020202020204" pitchFamily="34" charset="0"/>
              </a:rPr>
              <a:t>14-15 May 2025, Egmont Palace – Brussels (Belgium)</a:t>
            </a:r>
          </a:p>
        </p:txBody>
      </p:sp>
      <p:pic>
        <p:nvPicPr>
          <p:cNvPr id="5122" name="Picture 2" descr="HESAR - Health Safety Environmental Research Association Rome">
            <a:extLst>
              <a:ext uri="{FF2B5EF4-FFF2-40B4-BE49-F238E27FC236}">
                <a16:creationId xmlns:a16="http://schemas.microsoft.com/office/drawing/2014/main" id="{C6D0F190-6760-965D-F9DA-D0755511EC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80362" y="545489"/>
            <a:ext cx="680764" cy="680764"/>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14B18DCD-A353-519B-223E-BA0A94507E1C}"/>
              </a:ext>
            </a:extLst>
          </p:cNvPr>
          <p:cNvSpPr>
            <a:spLocks noGrp="1"/>
          </p:cNvSpPr>
          <p:nvPr>
            <p:ph type="ctrTitle"/>
          </p:nvPr>
        </p:nvSpPr>
        <p:spPr>
          <a:xfrm>
            <a:off x="0" y="1612143"/>
            <a:ext cx="12192000" cy="1646302"/>
          </a:xfrm>
        </p:spPr>
        <p:txBody>
          <a:bodyPr/>
          <a:lstStyle/>
          <a:p>
            <a:pPr algn="ctr"/>
            <a:r>
              <a:rPr lang="en-US" sz="4800" dirty="0">
                <a:solidFill>
                  <a:schemeClr val="tx1"/>
                </a:solidFill>
              </a:rPr>
              <a:t>Enhancing CBRNe Security through Artificial Intelligence: Detection, Simulation, and</a:t>
            </a:r>
            <a:br>
              <a:rPr lang="en-US" sz="4800" dirty="0">
                <a:solidFill>
                  <a:schemeClr val="tx1"/>
                </a:solidFill>
              </a:rPr>
            </a:br>
            <a:r>
              <a:rPr lang="en-US" sz="4800" dirty="0">
                <a:solidFill>
                  <a:schemeClr val="tx1"/>
                </a:solidFill>
              </a:rPr>
              <a:t>Decision-Making</a:t>
            </a:r>
          </a:p>
        </p:txBody>
      </p:sp>
    </p:spTree>
    <p:extLst>
      <p:ext uri="{BB962C8B-B14F-4D97-AF65-F5344CB8AC3E}">
        <p14:creationId xmlns:p14="http://schemas.microsoft.com/office/powerpoint/2010/main" val="3989045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2A0DF01-A320-DBA4-E721-F0683186C1B1}"/>
            </a:ext>
          </a:extLst>
        </p:cNvPr>
        <p:cNvGrpSpPr/>
        <p:nvPr/>
      </p:nvGrpSpPr>
      <p:grpSpPr>
        <a:xfrm>
          <a:off x="0" y="0"/>
          <a:ext cx="0" cy="0"/>
          <a:chOff x="0" y="0"/>
          <a:chExt cx="0" cy="0"/>
        </a:xfrm>
      </p:grpSpPr>
      <p:sp>
        <p:nvSpPr>
          <p:cNvPr id="10" name="Titolo 9">
            <a:extLst>
              <a:ext uri="{FF2B5EF4-FFF2-40B4-BE49-F238E27FC236}">
                <a16:creationId xmlns:a16="http://schemas.microsoft.com/office/drawing/2014/main" id="{C63520CC-04F5-7B5C-B231-1CC29046ED42}"/>
              </a:ext>
            </a:extLst>
          </p:cNvPr>
          <p:cNvSpPr>
            <a:spLocks noGrp="1"/>
          </p:cNvSpPr>
          <p:nvPr>
            <p:ph type="title"/>
          </p:nvPr>
        </p:nvSpPr>
        <p:spPr>
          <a:xfrm>
            <a:off x="335664" y="-127000"/>
            <a:ext cx="8596668" cy="1320800"/>
          </a:xfrm>
        </p:spPr>
        <p:txBody>
          <a:bodyPr>
            <a:normAutofit/>
          </a:bodyPr>
          <a:lstStyle/>
          <a:p>
            <a:r>
              <a:rPr lang="en-GB" sz="4000" dirty="0"/>
              <a:t>C-AI Threat Landscape</a:t>
            </a:r>
          </a:p>
        </p:txBody>
      </p:sp>
      <p:sp>
        <p:nvSpPr>
          <p:cNvPr id="6" name="Segnaposto piè di pagina 5">
            <a:extLst>
              <a:ext uri="{FF2B5EF4-FFF2-40B4-BE49-F238E27FC236}">
                <a16:creationId xmlns:a16="http://schemas.microsoft.com/office/drawing/2014/main" id="{52ACD43E-8C31-6E14-BC62-85BE377A3034}"/>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B276C6C8-F96D-968A-9782-52A5E16B79E6}"/>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2F1175F2-079E-8678-B6DB-CF525E81BFC7}"/>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10</a:t>
            </a:fld>
            <a:endParaRPr lang="en-GB"/>
          </a:p>
        </p:txBody>
      </p:sp>
      <p:pic>
        <p:nvPicPr>
          <p:cNvPr id="3" name="Immagine 2" descr="Immagine che contiene testo, Carattere, logo, Elementi grafici&#10;&#10;Il contenuto generato dall'IA potrebbe non essere corretto.">
            <a:extLst>
              <a:ext uri="{FF2B5EF4-FFF2-40B4-BE49-F238E27FC236}">
                <a16:creationId xmlns:a16="http://schemas.microsoft.com/office/drawing/2014/main" id="{E7CB05FE-1650-EE31-E545-6F4809F307A5}"/>
              </a:ext>
            </a:extLst>
          </p:cNvPr>
          <p:cNvPicPr>
            <a:picLocks noChangeAspect="1"/>
          </p:cNvPicPr>
          <p:nvPr/>
        </p:nvPicPr>
        <p:blipFill>
          <a:blip r:embed="rId2"/>
          <a:srcRect l="4384" t="15949" r="3229"/>
          <a:stretch/>
        </p:blipFill>
        <p:spPr>
          <a:xfrm>
            <a:off x="7508467" y="239128"/>
            <a:ext cx="2330750" cy="419327"/>
          </a:xfrm>
          <a:prstGeom prst="rect">
            <a:avLst/>
          </a:prstGeom>
        </p:spPr>
      </p:pic>
      <p:sp>
        <p:nvSpPr>
          <p:cNvPr id="2" name="CasellaDiTesto 1">
            <a:extLst>
              <a:ext uri="{FF2B5EF4-FFF2-40B4-BE49-F238E27FC236}">
                <a16:creationId xmlns:a16="http://schemas.microsoft.com/office/drawing/2014/main" id="{EF9F2F7E-4499-75DB-CC1E-9B52F2503734}"/>
              </a:ext>
            </a:extLst>
          </p:cNvPr>
          <p:cNvSpPr txBox="1"/>
          <p:nvPr/>
        </p:nvSpPr>
        <p:spPr>
          <a:xfrm>
            <a:off x="5922451" y="658686"/>
            <a:ext cx="6308623" cy="5985666"/>
          </a:xfrm>
          <a:prstGeom prst="rect">
            <a:avLst/>
          </a:prstGeom>
        </p:spPr>
        <p:txBody>
          <a:bodyPr vert="horz" lIns="91440" tIns="45720" rIns="91440" bIns="45720" rtlCol="0">
            <a:normAutofit fontScale="92500"/>
          </a:bodyPr>
          <a:lstStyle/>
          <a:p>
            <a:pPr marL="285750" indent="-285750">
              <a:spcBef>
                <a:spcPts val="400"/>
              </a:spcBef>
              <a:buClr>
                <a:schemeClr val="accent1"/>
              </a:buClr>
              <a:buSzPct val="80000"/>
              <a:buFont typeface="Wingdings 3" charset="2"/>
              <a:buChar char=""/>
            </a:pPr>
            <a:r>
              <a:rPr lang="en-US" sz="1900" b="1" dirty="0">
                <a:solidFill>
                  <a:schemeClr val="tx1">
                    <a:lumMod val="75000"/>
                    <a:lumOff val="25000"/>
                  </a:schemeClr>
                </a:solidFill>
                <a:latin typeface="Arial" panose="020B0604020202020204" pitchFamily="34" charset="0"/>
                <a:cs typeface="Arial" panose="020B0604020202020204" pitchFamily="34" charset="0"/>
              </a:rPr>
              <a:t>AI-Designed Toxic Compounds (2022 – Dual-Use Drug Discovery Case)</a:t>
            </a:r>
          </a:p>
          <a:p>
            <a:pPr marL="409575" indent="-153988" algn="just">
              <a:spcBef>
                <a:spcPts val="400"/>
              </a:spcBef>
              <a:buClr>
                <a:schemeClr val="accent1"/>
              </a:buClr>
              <a:buSzPct val="80000"/>
              <a:buFont typeface="Wingdings 3" charset="2"/>
              <a:buChar char=""/>
            </a:pPr>
            <a:r>
              <a:rPr lang="en-US" sz="1200" dirty="0">
                <a:solidFill>
                  <a:schemeClr val="tx1">
                    <a:lumMod val="75000"/>
                    <a:lumOff val="25000"/>
                  </a:schemeClr>
                </a:solidFill>
                <a:latin typeface="Arial" panose="020B0604020202020204" pitchFamily="34" charset="0"/>
                <a:cs typeface="Arial" panose="020B0604020202020204" pitchFamily="34" charset="0"/>
              </a:rPr>
              <a:t>In 2022, researchers led by Fabio Urbina demonstrated that an AI model, initially developed for drug discovery, could be repurposed to generate approximately 40,000 potentially lethal molecules, including structures like VX nerve agent, within six hours.</a:t>
            </a:r>
          </a:p>
          <a:p>
            <a:pPr marL="409575" indent="-153988" algn="just">
              <a:spcBef>
                <a:spcPts val="400"/>
              </a:spcBef>
              <a:buClr>
                <a:schemeClr val="accent1"/>
              </a:buClr>
              <a:buSzPct val="80000"/>
              <a:buFont typeface="Wingdings 3" charset="2"/>
              <a:buChar char=""/>
            </a:pPr>
            <a:r>
              <a:rPr lang="en-US" sz="1200" dirty="0">
                <a:solidFill>
                  <a:schemeClr val="tx1">
                    <a:lumMod val="75000"/>
                    <a:lumOff val="25000"/>
                  </a:schemeClr>
                </a:solidFill>
                <a:latin typeface="Arial" panose="020B0604020202020204" pitchFamily="34" charset="0"/>
                <a:cs typeface="Arial" panose="020B0604020202020204" pitchFamily="34" charset="0"/>
              </a:rPr>
              <a:t>Risks: designing chemical weapons with 0 expertise, new challenges for detection and regulation.</a:t>
            </a:r>
          </a:p>
          <a:p>
            <a:pPr marL="449263" indent="-131763" algn="just">
              <a:spcBef>
                <a:spcPts val="400"/>
              </a:spcBef>
              <a:buClr>
                <a:schemeClr val="accent1"/>
              </a:buClr>
              <a:buSzPct val="80000"/>
            </a:pPr>
            <a:r>
              <a:rPr lang="en-US" sz="900" dirty="0">
                <a:solidFill>
                  <a:schemeClr val="tx1">
                    <a:lumMod val="75000"/>
                    <a:lumOff val="25000"/>
                  </a:schemeClr>
                </a:solidFill>
                <a:latin typeface="Arial" panose="020B0604020202020204" pitchFamily="34" charset="0"/>
                <a:cs typeface="Arial" panose="020B0604020202020204" pitchFamily="34" charset="0"/>
                <a:hlinkClick r:id="rId3"/>
              </a:rPr>
              <a:t>https://www.nature.com/articles/s42256-022-00465-9</a:t>
            </a:r>
            <a:r>
              <a:rPr lang="en-US" sz="900" dirty="0">
                <a:solidFill>
                  <a:schemeClr val="tx1">
                    <a:lumMod val="75000"/>
                    <a:lumOff val="25000"/>
                  </a:schemeClr>
                </a:solidFill>
                <a:latin typeface="Arial" panose="020B0604020202020204" pitchFamily="34" charset="0"/>
                <a:cs typeface="Arial" panose="020B0604020202020204" pitchFamily="34" charset="0"/>
              </a:rPr>
              <a:t> </a:t>
            </a:r>
          </a:p>
          <a:p>
            <a:pPr marL="449263" indent="-131763" algn="just">
              <a:spcBef>
                <a:spcPts val="400"/>
              </a:spcBef>
              <a:buClr>
                <a:schemeClr val="accent1"/>
              </a:buClr>
              <a:buSzPct val="80000"/>
            </a:pPr>
            <a:endParaRPr lang="en-US" sz="800" dirty="0">
              <a:solidFill>
                <a:schemeClr val="tx1">
                  <a:lumMod val="75000"/>
                  <a:lumOff val="25000"/>
                </a:schemeClr>
              </a:solidFill>
              <a:latin typeface="Arial" panose="020B0604020202020204" pitchFamily="34" charset="0"/>
              <a:cs typeface="Arial" panose="020B0604020202020204" pitchFamily="34" charset="0"/>
            </a:endParaRPr>
          </a:p>
          <a:p>
            <a:pPr marL="285750" indent="-285750">
              <a:spcBef>
                <a:spcPts val="400"/>
              </a:spcBef>
              <a:buClr>
                <a:schemeClr val="accent1"/>
              </a:buClr>
              <a:buSzPct val="80000"/>
              <a:buFont typeface="Wingdings 3" charset="2"/>
              <a:buChar char=""/>
            </a:pPr>
            <a:r>
              <a:rPr lang="en-US" sz="1900" b="1" dirty="0">
                <a:solidFill>
                  <a:schemeClr val="tx1">
                    <a:lumMod val="75000"/>
                    <a:lumOff val="25000"/>
                  </a:schemeClr>
                </a:solidFill>
                <a:latin typeface="Arial" panose="020B0604020202020204" pitchFamily="34" charset="0"/>
                <a:cs typeface="Arial" panose="020B0604020202020204" pitchFamily="34" charset="0"/>
              </a:rPr>
              <a:t>AI-Controlled Autonomous Laboratories</a:t>
            </a:r>
          </a:p>
          <a:p>
            <a:pPr marL="409575" indent="-133350" algn="just">
              <a:spcBef>
                <a:spcPts val="400"/>
              </a:spcBef>
              <a:buClr>
                <a:schemeClr val="accent1"/>
              </a:buClr>
              <a:buSzPct val="80000"/>
              <a:buFont typeface="Wingdings 3" charset="2"/>
              <a:buChar char=""/>
            </a:pPr>
            <a:r>
              <a:rPr lang="en-US" sz="1200" dirty="0">
                <a:solidFill>
                  <a:schemeClr val="tx1">
                    <a:lumMod val="75000"/>
                    <a:lumOff val="25000"/>
                  </a:schemeClr>
                </a:solidFill>
                <a:latin typeface="Arial" panose="020B0604020202020204" pitchFamily="34" charset="0"/>
                <a:cs typeface="Arial" panose="020B0604020202020204" pitchFamily="34" charset="0"/>
              </a:rPr>
              <a:t>Important informatics firms have now a platform integrating AI, cloud computing, and robotics to automate chemical synthesis processes, allowing remote execution of chemical reactions with minimal human intervention.</a:t>
            </a:r>
          </a:p>
          <a:p>
            <a:pPr marL="409575" indent="-133350">
              <a:spcBef>
                <a:spcPts val="400"/>
              </a:spcBef>
              <a:buClr>
                <a:schemeClr val="accent1"/>
              </a:buClr>
              <a:buSzPct val="80000"/>
              <a:buFont typeface="Wingdings 3" charset="2"/>
              <a:buChar char=""/>
            </a:pPr>
            <a:r>
              <a:rPr lang="en-US" sz="1200" dirty="0">
                <a:solidFill>
                  <a:schemeClr val="tx1">
                    <a:lumMod val="75000"/>
                    <a:lumOff val="25000"/>
                  </a:schemeClr>
                </a:solidFill>
                <a:latin typeface="Arial" panose="020B0604020202020204" pitchFamily="34" charset="0"/>
                <a:cs typeface="Arial" panose="020B0604020202020204" pitchFamily="34" charset="0"/>
              </a:rPr>
              <a:t>Risks: Potential misuse or hacking of autonomous labs, unintended production of toxic compounds.</a:t>
            </a:r>
          </a:p>
          <a:p>
            <a:pPr indent="317500">
              <a:spcBef>
                <a:spcPts val="400"/>
              </a:spcBef>
              <a:buClr>
                <a:schemeClr val="accent1"/>
              </a:buClr>
              <a:buSzPct val="80000"/>
            </a:pPr>
            <a:r>
              <a:rPr lang="en-US" sz="900" dirty="0">
                <a:solidFill>
                  <a:schemeClr val="tx1">
                    <a:lumMod val="75000"/>
                    <a:lumOff val="25000"/>
                  </a:schemeClr>
                </a:solidFill>
                <a:latin typeface="Arial" panose="020B0604020202020204" pitchFamily="34" charset="0"/>
                <a:cs typeface="Arial" panose="020B0604020202020204" pitchFamily="34" charset="0"/>
                <a:hlinkClick r:id="rId4"/>
              </a:rPr>
              <a:t>https://pubs.acs.org/doi/10.1021/jacsau.1c00303</a:t>
            </a:r>
            <a:r>
              <a:rPr lang="en-US" sz="900" dirty="0">
                <a:solidFill>
                  <a:schemeClr val="tx1">
                    <a:lumMod val="75000"/>
                    <a:lumOff val="25000"/>
                  </a:schemeClr>
                </a:solidFill>
                <a:latin typeface="Arial" panose="020B0604020202020204" pitchFamily="34" charset="0"/>
                <a:cs typeface="Arial" panose="020B0604020202020204" pitchFamily="34" charset="0"/>
              </a:rPr>
              <a:t> </a:t>
            </a:r>
          </a:p>
          <a:p>
            <a:pPr indent="317500">
              <a:spcBef>
                <a:spcPts val="400"/>
              </a:spcBef>
              <a:buClr>
                <a:schemeClr val="accent1"/>
              </a:buClr>
              <a:buSzPct val="80000"/>
            </a:pPr>
            <a:endParaRPr lang="en-US" sz="500" dirty="0">
              <a:solidFill>
                <a:schemeClr val="tx1">
                  <a:lumMod val="75000"/>
                  <a:lumOff val="25000"/>
                </a:schemeClr>
              </a:solidFill>
              <a:latin typeface="Arial" panose="020B0604020202020204" pitchFamily="34" charset="0"/>
              <a:cs typeface="Arial" panose="020B0604020202020204" pitchFamily="34" charset="0"/>
            </a:endParaRPr>
          </a:p>
          <a:p>
            <a:pPr marL="285750" indent="-285750">
              <a:spcBef>
                <a:spcPts val="400"/>
              </a:spcBef>
              <a:buClr>
                <a:schemeClr val="accent1"/>
              </a:buClr>
              <a:buSzPct val="80000"/>
              <a:buFont typeface="Wingdings 3" charset="2"/>
              <a:buChar char=""/>
            </a:pPr>
            <a:r>
              <a:rPr lang="en-US" sz="1900" b="1" dirty="0">
                <a:solidFill>
                  <a:schemeClr val="tx1">
                    <a:lumMod val="75000"/>
                    <a:lumOff val="25000"/>
                  </a:schemeClr>
                </a:solidFill>
                <a:latin typeface="Arial" panose="020B0604020202020204" pitchFamily="34" charset="0"/>
                <a:cs typeface="Arial" panose="020B0604020202020204" pitchFamily="34" charset="0"/>
              </a:rPr>
              <a:t>AI-Enhanced Cyberattacks on Chemical Plants</a:t>
            </a:r>
          </a:p>
          <a:p>
            <a:pPr marL="449263" indent="-173038">
              <a:spcBef>
                <a:spcPts val="400"/>
              </a:spcBef>
              <a:buClr>
                <a:schemeClr val="accent1"/>
              </a:buClr>
              <a:buSzPct val="80000"/>
              <a:buFont typeface="Wingdings 3" charset="2"/>
              <a:buChar char=""/>
            </a:pPr>
            <a:r>
              <a:rPr lang="en-US" sz="1200" dirty="0">
                <a:solidFill>
                  <a:schemeClr val="tx1">
                    <a:lumMod val="75000"/>
                    <a:lumOff val="25000"/>
                  </a:schemeClr>
                </a:solidFill>
                <a:latin typeface="Arial" panose="020B0604020202020204" pitchFamily="34" charset="0"/>
                <a:cs typeface="Arial" panose="020B0604020202020204" pitchFamily="34" charset="0"/>
              </a:rPr>
              <a:t>The 2017 Triton malware attack targeted the safety systems of a Saudi Arabian petrochemical plant, aiming to disable safety instrumented systems and potentially cause physical harm.</a:t>
            </a:r>
          </a:p>
          <a:p>
            <a:pPr marL="449263" indent="-173038">
              <a:spcBef>
                <a:spcPts val="400"/>
              </a:spcBef>
              <a:buClr>
                <a:schemeClr val="accent1"/>
              </a:buClr>
              <a:buSzPct val="80000"/>
              <a:buFont typeface="Wingdings 3" charset="2"/>
              <a:buChar char=""/>
            </a:pPr>
            <a:r>
              <a:rPr lang="en-US" sz="1200" dirty="0">
                <a:solidFill>
                  <a:schemeClr val="tx1">
                    <a:lumMod val="75000"/>
                    <a:lumOff val="25000"/>
                  </a:schemeClr>
                </a:solidFill>
                <a:latin typeface="Arial" panose="020B0604020202020204" pitchFamily="34" charset="0"/>
                <a:cs typeface="Arial" panose="020B0604020202020204" pitchFamily="34" charset="0"/>
              </a:rPr>
              <a:t>Risks: AI-driven cyberattacks, intentional toxic releases, and explosions.</a:t>
            </a:r>
          </a:p>
          <a:p>
            <a:pPr marL="409575">
              <a:spcBef>
                <a:spcPts val="400"/>
              </a:spcBef>
              <a:buClr>
                <a:schemeClr val="accent1"/>
              </a:buClr>
              <a:buSzPct val="80000"/>
            </a:pPr>
            <a:r>
              <a:rPr lang="en-US" sz="900" dirty="0">
                <a:solidFill>
                  <a:schemeClr val="tx1">
                    <a:lumMod val="75000"/>
                    <a:lumOff val="25000"/>
                  </a:schemeClr>
                </a:solidFill>
                <a:latin typeface="Arial" panose="020B0604020202020204" pitchFamily="34" charset="0"/>
                <a:cs typeface="Arial" panose="020B0604020202020204" pitchFamily="34" charset="0"/>
                <a:hlinkClick r:id="rId5"/>
              </a:rPr>
              <a:t>https://www.ic3.gov/CSA/2022/220325.pdf</a:t>
            </a:r>
            <a:r>
              <a:rPr lang="en-US" sz="900" dirty="0">
                <a:solidFill>
                  <a:schemeClr val="tx1">
                    <a:lumMod val="75000"/>
                    <a:lumOff val="25000"/>
                  </a:schemeClr>
                </a:solidFill>
                <a:latin typeface="Arial" panose="020B0604020202020204" pitchFamily="34" charset="0"/>
                <a:cs typeface="Arial" panose="020B0604020202020204" pitchFamily="34" charset="0"/>
              </a:rPr>
              <a:t> </a:t>
            </a:r>
          </a:p>
          <a:p>
            <a:pPr marL="409575">
              <a:spcBef>
                <a:spcPts val="400"/>
              </a:spcBef>
              <a:buClr>
                <a:schemeClr val="accent1"/>
              </a:buClr>
              <a:buSzPct val="80000"/>
            </a:pPr>
            <a:endParaRPr lang="en-US" sz="500" dirty="0">
              <a:solidFill>
                <a:schemeClr val="tx1">
                  <a:lumMod val="75000"/>
                  <a:lumOff val="25000"/>
                </a:schemeClr>
              </a:solidFill>
              <a:latin typeface="Arial" panose="020B0604020202020204" pitchFamily="34" charset="0"/>
              <a:cs typeface="Arial" panose="020B0604020202020204" pitchFamily="34" charset="0"/>
            </a:endParaRPr>
          </a:p>
          <a:p>
            <a:pPr marL="285750" indent="-285750">
              <a:spcBef>
                <a:spcPts val="400"/>
              </a:spcBef>
              <a:buClr>
                <a:schemeClr val="accent1"/>
              </a:buClr>
              <a:buSzPct val="80000"/>
              <a:buFont typeface="Wingdings 3" charset="2"/>
              <a:buChar char=""/>
            </a:pPr>
            <a:r>
              <a:rPr lang="en-US" sz="1900" b="1" dirty="0">
                <a:solidFill>
                  <a:schemeClr val="tx1">
                    <a:lumMod val="75000"/>
                    <a:lumOff val="25000"/>
                  </a:schemeClr>
                </a:solidFill>
                <a:latin typeface="Arial" panose="020B0604020202020204" pitchFamily="34" charset="0"/>
                <a:cs typeface="Arial" panose="020B0604020202020204" pitchFamily="34" charset="0"/>
              </a:rPr>
              <a:t>AI-Generated Chemical Disinformation</a:t>
            </a:r>
          </a:p>
          <a:p>
            <a:pPr marL="276225" indent="173038">
              <a:spcBef>
                <a:spcPts val="400"/>
              </a:spcBef>
              <a:buClr>
                <a:schemeClr val="accent1"/>
              </a:buClr>
              <a:buSzPct val="80000"/>
              <a:buFont typeface="Wingdings 3" charset="2"/>
              <a:buChar char=""/>
            </a:pPr>
            <a:r>
              <a:rPr lang="en-US" sz="1200" dirty="0">
                <a:solidFill>
                  <a:schemeClr val="tx1">
                    <a:lumMod val="75000"/>
                    <a:lumOff val="25000"/>
                  </a:schemeClr>
                </a:solidFill>
                <a:latin typeface="Arial" panose="020B0604020202020204" pitchFamily="34" charset="0"/>
                <a:cs typeface="Arial" panose="020B0604020202020204" pitchFamily="34" charset="0"/>
              </a:rPr>
              <a:t>AI technologies can create realistic fake news, videos, and images, potentially simulating chemical spills or attacks to spread disinformation.</a:t>
            </a:r>
          </a:p>
          <a:p>
            <a:pPr marL="276225" indent="173038">
              <a:spcBef>
                <a:spcPts val="400"/>
              </a:spcBef>
              <a:buClr>
                <a:schemeClr val="accent1"/>
              </a:buClr>
              <a:buSzPct val="80000"/>
              <a:buFont typeface="Wingdings 3" charset="2"/>
              <a:buChar char=""/>
            </a:pPr>
            <a:r>
              <a:rPr lang="en-US" sz="1200" dirty="0">
                <a:solidFill>
                  <a:schemeClr val="tx1">
                    <a:lumMod val="75000"/>
                    <a:lumOff val="25000"/>
                  </a:schemeClr>
                </a:solidFill>
                <a:latin typeface="Arial" panose="020B0604020202020204" pitchFamily="34" charset="0"/>
                <a:cs typeface="Arial" panose="020B0604020202020204" pitchFamily="34" charset="0"/>
              </a:rPr>
              <a:t>Risks: Public panic, erosion of trust, and hindering effective crisis management.</a:t>
            </a:r>
          </a:p>
          <a:p>
            <a:pPr marL="276225">
              <a:spcBef>
                <a:spcPts val="400"/>
              </a:spcBef>
              <a:buClr>
                <a:schemeClr val="accent1"/>
              </a:buClr>
              <a:buSzPct val="80000"/>
            </a:pPr>
            <a:r>
              <a:rPr lang="en-US" sz="900" dirty="0">
                <a:solidFill>
                  <a:schemeClr val="tx1">
                    <a:lumMod val="75000"/>
                    <a:lumOff val="25000"/>
                  </a:schemeClr>
                </a:solidFill>
                <a:latin typeface="Arial" panose="020B0604020202020204" pitchFamily="34" charset="0"/>
                <a:cs typeface="Arial" panose="020B0604020202020204" pitchFamily="34" charset="0"/>
                <a:hlinkClick r:id="rId6"/>
              </a:rPr>
              <a:t>https://www.dhs.gov/sites/default/files/2025-01/25_0110_st_impacts_of_adversarial_generative_aI_on_homeland_security_0.pdf</a:t>
            </a:r>
            <a:r>
              <a:rPr lang="en-US" sz="900" dirty="0">
                <a:solidFill>
                  <a:schemeClr val="tx1">
                    <a:lumMod val="75000"/>
                    <a:lumOff val="25000"/>
                  </a:schemeClr>
                </a:solidFill>
                <a:latin typeface="Arial" panose="020B0604020202020204" pitchFamily="34" charset="0"/>
                <a:cs typeface="Arial" panose="020B0604020202020204" pitchFamily="34" charset="0"/>
              </a:rPr>
              <a:t> </a:t>
            </a:r>
          </a:p>
        </p:txBody>
      </p:sp>
      <p:pic>
        <p:nvPicPr>
          <p:cNvPr id="3078" name="Picture 6" descr="Dual use of artificial-intelligence-powered drug discovery | Nature Machine  Intelligence">
            <a:extLst>
              <a:ext uri="{FF2B5EF4-FFF2-40B4-BE49-F238E27FC236}">
                <a16:creationId xmlns:a16="http://schemas.microsoft.com/office/drawing/2014/main" id="{270D6CA0-663D-3A0A-99B5-D1F76A7921E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4892" y="1490713"/>
            <a:ext cx="5280943" cy="1697053"/>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How self-driving labs are transforming the chemical industry | World  Economic Forum">
            <a:extLst>
              <a:ext uri="{FF2B5EF4-FFF2-40B4-BE49-F238E27FC236}">
                <a16:creationId xmlns:a16="http://schemas.microsoft.com/office/drawing/2014/main" id="{B5631932-1D5A-2A32-07A4-5FBE0766B18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5437" y="3280701"/>
            <a:ext cx="2649927" cy="1766618"/>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Securing India's critical infrastructure: Prioritising cybersecurity in  chemical facilities">
            <a:extLst>
              <a:ext uri="{FF2B5EF4-FFF2-40B4-BE49-F238E27FC236}">
                <a16:creationId xmlns:a16="http://schemas.microsoft.com/office/drawing/2014/main" id="{D3A7879C-F8E7-7E92-7F86-5C6759B5D79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67585" y="3291707"/>
            <a:ext cx="2478795" cy="1744606"/>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IARPA Explores AI to Reimagine Physical Safety and Combat Disinformation |  FedTech Magazine">
            <a:extLst>
              <a:ext uri="{FF2B5EF4-FFF2-40B4-BE49-F238E27FC236}">
                <a16:creationId xmlns:a16="http://schemas.microsoft.com/office/drawing/2014/main" id="{96BCB0C3-70C5-4010-7639-1E7A5F53340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52865" y="5140254"/>
            <a:ext cx="4058310" cy="1409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2542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6457803-3D8F-37CF-1F3E-4C4A18998191}"/>
            </a:ext>
          </a:extLst>
        </p:cNvPr>
        <p:cNvGrpSpPr/>
        <p:nvPr/>
      </p:nvGrpSpPr>
      <p:grpSpPr>
        <a:xfrm>
          <a:off x="0" y="0"/>
          <a:ext cx="0" cy="0"/>
          <a:chOff x="0" y="0"/>
          <a:chExt cx="0" cy="0"/>
        </a:xfrm>
      </p:grpSpPr>
      <p:sp>
        <p:nvSpPr>
          <p:cNvPr id="10" name="Titolo 9">
            <a:extLst>
              <a:ext uri="{FF2B5EF4-FFF2-40B4-BE49-F238E27FC236}">
                <a16:creationId xmlns:a16="http://schemas.microsoft.com/office/drawing/2014/main" id="{758C6364-0E67-51FE-8771-EEEB35D1CF99}"/>
              </a:ext>
            </a:extLst>
          </p:cNvPr>
          <p:cNvSpPr>
            <a:spLocks noGrp="1"/>
          </p:cNvSpPr>
          <p:nvPr>
            <p:ph type="title"/>
          </p:nvPr>
        </p:nvSpPr>
        <p:spPr>
          <a:xfrm>
            <a:off x="335664" y="-127000"/>
            <a:ext cx="8596668" cy="1320800"/>
          </a:xfrm>
        </p:spPr>
        <p:txBody>
          <a:bodyPr>
            <a:normAutofit/>
          </a:bodyPr>
          <a:lstStyle/>
          <a:p>
            <a:r>
              <a:rPr lang="en-GB" sz="4000" dirty="0"/>
              <a:t>B Threat Landscape</a:t>
            </a:r>
          </a:p>
        </p:txBody>
      </p:sp>
      <p:sp>
        <p:nvSpPr>
          <p:cNvPr id="6" name="Segnaposto piè di pagina 5">
            <a:extLst>
              <a:ext uri="{FF2B5EF4-FFF2-40B4-BE49-F238E27FC236}">
                <a16:creationId xmlns:a16="http://schemas.microsoft.com/office/drawing/2014/main" id="{EE568FA7-2E15-3FAE-978C-973F3638D2FF}"/>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6026D3DD-DDA4-7205-C950-82BB9561CF5A}"/>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C2304253-B85D-2A89-9AD0-BF54DBC5591B}"/>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11</a:t>
            </a:fld>
            <a:endParaRPr lang="en-GB"/>
          </a:p>
        </p:txBody>
      </p:sp>
      <p:pic>
        <p:nvPicPr>
          <p:cNvPr id="3" name="Immagine 2" descr="Immagine che contiene testo, Carattere, logo, Elementi grafici&#10;&#10;Il contenuto generato dall'IA potrebbe non essere corretto.">
            <a:extLst>
              <a:ext uri="{FF2B5EF4-FFF2-40B4-BE49-F238E27FC236}">
                <a16:creationId xmlns:a16="http://schemas.microsoft.com/office/drawing/2014/main" id="{8FDD0C0E-F6C2-C8BF-BBE4-8F747C2C86D7}"/>
              </a:ext>
            </a:extLst>
          </p:cNvPr>
          <p:cNvPicPr>
            <a:picLocks noChangeAspect="1"/>
          </p:cNvPicPr>
          <p:nvPr/>
        </p:nvPicPr>
        <p:blipFill>
          <a:blip r:embed="rId2"/>
          <a:srcRect l="4384" t="15949" r="3229"/>
          <a:stretch/>
        </p:blipFill>
        <p:spPr>
          <a:xfrm>
            <a:off x="7508467" y="239128"/>
            <a:ext cx="2330750" cy="419327"/>
          </a:xfrm>
          <a:prstGeom prst="rect">
            <a:avLst/>
          </a:prstGeom>
        </p:spPr>
      </p:pic>
      <p:sp>
        <p:nvSpPr>
          <p:cNvPr id="2" name="CasellaDiTesto 1">
            <a:extLst>
              <a:ext uri="{FF2B5EF4-FFF2-40B4-BE49-F238E27FC236}">
                <a16:creationId xmlns:a16="http://schemas.microsoft.com/office/drawing/2014/main" id="{CFA34BD3-25C0-ED48-1EAA-A2D59BBF3E0B}"/>
              </a:ext>
            </a:extLst>
          </p:cNvPr>
          <p:cNvSpPr txBox="1"/>
          <p:nvPr/>
        </p:nvSpPr>
        <p:spPr>
          <a:xfrm>
            <a:off x="5906530" y="658455"/>
            <a:ext cx="6285470" cy="5827924"/>
          </a:xfrm>
          <a:prstGeom prst="rect">
            <a:avLst/>
          </a:prstGeom>
        </p:spPr>
        <p:txBody>
          <a:bodyPr vert="horz" lIns="91440" tIns="45720" rIns="91440" bIns="45720" rtlCol="0">
            <a:normAutofit/>
          </a:bodyPr>
          <a:lstStyle/>
          <a:p>
            <a:pPr marL="450850">
              <a:lnSpc>
                <a:spcPct val="90000"/>
              </a:lnSpc>
              <a:spcBef>
                <a:spcPts val="100"/>
              </a:spcBef>
              <a:buClr>
                <a:schemeClr val="accent1"/>
              </a:buClr>
              <a:buSzPct val="80000"/>
            </a:pPr>
            <a:endParaRPr lang="en-US" sz="1200" dirty="0">
              <a:solidFill>
                <a:schemeClr val="tx1">
                  <a:lumMod val="75000"/>
                  <a:lumOff val="25000"/>
                </a:schemeClr>
              </a:solidFill>
              <a:latin typeface="Arial" panose="020B0604020202020204" pitchFamily="34" charset="0"/>
              <a:cs typeface="Arial" panose="020B0604020202020204" pitchFamily="34" charset="0"/>
            </a:endParaRPr>
          </a:p>
          <a:p>
            <a:pPr marL="285750" indent="-285750">
              <a:lnSpc>
                <a:spcPct val="90000"/>
              </a:lnSpc>
              <a:spcBef>
                <a:spcPts val="100"/>
              </a:spcBef>
              <a:buClr>
                <a:schemeClr val="accent1"/>
              </a:buClr>
              <a:buSzPct val="80000"/>
              <a:buFont typeface="Wingdings 3" charset="2"/>
              <a:buChar char=""/>
            </a:pPr>
            <a:r>
              <a:rPr lang="en-US" b="1" dirty="0">
                <a:solidFill>
                  <a:schemeClr val="tx1">
                    <a:lumMod val="75000"/>
                    <a:lumOff val="25000"/>
                  </a:schemeClr>
                </a:solidFill>
                <a:latin typeface="Arial" panose="020B0604020202020204" pitchFamily="34" charset="0"/>
                <a:cs typeface="Arial" panose="020B0604020202020204" pitchFamily="34" charset="0"/>
              </a:rPr>
              <a:t>Siege of Caffa (1346, Crimea)</a:t>
            </a:r>
          </a:p>
          <a:p>
            <a:pPr marL="585788" indent="-134938" algn="just">
              <a:lnSpc>
                <a:spcPct val="90000"/>
              </a:lnSpc>
              <a:spcBef>
                <a:spcPts val="100"/>
              </a:spcBef>
              <a:buClr>
                <a:schemeClr val="accent1"/>
              </a:buClr>
              <a:buSzPct val="80000"/>
              <a:buFont typeface="Wingdings 3" charset="2"/>
              <a:buChar char=""/>
            </a:pPr>
            <a:r>
              <a:rPr lang="en-US" sz="1100" dirty="0">
                <a:solidFill>
                  <a:schemeClr val="tx1">
                    <a:lumMod val="75000"/>
                    <a:lumOff val="25000"/>
                  </a:schemeClr>
                </a:solidFill>
                <a:latin typeface="Arial" panose="020B0604020202020204" pitchFamily="34" charset="0"/>
                <a:cs typeface="Arial" panose="020B0604020202020204" pitchFamily="34" charset="0"/>
              </a:rPr>
              <a:t>During the siege of the Genoese city of Caffa (modern-day Feodosia, Crimea), Mongol forces reportedly catapulted plague-infected corpses over the city walls, infecting inhabitants and contributing to the spread of the Black Death into Europe</a:t>
            </a:r>
          </a:p>
          <a:p>
            <a:pPr marL="585788" indent="-134938" algn="just">
              <a:lnSpc>
                <a:spcPct val="90000"/>
              </a:lnSpc>
              <a:spcBef>
                <a:spcPts val="100"/>
              </a:spcBef>
              <a:buClr>
                <a:schemeClr val="accent1"/>
              </a:buClr>
              <a:buSzPct val="80000"/>
              <a:buFont typeface="Wingdings 3" charset="2"/>
              <a:buChar char=""/>
            </a:pPr>
            <a:r>
              <a:rPr lang="en-US" sz="1100" dirty="0">
                <a:solidFill>
                  <a:schemeClr val="tx1">
                    <a:lumMod val="75000"/>
                    <a:lumOff val="25000"/>
                  </a:schemeClr>
                </a:solidFill>
                <a:latin typeface="Arial" panose="020B0604020202020204" pitchFamily="34" charset="0"/>
                <a:cs typeface="Arial" panose="020B0604020202020204" pitchFamily="34" charset="0"/>
              </a:rPr>
              <a:t>Demonstrated how pathogens could be weaponized long before modern microbiology.</a:t>
            </a:r>
          </a:p>
          <a:p>
            <a:pPr marL="450850">
              <a:lnSpc>
                <a:spcPct val="90000"/>
              </a:lnSpc>
              <a:spcBef>
                <a:spcPts val="100"/>
              </a:spcBef>
              <a:buClr>
                <a:schemeClr val="accent1"/>
              </a:buClr>
              <a:buSzPct val="80000"/>
            </a:pPr>
            <a:r>
              <a:rPr lang="en-US" sz="1000" dirty="0">
                <a:solidFill>
                  <a:schemeClr val="tx1">
                    <a:lumMod val="75000"/>
                    <a:lumOff val="25000"/>
                  </a:schemeClr>
                </a:solidFill>
                <a:latin typeface="Arial" panose="020B0604020202020204" pitchFamily="34" charset="0"/>
                <a:cs typeface="Arial" panose="020B0604020202020204" pitchFamily="34" charset="0"/>
                <a:hlinkClick r:id="rId3"/>
              </a:rPr>
              <a:t>https://www.embopress.org/doi/full/10.1038/sj.embor.embor849</a:t>
            </a:r>
            <a:r>
              <a:rPr lang="en-US" sz="1000" dirty="0">
                <a:solidFill>
                  <a:schemeClr val="tx1">
                    <a:lumMod val="75000"/>
                    <a:lumOff val="25000"/>
                  </a:schemeClr>
                </a:solidFill>
                <a:latin typeface="Arial" panose="020B0604020202020204" pitchFamily="34" charset="0"/>
                <a:cs typeface="Arial" panose="020B0604020202020204" pitchFamily="34" charset="0"/>
              </a:rPr>
              <a:t> </a:t>
            </a:r>
          </a:p>
          <a:p>
            <a:pPr>
              <a:lnSpc>
                <a:spcPct val="90000"/>
              </a:lnSpc>
              <a:spcBef>
                <a:spcPts val="100"/>
              </a:spcBef>
              <a:buClr>
                <a:schemeClr val="accent1"/>
              </a:buClr>
              <a:buSzPct val="80000"/>
            </a:pPr>
            <a:endParaRPr lang="en-US" b="1" dirty="0">
              <a:solidFill>
                <a:schemeClr val="tx1">
                  <a:lumMod val="75000"/>
                  <a:lumOff val="25000"/>
                </a:schemeClr>
              </a:solidFill>
              <a:latin typeface="Arial" panose="020B0604020202020204" pitchFamily="34" charset="0"/>
              <a:cs typeface="Arial" panose="020B0604020202020204" pitchFamily="34" charset="0"/>
            </a:endParaRPr>
          </a:p>
          <a:p>
            <a:pPr marL="285750" indent="-285750">
              <a:lnSpc>
                <a:spcPct val="90000"/>
              </a:lnSpc>
              <a:spcBef>
                <a:spcPts val="100"/>
              </a:spcBef>
              <a:buClr>
                <a:schemeClr val="accent1"/>
              </a:buClr>
              <a:buSzPct val="80000"/>
              <a:buFont typeface="Wingdings 3" charset="2"/>
              <a:buChar char=""/>
            </a:pPr>
            <a:r>
              <a:rPr lang="en-US" b="1" dirty="0">
                <a:solidFill>
                  <a:schemeClr val="tx1">
                    <a:lumMod val="75000"/>
                    <a:lumOff val="25000"/>
                  </a:schemeClr>
                </a:solidFill>
                <a:latin typeface="Arial" panose="020B0604020202020204" pitchFamily="34" charset="0"/>
                <a:cs typeface="Arial" panose="020B0604020202020204" pitchFamily="34" charset="0"/>
              </a:rPr>
              <a:t>Aral Smallpox Incident (1971, Kazakhstan)</a:t>
            </a:r>
          </a:p>
          <a:p>
            <a:pPr marL="623888" indent="-174625">
              <a:lnSpc>
                <a:spcPct val="90000"/>
              </a:lnSpc>
              <a:spcBef>
                <a:spcPts val="100"/>
              </a:spcBef>
              <a:buClr>
                <a:schemeClr val="accent1"/>
              </a:buClr>
              <a:buSzPct val="80000"/>
              <a:buFont typeface="Wingdings 3" charset="2"/>
              <a:buChar char=""/>
            </a:pPr>
            <a:r>
              <a:rPr lang="en-US" sz="1100" dirty="0">
                <a:solidFill>
                  <a:schemeClr val="tx1">
                    <a:lumMod val="75000"/>
                    <a:lumOff val="25000"/>
                  </a:schemeClr>
                </a:solidFill>
                <a:latin typeface="Arial" panose="020B0604020202020204" pitchFamily="34" charset="0"/>
                <a:cs typeface="Arial" panose="020B0604020202020204" pitchFamily="34" charset="0"/>
              </a:rPr>
              <a:t>A biological weapons test in the Aral Sea led to a smallpox outbreak in </a:t>
            </a:r>
            <a:r>
              <a:rPr lang="en-US" sz="1100" dirty="0" err="1">
                <a:solidFill>
                  <a:schemeClr val="tx1">
                    <a:lumMod val="75000"/>
                    <a:lumOff val="25000"/>
                  </a:schemeClr>
                </a:solidFill>
                <a:latin typeface="Arial" panose="020B0604020202020204" pitchFamily="34" charset="0"/>
                <a:cs typeface="Arial" panose="020B0604020202020204" pitchFamily="34" charset="0"/>
              </a:rPr>
              <a:t>Aralsk</a:t>
            </a:r>
            <a:r>
              <a:rPr lang="en-US" sz="1100" dirty="0">
                <a:solidFill>
                  <a:schemeClr val="tx1">
                    <a:lumMod val="75000"/>
                    <a:lumOff val="25000"/>
                  </a:schemeClr>
                </a:solidFill>
                <a:latin typeface="Arial" panose="020B0604020202020204" pitchFamily="34" charset="0"/>
                <a:cs typeface="Arial" panose="020B0604020202020204" pitchFamily="34" charset="0"/>
              </a:rPr>
              <a:t>, Kazakhstan. Ten people were infected, and three died.</a:t>
            </a:r>
          </a:p>
          <a:p>
            <a:pPr marL="623888" indent="-174625">
              <a:lnSpc>
                <a:spcPct val="90000"/>
              </a:lnSpc>
              <a:spcBef>
                <a:spcPts val="100"/>
              </a:spcBef>
              <a:buClr>
                <a:schemeClr val="accent1"/>
              </a:buClr>
              <a:buSzPct val="80000"/>
              <a:buFont typeface="Wingdings 3" charset="2"/>
              <a:buChar char=""/>
            </a:pPr>
            <a:r>
              <a:rPr lang="en-US" sz="1100" dirty="0">
                <a:solidFill>
                  <a:schemeClr val="tx1">
                    <a:lumMod val="75000"/>
                    <a:lumOff val="25000"/>
                  </a:schemeClr>
                </a:solidFill>
                <a:latin typeface="Arial" panose="020B0604020202020204" pitchFamily="34" charset="0"/>
                <a:cs typeface="Arial" panose="020B0604020202020204" pitchFamily="34" charset="0"/>
              </a:rPr>
              <a:t>Risk of clandestine BWs programs and accidental releases </a:t>
            </a:r>
          </a:p>
          <a:p>
            <a:pPr marL="449263">
              <a:lnSpc>
                <a:spcPct val="90000"/>
              </a:lnSpc>
              <a:spcBef>
                <a:spcPts val="100"/>
              </a:spcBef>
              <a:buClr>
                <a:schemeClr val="accent1"/>
              </a:buClr>
              <a:buSzPct val="80000"/>
            </a:pPr>
            <a:r>
              <a:rPr lang="en-US" sz="800" dirty="0">
                <a:solidFill>
                  <a:schemeClr val="tx1">
                    <a:lumMod val="75000"/>
                    <a:lumOff val="25000"/>
                  </a:schemeClr>
                </a:solidFill>
                <a:latin typeface="Arial" panose="020B0604020202020204" pitchFamily="34" charset="0"/>
                <a:cs typeface="Arial" panose="020B0604020202020204" pitchFamily="34" charset="0"/>
                <a:hlinkClick r:id="rId4"/>
              </a:rPr>
              <a:t>https://www.nonproliferation.org/wp-content/uploads/2016/10/op9.pdf</a:t>
            </a:r>
            <a:r>
              <a:rPr lang="en-US" sz="800" dirty="0">
                <a:solidFill>
                  <a:schemeClr val="tx1">
                    <a:lumMod val="75000"/>
                    <a:lumOff val="25000"/>
                  </a:schemeClr>
                </a:solidFill>
                <a:latin typeface="Arial" panose="020B0604020202020204" pitchFamily="34" charset="0"/>
                <a:cs typeface="Arial" panose="020B0604020202020204" pitchFamily="34" charset="0"/>
              </a:rPr>
              <a:t> </a:t>
            </a:r>
          </a:p>
          <a:p>
            <a:pPr marL="449263">
              <a:lnSpc>
                <a:spcPct val="90000"/>
              </a:lnSpc>
              <a:spcBef>
                <a:spcPts val="100"/>
              </a:spcBef>
              <a:buClr>
                <a:schemeClr val="accent1"/>
              </a:buClr>
              <a:buSzPct val="80000"/>
            </a:pPr>
            <a:endParaRPr lang="en-US" sz="1900" dirty="0">
              <a:solidFill>
                <a:schemeClr val="tx1">
                  <a:lumMod val="75000"/>
                  <a:lumOff val="25000"/>
                </a:schemeClr>
              </a:solidFill>
              <a:latin typeface="Arial" panose="020B0604020202020204" pitchFamily="34" charset="0"/>
              <a:cs typeface="Arial" panose="020B0604020202020204" pitchFamily="34" charset="0"/>
            </a:endParaRPr>
          </a:p>
          <a:p>
            <a:pPr marL="285750" indent="-285750">
              <a:lnSpc>
                <a:spcPct val="90000"/>
              </a:lnSpc>
              <a:spcBef>
                <a:spcPts val="100"/>
              </a:spcBef>
              <a:buClr>
                <a:schemeClr val="accent1"/>
              </a:buClr>
              <a:buSzPct val="80000"/>
              <a:buFont typeface="Wingdings 3" charset="2"/>
              <a:buChar char=""/>
            </a:pPr>
            <a:r>
              <a:rPr lang="en-US" b="1" dirty="0">
                <a:solidFill>
                  <a:schemeClr val="tx1">
                    <a:lumMod val="75000"/>
                    <a:lumOff val="25000"/>
                  </a:schemeClr>
                </a:solidFill>
                <a:latin typeface="Arial" panose="020B0604020202020204" pitchFamily="34" charset="0"/>
                <a:cs typeface="Arial" panose="020B0604020202020204" pitchFamily="34" charset="0"/>
              </a:rPr>
              <a:t>Anthrax Letters (2001, USA)</a:t>
            </a:r>
          </a:p>
          <a:p>
            <a:pPr marL="582613" indent="-173038">
              <a:lnSpc>
                <a:spcPct val="90000"/>
              </a:lnSpc>
              <a:spcBef>
                <a:spcPts val="100"/>
              </a:spcBef>
              <a:buClr>
                <a:schemeClr val="accent1"/>
              </a:buClr>
              <a:buSzPct val="80000"/>
              <a:buFont typeface="Wingdings 3" charset="2"/>
              <a:buChar char=""/>
            </a:pPr>
            <a:r>
              <a:rPr lang="en-US" sz="1100" dirty="0">
                <a:solidFill>
                  <a:schemeClr val="tx1">
                    <a:lumMod val="75000"/>
                    <a:lumOff val="25000"/>
                  </a:schemeClr>
                </a:solidFill>
                <a:latin typeface="Arial" panose="020B0604020202020204" pitchFamily="34" charset="0"/>
                <a:cs typeface="Arial" panose="020B0604020202020204" pitchFamily="34" charset="0"/>
              </a:rPr>
              <a:t>5 casualties, 17 infected</a:t>
            </a:r>
          </a:p>
          <a:p>
            <a:pPr marL="582613" indent="-173038">
              <a:lnSpc>
                <a:spcPct val="90000"/>
              </a:lnSpc>
              <a:spcBef>
                <a:spcPts val="100"/>
              </a:spcBef>
              <a:buClr>
                <a:schemeClr val="accent1"/>
              </a:buClr>
              <a:buSzPct val="80000"/>
              <a:buFont typeface="Wingdings 3" charset="2"/>
              <a:buChar char=""/>
            </a:pPr>
            <a:r>
              <a:rPr lang="en-US" sz="1100" dirty="0">
                <a:solidFill>
                  <a:schemeClr val="tx1">
                    <a:lumMod val="75000"/>
                    <a:lumOff val="25000"/>
                  </a:schemeClr>
                </a:solidFill>
                <a:latin typeface="Arial" panose="020B0604020202020204" pitchFamily="34" charset="0"/>
                <a:cs typeface="Arial" panose="020B0604020202020204" pitchFamily="34" charset="0"/>
              </a:rPr>
              <a:t>First modern bioterrorist attack on U.S. soil reforming biodefence strategies</a:t>
            </a:r>
          </a:p>
          <a:p>
            <a:pPr marL="409575">
              <a:lnSpc>
                <a:spcPct val="90000"/>
              </a:lnSpc>
              <a:spcBef>
                <a:spcPts val="100"/>
              </a:spcBef>
              <a:buClr>
                <a:schemeClr val="accent1"/>
              </a:buClr>
              <a:buSzPct val="80000"/>
            </a:pPr>
            <a:r>
              <a:rPr lang="en-US" sz="800" dirty="0">
                <a:solidFill>
                  <a:schemeClr val="tx1">
                    <a:lumMod val="75000"/>
                    <a:lumOff val="25000"/>
                  </a:schemeClr>
                </a:solidFill>
                <a:latin typeface="Arial" panose="020B0604020202020204" pitchFamily="34" charset="0"/>
                <a:cs typeface="Arial" panose="020B0604020202020204" pitchFamily="34" charset="0"/>
                <a:hlinkClick r:id="rId5"/>
              </a:rPr>
              <a:t>https://link.springer.com/chapter/10.1007/978-1-4471-2927-1_46</a:t>
            </a:r>
            <a:r>
              <a:rPr lang="en-US" sz="800" dirty="0">
                <a:solidFill>
                  <a:schemeClr val="tx1">
                    <a:lumMod val="75000"/>
                    <a:lumOff val="25000"/>
                  </a:schemeClr>
                </a:solidFill>
                <a:latin typeface="Arial" panose="020B0604020202020204" pitchFamily="34" charset="0"/>
                <a:cs typeface="Arial" panose="020B0604020202020204" pitchFamily="34" charset="0"/>
              </a:rPr>
              <a:t> </a:t>
            </a:r>
          </a:p>
          <a:p>
            <a:pPr marL="409575">
              <a:lnSpc>
                <a:spcPct val="90000"/>
              </a:lnSpc>
              <a:spcBef>
                <a:spcPts val="100"/>
              </a:spcBef>
              <a:buClr>
                <a:schemeClr val="accent1"/>
              </a:buClr>
              <a:buSzPct val="80000"/>
            </a:pPr>
            <a:endParaRPr lang="en-US" sz="800" dirty="0">
              <a:solidFill>
                <a:schemeClr val="tx1">
                  <a:lumMod val="75000"/>
                  <a:lumOff val="25000"/>
                </a:schemeClr>
              </a:solidFill>
              <a:latin typeface="Arial" panose="020B0604020202020204" pitchFamily="34" charset="0"/>
              <a:cs typeface="Arial" panose="020B0604020202020204" pitchFamily="34" charset="0"/>
            </a:endParaRPr>
          </a:p>
          <a:p>
            <a:pPr marL="409575">
              <a:lnSpc>
                <a:spcPct val="90000"/>
              </a:lnSpc>
              <a:spcBef>
                <a:spcPts val="100"/>
              </a:spcBef>
              <a:buClr>
                <a:schemeClr val="accent1"/>
              </a:buClr>
              <a:buSzPct val="80000"/>
            </a:pPr>
            <a:endParaRPr lang="en-US" sz="800" dirty="0">
              <a:solidFill>
                <a:schemeClr val="tx1">
                  <a:lumMod val="75000"/>
                  <a:lumOff val="25000"/>
                </a:schemeClr>
              </a:solidFill>
              <a:latin typeface="Arial" panose="020B0604020202020204" pitchFamily="34" charset="0"/>
              <a:cs typeface="Arial" panose="020B0604020202020204" pitchFamily="34" charset="0"/>
            </a:endParaRPr>
          </a:p>
          <a:p>
            <a:pPr marL="285750" indent="-285750">
              <a:lnSpc>
                <a:spcPct val="90000"/>
              </a:lnSpc>
              <a:spcBef>
                <a:spcPts val="100"/>
              </a:spcBef>
              <a:buClr>
                <a:schemeClr val="accent1"/>
              </a:buClr>
              <a:buSzPct val="80000"/>
              <a:buFont typeface="Wingdings 3" charset="2"/>
              <a:buChar char=""/>
            </a:pPr>
            <a:r>
              <a:rPr lang="en-US" b="1" dirty="0">
                <a:solidFill>
                  <a:schemeClr val="tx1">
                    <a:lumMod val="75000"/>
                    <a:lumOff val="25000"/>
                  </a:schemeClr>
                </a:solidFill>
                <a:latin typeface="Arial" panose="020B0604020202020204" pitchFamily="34" charset="0"/>
                <a:cs typeface="Arial" panose="020B0604020202020204" pitchFamily="34" charset="0"/>
              </a:rPr>
              <a:t>Ebola outbreaks (2014-2020, West Africa and DRC)</a:t>
            </a:r>
          </a:p>
          <a:p>
            <a:pPr marL="582613" indent="-173038">
              <a:lnSpc>
                <a:spcPct val="90000"/>
              </a:lnSpc>
              <a:spcBef>
                <a:spcPts val="100"/>
              </a:spcBef>
              <a:buClr>
                <a:schemeClr val="accent1"/>
              </a:buClr>
              <a:buSzPct val="80000"/>
              <a:buFont typeface="Wingdings 3" charset="2"/>
              <a:buChar char=""/>
            </a:pPr>
            <a:r>
              <a:rPr lang="en-US" sz="1100" dirty="0">
                <a:solidFill>
                  <a:schemeClr val="tx1">
                    <a:lumMod val="75000"/>
                    <a:lumOff val="25000"/>
                  </a:schemeClr>
                </a:solidFill>
                <a:latin typeface="Arial" panose="020B0604020202020204" pitchFamily="34" charset="0"/>
                <a:cs typeface="Arial" panose="020B0604020202020204" pitchFamily="34" charset="0"/>
              </a:rPr>
              <a:t>2014–2016 West Africa: Over 28,000 cases and 11,000 deaths, overwhelming local health systems.</a:t>
            </a:r>
          </a:p>
          <a:p>
            <a:pPr marL="582613" indent="-173038">
              <a:lnSpc>
                <a:spcPct val="90000"/>
              </a:lnSpc>
              <a:spcBef>
                <a:spcPts val="100"/>
              </a:spcBef>
              <a:buClr>
                <a:schemeClr val="accent1"/>
              </a:buClr>
              <a:buSzPct val="80000"/>
              <a:buFont typeface="Wingdings 3" charset="2"/>
              <a:buChar char=""/>
            </a:pPr>
            <a:r>
              <a:rPr lang="en-US" sz="1100" dirty="0">
                <a:solidFill>
                  <a:schemeClr val="tx1">
                    <a:lumMod val="75000"/>
                    <a:lumOff val="25000"/>
                  </a:schemeClr>
                </a:solidFill>
                <a:latin typeface="Arial" panose="020B0604020202020204" pitchFamily="34" charset="0"/>
                <a:cs typeface="Arial" panose="020B0604020202020204" pitchFamily="34" charset="0"/>
              </a:rPr>
              <a:t>2018–2020 DRC: ~3,400 cases, complicated by conflict and mistrust of responders.</a:t>
            </a:r>
          </a:p>
          <a:p>
            <a:pPr marL="409575">
              <a:lnSpc>
                <a:spcPct val="90000"/>
              </a:lnSpc>
              <a:spcBef>
                <a:spcPts val="100"/>
              </a:spcBef>
              <a:buClr>
                <a:schemeClr val="accent1"/>
              </a:buClr>
              <a:buSzPct val="80000"/>
            </a:pPr>
            <a:r>
              <a:rPr lang="en-US" sz="800" dirty="0">
                <a:solidFill>
                  <a:schemeClr val="tx1">
                    <a:lumMod val="75000"/>
                    <a:lumOff val="25000"/>
                  </a:schemeClr>
                </a:solidFill>
                <a:latin typeface="Arial" panose="020B0604020202020204" pitchFamily="34" charset="0"/>
                <a:cs typeface="Arial" panose="020B0604020202020204" pitchFamily="34" charset="0"/>
                <a:hlinkClick r:id="rId6"/>
              </a:rPr>
              <a:t>https://onlinelibrary.wiley.com/doi/10.1155/2015/769121</a:t>
            </a:r>
            <a:r>
              <a:rPr lang="en-US" sz="800" dirty="0">
                <a:solidFill>
                  <a:schemeClr val="tx1">
                    <a:lumMod val="75000"/>
                    <a:lumOff val="25000"/>
                  </a:schemeClr>
                </a:solidFill>
                <a:latin typeface="Arial" panose="020B0604020202020204" pitchFamily="34" charset="0"/>
                <a:cs typeface="Arial" panose="020B0604020202020204" pitchFamily="34" charset="0"/>
              </a:rPr>
              <a:t> </a:t>
            </a:r>
          </a:p>
          <a:p>
            <a:pPr marL="409575">
              <a:lnSpc>
                <a:spcPct val="90000"/>
              </a:lnSpc>
              <a:spcBef>
                <a:spcPts val="100"/>
              </a:spcBef>
              <a:buClr>
                <a:schemeClr val="accent1"/>
              </a:buClr>
              <a:buSzPct val="80000"/>
            </a:pPr>
            <a:endParaRPr lang="en-US" sz="900" dirty="0">
              <a:solidFill>
                <a:schemeClr val="tx1">
                  <a:lumMod val="75000"/>
                  <a:lumOff val="25000"/>
                </a:schemeClr>
              </a:solidFill>
              <a:latin typeface="Arial" panose="020B0604020202020204" pitchFamily="34" charset="0"/>
              <a:cs typeface="Arial" panose="020B0604020202020204" pitchFamily="34" charset="0"/>
            </a:endParaRPr>
          </a:p>
          <a:p>
            <a:pPr marL="409575">
              <a:lnSpc>
                <a:spcPct val="90000"/>
              </a:lnSpc>
              <a:spcBef>
                <a:spcPts val="100"/>
              </a:spcBef>
              <a:buClr>
                <a:schemeClr val="accent1"/>
              </a:buClr>
              <a:buSzPct val="80000"/>
            </a:pPr>
            <a:endParaRPr lang="en-US" sz="900" dirty="0">
              <a:solidFill>
                <a:schemeClr val="tx1">
                  <a:lumMod val="75000"/>
                  <a:lumOff val="25000"/>
                </a:schemeClr>
              </a:solidFill>
              <a:latin typeface="Arial" panose="020B0604020202020204" pitchFamily="34" charset="0"/>
              <a:cs typeface="Arial" panose="020B0604020202020204" pitchFamily="34" charset="0"/>
            </a:endParaRPr>
          </a:p>
          <a:p>
            <a:pPr marL="285750" indent="-285750">
              <a:lnSpc>
                <a:spcPct val="90000"/>
              </a:lnSpc>
              <a:spcBef>
                <a:spcPts val="100"/>
              </a:spcBef>
              <a:buClr>
                <a:schemeClr val="accent1"/>
              </a:buClr>
              <a:buSzPct val="80000"/>
              <a:buFont typeface="Wingdings 3" charset="2"/>
              <a:buChar char=""/>
            </a:pPr>
            <a:r>
              <a:rPr lang="en-US" b="1" dirty="0">
                <a:solidFill>
                  <a:schemeClr val="tx1">
                    <a:lumMod val="75000"/>
                    <a:lumOff val="25000"/>
                  </a:schemeClr>
                </a:solidFill>
                <a:latin typeface="Arial" panose="020B0604020202020204" pitchFamily="34" charset="0"/>
                <a:cs typeface="Arial" panose="020B0604020202020204" pitchFamily="34" charset="0"/>
              </a:rPr>
              <a:t>Spanish Flu and COVID-19 pandemics (World) </a:t>
            </a:r>
          </a:p>
          <a:p>
            <a:pPr marL="585788" indent="-184150">
              <a:lnSpc>
                <a:spcPct val="90000"/>
              </a:lnSpc>
              <a:spcBef>
                <a:spcPts val="100"/>
              </a:spcBef>
              <a:buClr>
                <a:schemeClr val="accent1"/>
              </a:buClr>
              <a:buSzPct val="80000"/>
              <a:buFont typeface="Wingdings 3" charset="2"/>
              <a:buChar char=""/>
            </a:pPr>
            <a:r>
              <a:rPr lang="en-US" sz="1100" dirty="0">
                <a:solidFill>
                  <a:schemeClr val="tx1">
                    <a:lumMod val="75000"/>
                    <a:lumOff val="25000"/>
                  </a:schemeClr>
                </a:solidFill>
                <a:latin typeface="Arial" panose="020B0604020202020204" pitchFamily="34" charset="0"/>
                <a:cs typeface="Arial" panose="020B0604020202020204" pitchFamily="34" charset="0"/>
              </a:rPr>
              <a:t>Spanish Flu (1918–1920): Infected ~500 million people, causing over 50 million deaths.</a:t>
            </a:r>
          </a:p>
          <a:p>
            <a:pPr marL="585788" indent="-184150">
              <a:lnSpc>
                <a:spcPct val="90000"/>
              </a:lnSpc>
              <a:spcBef>
                <a:spcPts val="100"/>
              </a:spcBef>
              <a:buClr>
                <a:schemeClr val="accent1"/>
              </a:buClr>
              <a:buSzPct val="80000"/>
              <a:buFont typeface="Wingdings 3" charset="2"/>
              <a:buChar char=""/>
            </a:pPr>
            <a:r>
              <a:rPr lang="en-US" sz="1100" dirty="0">
                <a:solidFill>
                  <a:schemeClr val="tx1">
                    <a:lumMod val="75000"/>
                    <a:lumOff val="25000"/>
                  </a:schemeClr>
                </a:solidFill>
                <a:latin typeface="Arial" panose="020B0604020202020204" pitchFamily="34" charset="0"/>
                <a:cs typeface="Arial" panose="020B0604020202020204" pitchFamily="34" charset="0"/>
              </a:rPr>
              <a:t>COVID-19 Pandemic (2019–Present): Over 6.9 million confirmed deaths globally as of 2023, with massive societal and economic impacts.</a:t>
            </a:r>
          </a:p>
          <a:p>
            <a:pPr marL="401638">
              <a:lnSpc>
                <a:spcPct val="90000"/>
              </a:lnSpc>
              <a:spcBef>
                <a:spcPts val="100"/>
              </a:spcBef>
              <a:buClr>
                <a:schemeClr val="accent1"/>
              </a:buClr>
              <a:buSzPct val="80000"/>
            </a:pPr>
            <a:r>
              <a:rPr lang="en-US" sz="800" dirty="0">
                <a:solidFill>
                  <a:schemeClr val="tx1">
                    <a:lumMod val="75000"/>
                    <a:lumOff val="25000"/>
                  </a:schemeClr>
                </a:solidFill>
                <a:latin typeface="Arial" panose="020B0604020202020204" pitchFamily="34" charset="0"/>
                <a:cs typeface="Arial" panose="020B0604020202020204" pitchFamily="34" charset="0"/>
                <a:hlinkClick r:id="rId7"/>
              </a:rPr>
              <a:t>https://onlinelibrary.wiley.com/doi/10.1111/ene.16312</a:t>
            </a:r>
            <a:r>
              <a:rPr lang="en-US" sz="800" dirty="0">
                <a:solidFill>
                  <a:schemeClr val="tx1">
                    <a:lumMod val="75000"/>
                    <a:lumOff val="25000"/>
                  </a:schemeClr>
                </a:solidFill>
                <a:latin typeface="Arial" panose="020B0604020202020204" pitchFamily="34" charset="0"/>
                <a:cs typeface="Arial" panose="020B0604020202020204" pitchFamily="34" charset="0"/>
              </a:rPr>
              <a:t> </a:t>
            </a:r>
            <a:endParaRPr lang="en-US" sz="1100" dirty="0">
              <a:solidFill>
                <a:schemeClr val="tx1">
                  <a:lumMod val="75000"/>
                  <a:lumOff val="25000"/>
                </a:schemeClr>
              </a:solidFill>
              <a:latin typeface="Arial" panose="020B0604020202020204" pitchFamily="34" charset="0"/>
              <a:cs typeface="Arial" panose="020B0604020202020204" pitchFamily="34" charset="0"/>
            </a:endParaRPr>
          </a:p>
        </p:txBody>
      </p:sp>
      <p:pic>
        <p:nvPicPr>
          <p:cNvPr id="1026" name="Picture 2" descr="The Siege of Caffa: Prelude to the Black Death - Owlcation">
            <a:extLst>
              <a:ext uri="{FF2B5EF4-FFF2-40B4-BE49-F238E27FC236}">
                <a16:creationId xmlns:a16="http://schemas.microsoft.com/office/drawing/2014/main" id="{C0C92EDF-ED0D-1CDF-BB01-636A1F3EDC1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0961" y="1345476"/>
            <a:ext cx="2551429" cy="182004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ralsk: A Kazakh Town That Lived Through a Smallpox Epidemic | Davis Center">
            <a:extLst>
              <a:ext uri="{FF2B5EF4-FFF2-40B4-BE49-F238E27FC236}">
                <a16:creationId xmlns:a16="http://schemas.microsoft.com/office/drawing/2014/main" id="{41DA39ED-DD8C-7B5A-3E2F-8B8A202C489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26082" y="1345476"/>
            <a:ext cx="2730064" cy="182004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merithrax or Anthrax Investigation — FBI">
            <a:extLst>
              <a:ext uri="{FF2B5EF4-FFF2-40B4-BE49-F238E27FC236}">
                <a16:creationId xmlns:a16="http://schemas.microsoft.com/office/drawing/2014/main" id="{21EE2035-57E3-DF89-3D80-214A0F33007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30961" y="3266354"/>
            <a:ext cx="2551429" cy="167118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ongo's Ebola outbreak, now concentrated in a gold mining area, remains a  global emergency: WHO - ABC News">
            <a:extLst>
              <a:ext uri="{FF2B5EF4-FFF2-40B4-BE49-F238E27FC236}">
                <a16:creationId xmlns:a16="http://schemas.microsoft.com/office/drawing/2014/main" id="{6E351491-0CB1-22EC-3DEF-21B0709120D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30961" y="5028162"/>
            <a:ext cx="2557840" cy="143878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Data Medica - Tampone antigenico Covid19">
            <a:extLst>
              <a:ext uri="{FF2B5EF4-FFF2-40B4-BE49-F238E27FC236}">
                <a16:creationId xmlns:a16="http://schemas.microsoft.com/office/drawing/2014/main" id="{444D4868-38EE-BB83-CE35-F744E6B9C3B4}"/>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3166" r="7730"/>
          <a:stretch/>
        </p:blipFill>
        <p:spPr bwMode="auto">
          <a:xfrm>
            <a:off x="3019762" y="5025583"/>
            <a:ext cx="2636384" cy="143878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History Through Pulitzer: “Ebola Ravages West Africa” - The Durham Museum :  The Durham Museum">
            <a:extLst>
              <a:ext uri="{FF2B5EF4-FFF2-40B4-BE49-F238E27FC236}">
                <a16:creationId xmlns:a16="http://schemas.microsoft.com/office/drawing/2014/main" id="{633D3493-F950-7143-E71E-EDF97A1D9C6C}"/>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t="5385" b="2909"/>
          <a:stretch/>
        </p:blipFill>
        <p:spPr bwMode="auto">
          <a:xfrm>
            <a:off x="2926082" y="3278711"/>
            <a:ext cx="2730064" cy="16711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6491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03ACACB-4D40-1D04-B0F5-6B705A7FF5EF}"/>
            </a:ext>
          </a:extLst>
        </p:cNvPr>
        <p:cNvGrpSpPr/>
        <p:nvPr/>
      </p:nvGrpSpPr>
      <p:grpSpPr>
        <a:xfrm>
          <a:off x="0" y="0"/>
          <a:ext cx="0" cy="0"/>
          <a:chOff x="0" y="0"/>
          <a:chExt cx="0" cy="0"/>
        </a:xfrm>
      </p:grpSpPr>
      <p:sp>
        <p:nvSpPr>
          <p:cNvPr id="10" name="Titolo 9">
            <a:extLst>
              <a:ext uri="{FF2B5EF4-FFF2-40B4-BE49-F238E27FC236}">
                <a16:creationId xmlns:a16="http://schemas.microsoft.com/office/drawing/2014/main" id="{F53FB51C-0387-9C9B-7251-9E67864D4520}"/>
              </a:ext>
            </a:extLst>
          </p:cNvPr>
          <p:cNvSpPr>
            <a:spLocks noGrp="1"/>
          </p:cNvSpPr>
          <p:nvPr>
            <p:ph type="title"/>
          </p:nvPr>
        </p:nvSpPr>
        <p:spPr>
          <a:xfrm>
            <a:off x="335664" y="-127000"/>
            <a:ext cx="8596668" cy="1320800"/>
          </a:xfrm>
        </p:spPr>
        <p:txBody>
          <a:bodyPr>
            <a:normAutofit/>
          </a:bodyPr>
          <a:lstStyle/>
          <a:p>
            <a:r>
              <a:rPr lang="en-GB" sz="4000" dirty="0"/>
              <a:t>B-AI Threat Landscape</a:t>
            </a:r>
          </a:p>
        </p:txBody>
      </p:sp>
      <p:sp>
        <p:nvSpPr>
          <p:cNvPr id="6" name="Segnaposto piè di pagina 5">
            <a:extLst>
              <a:ext uri="{FF2B5EF4-FFF2-40B4-BE49-F238E27FC236}">
                <a16:creationId xmlns:a16="http://schemas.microsoft.com/office/drawing/2014/main" id="{BBAD7DFE-ACF9-7FB3-6098-1503407A23D0}"/>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90B953E5-7060-995A-025D-E12F87C81415}"/>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1B5F0548-F0B8-951A-820B-082957E9E9C7}"/>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12</a:t>
            </a:fld>
            <a:endParaRPr lang="en-GB"/>
          </a:p>
        </p:txBody>
      </p:sp>
      <p:pic>
        <p:nvPicPr>
          <p:cNvPr id="4" name="Immagine 3" descr="Immagine che contiene testo, Carattere, logo, Elementi grafici&#10;&#10;Il contenuto generato dall'IA potrebbe non essere corretto.">
            <a:extLst>
              <a:ext uri="{FF2B5EF4-FFF2-40B4-BE49-F238E27FC236}">
                <a16:creationId xmlns:a16="http://schemas.microsoft.com/office/drawing/2014/main" id="{EFB42219-13A3-AC1C-799C-E2FB48152F08}"/>
              </a:ext>
            </a:extLst>
          </p:cNvPr>
          <p:cNvPicPr>
            <a:picLocks noChangeAspect="1"/>
          </p:cNvPicPr>
          <p:nvPr/>
        </p:nvPicPr>
        <p:blipFill>
          <a:blip r:embed="rId2"/>
          <a:srcRect l="4384" t="15949" r="3229"/>
          <a:stretch/>
        </p:blipFill>
        <p:spPr>
          <a:xfrm>
            <a:off x="7508467" y="239128"/>
            <a:ext cx="2330750" cy="419327"/>
          </a:xfrm>
          <a:prstGeom prst="rect">
            <a:avLst/>
          </a:prstGeom>
        </p:spPr>
      </p:pic>
      <p:sp>
        <p:nvSpPr>
          <p:cNvPr id="2" name="CasellaDiTesto 1">
            <a:extLst>
              <a:ext uri="{FF2B5EF4-FFF2-40B4-BE49-F238E27FC236}">
                <a16:creationId xmlns:a16="http://schemas.microsoft.com/office/drawing/2014/main" id="{D1D5D01F-9F12-0B92-FF1E-477AA4256A55}"/>
              </a:ext>
            </a:extLst>
          </p:cNvPr>
          <p:cNvSpPr txBox="1"/>
          <p:nvPr/>
        </p:nvSpPr>
        <p:spPr>
          <a:xfrm>
            <a:off x="5523470" y="1110653"/>
            <a:ext cx="6668531" cy="5508219"/>
          </a:xfrm>
          <a:prstGeom prst="rect">
            <a:avLst/>
          </a:prstGeom>
        </p:spPr>
        <p:txBody>
          <a:bodyPr vert="horz" lIns="91440" tIns="45720" rIns="91440" bIns="45720" rtlCol="0">
            <a:normAutofit fontScale="92500" lnSpcReduction="10000"/>
          </a:bodyPr>
          <a:lstStyle/>
          <a:p>
            <a:pPr marL="285750" indent="-285750">
              <a:lnSpc>
                <a:spcPct val="90000"/>
              </a:lnSpc>
              <a:spcBef>
                <a:spcPts val="1000"/>
              </a:spcBef>
              <a:buClr>
                <a:schemeClr val="accent1"/>
              </a:buClr>
              <a:buSzPct val="80000"/>
              <a:buFont typeface="Wingdings 3" charset="2"/>
              <a:buChar char=""/>
            </a:pPr>
            <a:r>
              <a:rPr lang="en-US" sz="1900" b="1" dirty="0">
                <a:solidFill>
                  <a:schemeClr val="tx1">
                    <a:lumMod val="75000"/>
                    <a:lumOff val="25000"/>
                  </a:schemeClr>
                </a:solidFill>
                <a:latin typeface="Arial" panose="020B0604020202020204" pitchFamily="34" charset="0"/>
                <a:cs typeface="Arial" panose="020B0604020202020204" pitchFamily="34" charset="0"/>
              </a:rPr>
              <a:t>AI-Assisted Design of Pathogens </a:t>
            </a:r>
          </a:p>
          <a:p>
            <a:pPr marL="409575" indent="-153988" algn="just">
              <a:lnSpc>
                <a:spcPct val="90000"/>
              </a:lnSpc>
              <a:spcBef>
                <a:spcPts val="1000"/>
              </a:spcBef>
              <a:buClr>
                <a:schemeClr val="accent1"/>
              </a:buClr>
              <a:buSzPct val="80000"/>
              <a:buFont typeface="Wingdings 3" charset="2"/>
              <a:buChar char=""/>
            </a:pPr>
            <a:r>
              <a:rPr lang="en-US" sz="1200" dirty="0">
                <a:solidFill>
                  <a:schemeClr val="tx1">
                    <a:lumMod val="75000"/>
                    <a:lumOff val="25000"/>
                  </a:schemeClr>
                </a:solidFill>
                <a:latin typeface="Arial" panose="020B0604020202020204" pitchFamily="34" charset="0"/>
                <a:cs typeface="Arial" panose="020B0604020202020204" pitchFamily="34" charset="0"/>
              </a:rPr>
              <a:t>AI models can be easily redirected from beneficial to harmful purposes with minimal changes (Urbina again)</a:t>
            </a:r>
          </a:p>
          <a:p>
            <a:pPr marL="409575" indent="-153988" algn="just">
              <a:lnSpc>
                <a:spcPct val="90000"/>
              </a:lnSpc>
              <a:spcBef>
                <a:spcPts val="1000"/>
              </a:spcBef>
              <a:buClr>
                <a:schemeClr val="accent1"/>
              </a:buClr>
              <a:buSzPct val="80000"/>
              <a:buFont typeface="Wingdings 3" charset="2"/>
              <a:buChar char=""/>
            </a:pPr>
            <a:r>
              <a:rPr lang="en-US" sz="1200" dirty="0">
                <a:solidFill>
                  <a:schemeClr val="tx1">
                    <a:lumMod val="75000"/>
                    <a:lumOff val="25000"/>
                  </a:schemeClr>
                </a:solidFill>
                <a:latin typeface="Arial" panose="020B0604020202020204" pitchFamily="34" charset="0"/>
                <a:cs typeface="Arial" panose="020B0604020202020204" pitchFamily="34" charset="0"/>
              </a:rPr>
              <a:t>There’s a critical need for ethical guidelines and oversight in AI research to prevent misuse.</a:t>
            </a:r>
          </a:p>
          <a:p>
            <a:pPr marL="255587" algn="just">
              <a:lnSpc>
                <a:spcPct val="90000"/>
              </a:lnSpc>
              <a:spcBef>
                <a:spcPts val="1000"/>
              </a:spcBef>
              <a:buClr>
                <a:schemeClr val="accent1"/>
              </a:buClr>
              <a:buSzPct val="80000"/>
            </a:pPr>
            <a:r>
              <a:rPr lang="en-US" sz="900" dirty="0">
                <a:solidFill>
                  <a:schemeClr val="tx1">
                    <a:lumMod val="75000"/>
                    <a:lumOff val="25000"/>
                  </a:schemeClr>
                </a:solidFill>
                <a:latin typeface="Arial" panose="020B0604020202020204" pitchFamily="34" charset="0"/>
                <a:cs typeface="Arial" panose="020B0604020202020204" pitchFamily="34" charset="0"/>
                <a:hlinkClick r:id="rId3"/>
              </a:rPr>
              <a:t>https://www.embopress.org/doi/full/10.1038/s44319-024-00124-7</a:t>
            </a:r>
            <a:r>
              <a:rPr lang="en-US" sz="900" dirty="0">
                <a:solidFill>
                  <a:schemeClr val="tx1">
                    <a:lumMod val="75000"/>
                    <a:lumOff val="25000"/>
                  </a:schemeClr>
                </a:solidFill>
                <a:latin typeface="Arial" panose="020B0604020202020204" pitchFamily="34" charset="0"/>
                <a:cs typeface="Arial" panose="020B0604020202020204" pitchFamily="34" charset="0"/>
              </a:rPr>
              <a:t> </a:t>
            </a:r>
          </a:p>
          <a:p>
            <a:pPr marL="255587" algn="just">
              <a:lnSpc>
                <a:spcPct val="90000"/>
              </a:lnSpc>
              <a:spcBef>
                <a:spcPts val="1000"/>
              </a:spcBef>
              <a:buClr>
                <a:schemeClr val="accent1"/>
              </a:buClr>
              <a:buSzPct val="80000"/>
            </a:pPr>
            <a:endParaRPr lang="en-US" sz="800" dirty="0">
              <a:solidFill>
                <a:schemeClr val="tx1">
                  <a:lumMod val="75000"/>
                  <a:lumOff val="25000"/>
                </a:schemeClr>
              </a:solidFill>
              <a:latin typeface="Arial" panose="020B0604020202020204" pitchFamily="34" charset="0"/>
              <a:cs typeface="Arial" panose="020B0604020202020204" pitchFamily="34" charset="0"/>
            </a:endParaRPr>
          </a:p>
          <a:p>
            <a:pPr marL="285750" indent="-285750">
              <a:lnSpc>
                <a:spcPct val="90000"/>
              </a:lnSpc>
              <a:spcBef>
                <a:spcPts val="1000"/>
              </a:spcBef>
              <a:buClr>
                <a:schemeClr val="accent1"/>
              </a:buClr>
              <a:buSzPct val="80000"/>
              <a:buFont typeface="Wingdings 3" charset="2"/>
              <a:buChar char=""/>
            </a:pPr>
            <a:r>
              <a:rPr lang="it-IT" sz="1900" b="1" dirty="0">
                <a:latin typeface="Arial" panose="020B0604020202020204" pitchFamily="34" charset="0"/>
                <a:cs typeface="Arial" panose="020B0604020202020204" pitchFamily="34" charset="0"/>
              </a:rPr>
              <a:t>AI </a:t>
            </a:r>
            <a:r>
              <a:rPr lang="it-IT" sz="1900" b="1" dirty="0" err="1">
                <a:latin typeface="Arial" panose="020B0604020202020204" pitchFamily="34" charset="0"/>
                <a:cs typeface="Arial" panose="020B0604020202020204" pitchFamily="34" charset="0"/>
              </a:rPr>
              <a:t>Outperforms</a:t>
            </a:r>
            <a:r>
              <a:rPr lang="it-IT" sz="1900" b="1" dirty="0">
                <a:latin typeface="Arial" panose="020B0604020202020204" pitchFamily="34" charset="0"/>
                <a:cs typeface="Arial" panose="020B0604020202020204" pitchFamily="34" charset="0"/>
              </a:rPr>
              <a:t> </a:t>
            </a:r>
            <a:r>
              <a:rPr lang="it-IT" sz="1900" b="1" dirty="0" err="1">
                <a:latin typeface="Arial" panose="020B0604020202020204" pitchFamily="34" charset="0"/>
                <a:cs typeface="Arial" panose="020B0604020202020204" pitchFamily="34" charset="0"/>
              </a:rPr>
              <a:t>Virologists</a:t>
            </a:r>
            <a:r>
              <a:rPr lang="it-IT" sz="1900" b="1" dirty="0">
                <a:latin typeface="Arial" panose="020B0604020202020204" pitchFamily="34" charset="0"/>
                <a:cs typeface="Arial" panose="020B0604020202020204" pitchFamily="34" charset="0"/>
              </a:rPr>
              <a:t> in </a:t>
            </a:r>
            <a:r>
              <a:rPr lang="it-IT" sz="1900" b="1" dirty="0" err="1">
                <a:latin typeface="Arial" panose="020B0604020202020204" pitchFamily="34" charset="0"/>
                <a:cs typeface="Arial" panose="020B0604020202020204" pitchFamily="34" charset="0"/>
              </a:rPr>
              <a:t>Laboratory</a:t>
            </a:r>
            <a:r>
              <a:rPr lang="it-IT" sz="1900" b="1" dirty="0">
                <a:latin typeface="Arial" panose="020B0604020202020204" pitchFamily="34" charset="0"/>
                <a:cs typeface="Arial" panose="020B0604020202020204" pitchFamily="34" charset="0"/>
              </a:rPr>
              <a:t> Tasks</a:t>
            </a:r>
          </a:p>
          <a:p>
            <a:pPr marL="401638" indent="-169863" algn="just">
              <a:lnSpc>
                <a:spcPct val="90000"/>
              </a:lnSpc>
              <a:spcBef>
                <a:spcPts val="1000"/>
              </a:spcBef>
              <a:buClr>
                <a:schemeClr val="accent1"/>
              </a:buClr>
              <a:buSzPct val="80000"/>
              <a:buFont typeface="Wingdings 3" charset="2"/>
              <a:buChar char=""/>
            </a:pPr>
            <a:r>
              <a:rPr lang="en-US" sz="1200" dirty="0">
                <a:solidFill>
                  <a:schemeClr val="tx1">
                    <a:lumMod val="75000"/>
                    <a:lumOff val="25000"/>
                  </a:schemeClr>
                </a:solidFill>
                <a:latin typeface="Arial" panose="020B0604020202020204" pitchFamily="34" charset="0"/>
                <a:cs typeface="Arial" panose="020B0604020202020204" pitchFamily="34" charset="0"/>
              </a:rPr>
              <a:t>A recent study introduced the Virology Capabilities Test (VCT) to assess AI models’ proficiency in virology lab tasks. OpenAI’s o3 model achieved a 43.8% accuracy rate, outperforming 94% of expert virologists, who averaged 22.1%</a:t>
            </a:r>
          </a:p>
          <a:p>
            <a:pPr marL="401638" indent="-169863">
              <a:lnSpc>
                <a:spcPct val="90000"/>
              </a:lnSpc>
              <a:spcBef>
                <a:spcPts val="1000"/>
              </a:spcBef>
              <a:buClr>
                <a:schemeClr val="accent1"/>
              </a:buClr>
              <a:buSzPct val="80000"/>
              <a:buFont typeface="Wingdings 3" charset="2"/>
              <a:buChar char=""/>
            </a:pPr>
            <a:r>
              <a:rPr lang="en-US" sz="1200" dirty="0">
                <a:solidFill>
                  <a:schemeClr val="tx1">
                    <a:lumMod val="75000"/>
                    <a:lumOff val="25000"/>
                  </a:schemeClr>
                </a:solidFill>
                <a:latin typeface="Arial" panose="020B0604020202020204" pitchFamily="34" charset="0"/>
                <a:cs typeface="Arial" panose="020B0604020202020204" pitchFamily="34" charset="0"/>
              </a:rPr>
              <a:t>Risks: AI systems can surpass human experts in specialized tasks</a:t>
            </a:r>
          </a:p>
          <a:p>
            <a:pPr marL="242887">
              <a:lnSpc>
                <a:spcPct val="90000"/>
              </a:lnSpc>
              <a:spcBef>
                <a:spcPts val="1000"/>
              </a:spcBef>
              <a:buClr>
                <a:schemeClr val="accent1"/>
              </a:buClr>
              <a:buSzPct val="80000"/>
            </a:pPr>
            <a:r>
              <a:rPr lang="en-US" sz="900" dirty="0">
                <a:solidFill>
                  <a:schemeClr val="tx1">
                    <a:lumMod val="75000"/>
                    <a:lumOff val="25000"/>
                  </a:schemeClr>
                </a:solidFill>
                <a:latin typeface="Arial" panose="020B0604020202020204" pitchFamily="34" charset="0"/>
                <a:cs typeface="Arial" panose="020B0604020202020204" pitchFamily="34" charset="0"/>
                <a:hlinkClick r:id="rId4"/>
              </a:rPr>
              <a:t>https://arxiv.org/abs/2504.16137?utm_source=chatgpt.com</a:t>
            </a:r>
            <a:r>
              <a:rPr lang="en-US" sz="900" dirty="0">
                <a:solidFill>
                  <a:schemeClr val="tx1">
                    <a:lumMod val="75000"/>
                    <a:lumOff val="25000"/>
                  </a:schemeClr>
                </a:solidFill>
                <a:latin typeface="Arial" panose="020B0604020202020204" pitchFamily="34" charset="0"/>
                <a:cs typeface="Arial" panose="020B0604020202020204" pitchFamily="34" charset="0"/>
              </a:rPr>
              <a:t> </a:t>
            </a:r>
          </a:p>
          <a:p>
            <a:pPr marL="242887">
              <a:lnSpc>
                <a:spcPct val="90000"/>
              </a:lnSpc>
              <a:spcBef>
                <a:spcPts val="1000"/>
              </a:spcBef>
              <a:buClr>
                <a:schemeClr val="accent1"/>
              </a:buClr>
              <a:buSzPct val="80000"/>
            </a:pPr>
            <a:endParaRPr lang="en-US" sz="500" dirty="0">
              <a:solidFill>
                <a:schemeClr val="tx1">
                  <a:lumMod val="75000"/>
                  <a:lumOff val="25000"/>
                </a:schemeClr>
              </a:solidFill>
              <a:latin typeface="Arial" panose="020B0604020202020204" pitchFamily="34" charset="0"/>
              <a:cs typeface="Arial" panose="020B0604020202020204" pitchFamily="34" charset="0"/>
            </a:endParaRPr>
          </a:p>
          <a:p>
            <a:pPr marL="285750" indent="-285750">
              <a:lnSpc>
                <a:spcPct val="90000"/>
              </a:lnSpc>
              <a:spcBef>
                <a:spcPts val="1000"/>
              </a:spcBef>
              <a:buClr>
                <a:schemeClr val="accent1"/>
              </a:buClr>
              <a:buSzPct val="80000"/>
              <a:buFont typeface="Wingdings 3" charset="2"/>
              <a:buChar char=""/>
            </a:pPr>
            <a:r>
              <a:rPr lang="en-US" sz="1900" b="1" dirty="0">
                <a:solidFill>
                  <a:schemeClr val="tx1">
                    <a:lumMod val="75000"/>
                    <a:lumOff val="25000"/>
                  </a:schemeClr>
                </a:solidFill>
                <a:latin typeface="Arial" panose="020B0604020202020204" pitchFamily="34" charset="0"/>
                <a:cs typeface="Arial" panose="020B0604020202020204" pitchFamily="34" charset="0"/>
              </a:rPr>
              <a:t>Dual-Use Nature of AI in Life Sciences</a:t>
            </a:r>
          </a:p>
          <a:p>
            <a:pPr marL="449263" indent="-173038">
              <a:lnSpc>
                <a:spcPct val="90000"/>
              </a:lnSpc>
              <a:spcBef>
                <a:spcPts val="1000"/>
              </a:spcBef>
              <a:buClr>
                <a:schemeClr val="accent1"/>
              </a:buClr>
              <a:buSzPct val="80000"/>
              <a:buFont typeface="Wingdings 3" charset="2"/>
              <a:buChar char=""/>
            </a:pPr>
            <a:r>
              <a:rPr lang="en-US" sz="1200" dirty="0">
                <a:solidFill>
                  <a:schemeClr val="tx1">
                    <a:lumMod val="75000"/>
                    <a:lumOff val="25000"/>
                  </a:schemeClr>
                </a:solidFill>
                <a:latin typeface="Arial" panose="020B0604020202020204" pitchFamily="34" charset="0"/>
                <a:cs typeface="Arial" panose="020B0604020202020204" pitchFamily="34" charset="0"/>
              </a:rPr>
              <a:t>AI-DUAL-USE dilemma</a:t>
            </a:r>
          </a:p>
          <a:p>
            <a:pPr marL="409575">
              <a:lnSpc>
                <a:spcPct val="90000"/>
              </a:lnSpc>
              <a:spcBef>
                <a:spcPts val="1000"/>
              </a:spcBef>
              <a:buClr>
                <a:schemeClr val="accent1"/>
              </a:buClr>
              <a:buSzPct val="80000"/>
            </a:pPr>
            <a:r>
              <a:rPr lang="en-US" sz="900" dirty="0">
                <a:solidFill>
                  <a:schemeClr val="tx1">
                    <a:lumMod val="75000"/>
                    <a:lumOff val="25000"/>
                  </a:schemeClr>
                </a:solidFill>
                <a:latin typeface="Arial" panose="020B0604020202020204" pitchFamily="34" charset="0"/>
                <a:cs typeface="Arial" panose="020B0604020202020204" pitchFamily="34" charset="0"/>
                <a:hlinkClick r:id="rId5"/>
              </a:rPr>
              <a:t>https://www.nature.com/articles/s42256-022-00511-6</a:t>
            </a:r>
            <a:r>
              <a:rPr lang="en-US" sz="900" dirty="0">
                <a:solidFill>
                  <a:schemeClr val="tx1">
                    <a:lumMod val="75000"/>
                    <a:lumOff val="25000"/>
                  </a:schemeClr>
                </a:solidFill>
                <a:latin typeface="Arial" panose="020B0604020202020204" pitchFamily="34" charset="0"/>
                <a:cs typeface="Arial" panose="020B0604020202020204" pitchFamily="34" charset="0"/>
              </a:rPr>
              <a:t> </a:t>
            </a:r>
          </a:p>
          <a:p>
            <a:pPr marL="409575">
              <a:lnSpc>
                <a:spcPct val="90000"/>
              </a:lnSpc>
              <a:spcBef>
                <a:spcPts val="1000"/>
              </a:spcBef>
              <a:buClr>
                <a:schemeClr val="accent1"/>
              </a:buClr>
              <a:buSzPct val="80000"/>
            </a:pPr>
            <a:endParaRPr lang="en-US" sz="500" dirty="0">
              <a:solidFill>
                <a:schemeClr val="tx1">
                  <a:lumMod val="75000"/>
                  <a:lumOff val="25000"/>
                </a:schemeClr>
              </a:solidFill>
              <a:latin typeface="Arial" panose="020B0604020202020204" pitchFamily="34" charset="0"/>
              <a:cs typeface="Arial" panose="020B0604020202020204" pitchFamily="34" charset="0"/>
            </a:endParaRPr>
          </a:p>
          <a:p>
            <a:pPr marL="285750" indent="-285750">
              <a:lnSpc>
                <a:spcPct val="90000"/>
              </a:lnSpc>
              <a:spcBef>
                <a:spcPts val="1000"/>
              </a:spcBef>
              <a:buClr>
                <a:schemeClr val="accent1"/>
              </a:buClr>
              <a:buSzPct val="80000"/>
              <a:buFont typeface="Wingdings 3" charset="2"/>
              <a:buChar char=""/>
            </a:pPr>
            <a:r>
              <a:rPr lang="en-US" sz="1900" b="1" dirty="0">
                <a:solidFill>
                  <a:schemeClr val="tx1">
                    <a:lumMod val="75000"/>
                    <a:lumOff val="25000"/>
                  </a:schemeClr>
                </a:solidFill>
                <a:latin typeface="Arial" panose="020B0604020202020204" pitchFamily="34" charset="0"/>
                <a:cs typeface="Arial" panose="020B0604020202020204" pitchFamily="34" charset="0"/>
              </a:rPr>
              <a:t>AI-Enabled Democratization of Bioweapon Knowledge</a:t>
            </a:r>
          </a:p>
          <a:p>
            <a:pPr marL="276225" indent="173038">
              <a:lnSpc>
                <a:spcPct val="90000"/>
              </a:lnSpc>
              <a:spcBef>
                <a:spcPts val="1000"/>
              </a:spcBef>
              <a:buClr>
                <a:schemeClr val="accent1"/>
              </a:buClr>
              <a:buSzPct val="80000"/>
              <a:buFont typeface="Wingdings 3" charset="2"/>
              <a:buChar char=""/>
            </a:pPr>
            <a:r>
              <a:rPr lang="en-US" sz="1200" dirty="0">
                <a:solidFill>
                  <a:schemeClr val="tx1">
                    <a:lumMod val="75000"/>
                    <a:lumOff val="25000"/>
                  </a:schemeClr>
                </a:solidFill>
                <a:latin typeface="Arial" panose="020B0604020202020204" pitchFamily="34" charset="0"/>
                <a:cs typeface="Arial" panose="020B0604020202020204" pitchFamily="34" charset="0"/>
              </a:rPr>
              <a:t>Research has shown that large language models (LLMs) can provide detailed instructions on creating biological weapons, making such knowledge accessible to individuals without specialized expertise.</a:t>
            </a:r>
          </a:p>
          <a:p>
            <a:pPr marL="276225" indent="173038">
              <a:lnSpc>
                <a:spcPct val="90000"/>
              </a:lnSpc>
              <a:spcBef>
                <a:spcPts val="1000"/>
              </a:spcBef>
              <a:buClr>
                <a:schemeClr val="accent1"/>
              </a:buClr>
              <a:buSzPct val="80000"/>
              <a:buFont typeface="Wingdings 3" charset="2"/>
              <a:buChar char=""/>
            </a:pPr>
            <a:r>
              <a:rPr lang="en-US" sz="1200" dirty="0">
                <a:solidFill>
                  <a:schemeClr val="tx1">
                    <a:lumMod val="75000"/>
                    <a:lumOff val="25000"/>
                  </a:schemeClr>
                </a:solidFill>
                <a:latin typeface="Arial" panose="020B0604020202020204" pitchFamily="34" charset="0"/>
                <a:cs typeface="Arial" panose="020B0604020202020204" pitchFamily="34" charset="0"/>
              </a:rPr>
              <a:t>Risks: Misuse of LLMs</a:t>
            </a:r>
          </a:p>
          <a:p>
            <a:pPr marL="276225">
              <a:lnSpc>
                <a:spcPct val="90000"/>
              </a:lnSpc>
              <a:spcBef>
                <a:spcPts val="1000"/>
              </a:spcBef>
              <a:buClr>
                <a:schemeClr val="accent1"/>
              </a:buClr>
              <a:buSzPct val="80000"/>
            </a:pPr>
            <a:r>
              <a:rPr lang="en-US" sz="900" dirty="0">
                <a:solidFill>
                  <a:schemeClr val="tx1">
                    <a:lumMod val="75000"/>
                    <a:lumOff val="25000"/>
                  </a:schemeClr>
                </a:solidFill>
                <a:latin typeface="Arial" panose="020B0604020202020204" pitchFamily="34" charset="0"/>
                <a:cs typeface="Arial" panose="020B0604020202020204" pitchFamily="34" charset="0"/>
                <a:hlinkClick r:id="rId6"/>
              </a:rPr>
              <a:t>https://www.nature.com/articles/s41597-024-03099-1</a:t>
            </a:r>
            <a:r>
              <a:rPr lang="en-US" sz="900" dirty="0">
                <a:solidFill>
                  <a:schemeClr val="tx1">
                    <a:lumMod val="75000"/>
                    <a:lumOff val="25000"/>
                  </a:schemeClr>
                </a:solidFill>
                <a:latin typeface="Arial" panose="020B0604020202020204" pitchFamily="34" charset="0"/>
                <a:cs typeface="Arial" panose="020B0604020202020204" pitchFamily="34" charset="0"/>
              </a:rPr>
              <a:t> </a:t>
            </a:r>
          </a:p>
        </p:txBody>
      </p:sp>
      <p:pic>
        <p:nvPicPr>
          <p:cNvPr id="2050" name="Picture 2" descr="Frontiers | Emerging applications of artificial intelligence in pathogen  genomics">
            <a:extLst>
              <a:ext uri="{FF2B5EF4-FFF2-40B4-BE49-F238E27FC236}">
                <a16:creationId xmlns:a16="http://schemas.microsoft.com/office/drawing/2014/main" id="{73DEDC4C-0CFD-6563-3585-E98AE58D0B3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1439" y="1528100"/>
            <a:ext cx="2730137" cy="206951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Frontiers | Artificial intelligence applications in the diagnosis and  treatment of bacterial infections">
            <a:extLst>
              <a:ext uri="{FF2B5EF4-FFF2-40B4-BE49-F238E27FC236}">
                <a16:creationId xmlns:a16="http://schemas.microsoft.com/office/drawing/2014/main" id="{2FF76D35-5484-E723-E3E2-33A35DA8EC7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83753" y="1476103"/>
            <a:ext cx="2177540" cy="217351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Artificial intelligence and machine learning assisted drug delivery for  effective treatment of infectious diseases - ScienceDirect">
            <a:extLst>
              <a:ext uri="{FF2B5EF4-FFF2-40B4-BE49-F238E27FC236}">
                <a16:creationId xmlns:a16="http://schemas.microsoft.com/office/drawing/2014/main" id="{5DEE7758-E869-347C-33D1-F3EEF3ACC91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1439" y="3910622"/>
            <a:ext cx="5333177" cy="1717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8145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4B2BAB7-F436-5E31-4E92-68ED986C3949}"/>
            </a:ext>
          </a:extLst>
        </p:cNvPr>
        <p:cNvGrpSpPr/>
        <p:nvPr/>
      </p:nvGrpSpPr>
      <p:grpSpPr>
        <a:xfrm>
          <a:off x="0" y="0"/>
          <a:ext cx="0" cy="0"/>
          <a:chOff x="0" y="0"/>
          <a:chExt cx="0" cy="0"/>
        </a:xfrm>
      </p:grpSpPr>
      <p:sp>
        <p:nvSpPr>
          <p:cNvPr id="10" name="Titolo 9">
            <a:extLst>
              <a:ext uri="{FF2B5EF4-FFF2-40B4-BE49-F238E27FC236}">
                <a16:creationId xmlns:a16="http://schemas.microsoft.com/office/drawing/2014/main" id="{DB6228C6-B4BC-0C1C-BB48-751E05A46BCD}"/>
              </a:ext>
            </a:extLst>
          </p:cNvPr>
          <p:cNvSpPr>
            <a:spLocks noGrp="1"/>
          </p:cNvSpPr>
          <p:nvPr>
            <p:ph type="title"/>
          </p:nvPr>
        </p:nvSpPr>
        <p:spPr>
          <a:xfrm>
            <a:off x="335664" y="-127000"/>
            <a:ext cx="8596668" cy="1320800"/>
          </a:xfrm>
        </p:spPr>
        <p:txBody>
          <a:bodyPr>
            <a:normAutofit/>
          </a:bodyPr>
          <a:lstStyle/>
          <a:p>
            <a:r>
              <a:rPr lang="en-GB" sz="4000" dirty="0"/>
              <a:t>RN Threat Landscape</a:t>
            </a:r>
          </a:p>
        </p:txBody>
      </p:sp>
      <p:sp>
        <p:nvSpPr>
          <p:cNvPr id="6" name="Segnaposto piè di pagina 5">
            <a:extLst>
              <a:ext uri="{FF2B5EF4-FFF2-40B4-BE49-F238E27FC236}">
                <a16:creationId xmlns:a16="http://schemas.microsoft.com/office/drawing/2014/main" id="{0193B675-2A74-F45A-2793-9B374B60FC3D}"/>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8CC1C45D-9653-0A94-2D35-5B5633B20C53}"/>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CE571235-3D3E-AC75-DD60-13007FF83759}"/>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13</a:t>
            </a:fld>
            <a:endParaRPr lang="en-GB"/>
          </a:p>
        </p:txBody>
      </p:sp>
      <p:pic>
        <p:nvPicPr>
          <p:cNvPr id="3" name="Immagine 2" descr="Immagine che contiene testo, Carattere, logo, Elementi grafici&#10;&#10;Il contenuto generato dall'IA potrebbe non essere corretto.">
            <a:extLst>
              <a:ext uri="{FF2B5EF4-FFF2-40B4-BE49-F238E27FC236}">
                <a16:creationId xmlns:a16="http://schemas.microsoft.com/office/drawing/2014/main" id="{46A7C43B-0D24-E026-9D74-3FBB6E1C6214}"/>
              </a:ext>
            </a:extLst>
          </p:cNvPr>
          <p:cNvPicPr>
            <a:picLocks noChangeAspect="1"/>
          </p:cNvPicPr>
          <p:nvPr/>
        </p:nvPicPr>
        <p:blipFill>
          <a:blip r:embed="rId2"/>
          <a:srcRect l="4384" t="15949" r="3229"/>
          <a:stretch/>
        </p:blipFill>
        <p:spPr>
          <a:xfrm>
            <a:off x="7508467" y="239128"/>
            <a:ext cx="2330750" cy="419327"/>
          </a:xfrm>
          <a:prstGeom prst="rect">
            <a:avLst/>
          </a:prstGeom>
        </p:spPr>
      </p:pic>
      <p:sp>
        <p:nvSpPr>
          <p:cNvPr id="2" name="CasellaDiTesto 1">
            <a:extLst>
              <a:ext uri="{FF2B5EF4-FFF2-40B4-BE49-F238E27FC236}">
                <a16:creationId xmlns:a16="http://schemas.microsoft.com/office/drawing/2014/main" id="{94E29D2A-6A55-15E1-EAED-38B31B546441}"/>
              </a:ext>
            </a:extLst>
          </p:cNvPr>
          <p:cNvSpPr txBox="1"/>
          <p:nvPr/>
        </p:nvSpPr>
        <p:spPr>
          <a:xfrm>
            <a:off x="5717113" y="973098"/>
            <a:ext cx="6474887" cy="5493849"/>
          </a:xfrm>
          <a:prstGeom prst="rect">
            <a:avLst/>
          </a:prstGeom>
        </p:spPr>
        <p:txBody>
          <a:bodyPr vert="horz" lIns="91440" tIns="45720" rIns="91440" bIns="45720" rtlCol="0">
            <a:normAutofit fontScale="92500" lnSpcReduction="10000"/>
          </a:bodyPr>
          <a:lstStyle/>
          <a:p>
            <a:pPr marL="285750" indent="-285750">
              <a:lnSpc>
                <a:spcPct val="90000"/>
              </a:lnSpc>
              <a:spcBef>
                <a:spcPts val="1000"/>
              </a:spcBef>
              <a:buClr>
                <a:schemeClr val="accent1"/>
              </a:buClr>
              <a:buSzPct val="80000"/>
              <a:buFont typeface="Wingdings 3" charset="2"/>
              <a:buChar char=""/>
            </a:pPr>
            <a:r>
              <a:rPr lang="en-US" sz="1900" b="1" dirty="0">
                <a:solidFill>
                  <a:schemeClr val="tx1">
                    <a:lumMod val="75000"/>
                    <a:lumOff val="25000"/>
                  </a:schemeClr>
                </a:solidFill>
                <a:latin typeface="Arial" panose="020B0604020202020204" pitchFamily="34" charset="0"/>
                <a:cs typeface="Arial" panose="020B0604020202020204" pitchFamily="34" charset="0"/>
              </a:rPr>
              <a:t>Hiroshima and Nagasaki (1945, Japan) </a:t>
            </a:r>
          </a:p>
          <a:p>
            <a:pPr marL="623888" indent="-174625">
              <a:lnSpc>
                <a:spcPct val="90000"/>
              </a:lnSpc>
              <a:spcBef>
                <a:spcPts val="1000"/>
              </a:spcBef>
              <a:buClr>
                <a:schemeClr val="accent1"/>
              </a:buClr>
              <a:buSzPct val="80000"/>
              <a:buFont typeface="Wingdings 3" charset="2"/>
              <a:buChar char=""/>
            </a:pPr>
            <a:r>
              <a:rPr lang="en-US" sz="1200" dirty="0">
                <a:solidFill>
                  <a:schemeClr val="tx1">
                    <a:lumMod val="75000"/>
                    <a:lumOff val="25000"/>
                  </a:schemeClr>
                </a:solidFill>
                <a:latin typeface="Arial" panose="020B0604020202020204" pitchFamily="34" charset="0"/>
                <a:cs typeface="Arial" panose="020B0604020202020204" pitchFamily="34" charset="0"/>
              </a:rPr>
              <a:t>The first and only use of nuclear weapons in conflicts showed the devastating immediate and long-term effects.</a:t>
            </a:r>
          </a:p>
          <a:p>
            <a:pPr marL="623888" indent="-174625">
              <a:lnSpc>
                <a:spcPct val="90000"/>
              </a:lnSpc>
              <a:spcBef>
                <a:spcPts val="1000"/>
              </a:spcBef>
              <a:buClr>
                <a:schemeClr val="accent1"/>
              </a:buClr>
              <a:buSzPct val="80000"/>
              <a:buFont typeface="Wingdings 3" charset="2"/>
              <a:buChar char=""/>
            </a:pPr>
            <a:r>
              <a:rPr lang="en-US" sz="1200" dirty="0">
                <a:solidFill>
                  <a:schemeClr val="tx1">
                    <a:lumMod val="75000"/>
                    <a:lumOff val="25000"/>
                  </a:schemeClr>
                </a:solidFill>
                <a:latin typeface="Arial" panose="020B0604020202020204" pitchFamily="34" charset="0"/>
                <a:cs typeface="Arial" panose="020B0604020202020204" pitchFamily="34" charset="0"/>
              </a:rPr>
              <a:t>creation of the Treaty on the Non-Proliferation of Nuclear Weapons (NPT).</a:t>
            </a:r>
          </a:p>
          <a:p>
            <a:pPr marL="449263">
              <a:lnSpc>
                <a:spcPct val="90000"/>
              </a:lnSpc>
              <a:spcBef>
                <a:spcPts val="1000"/>
              </a:spcBef>
              <a:buClr>
                <a:schemeClr val="accent1"/>
              </a:buClr>
              <a:buSzPct val="80000"/>
            </a:pPr>
            <a:r>
              <a:rPr lang="en-US" sz="900" dirty="0">
                <a:solidFill>
                  <a:schemeClr val="tx1">
                    <a:lumMod val="75000"/>
                    <a:lumOff val="25000"/>
                  </a:schemeClr>
                </a:solidFill>
                <a:latin typeface="Arial" panose="020B0604020202020204" pitchFamily="34" charset="0"/>
                <a:cs typeface="Arial" panose="020B0604020202020204" pitchFamily="34" charset="0"/>
                <a:hlinkClick r:id="rId3"/>
              </a:rPr>
              <a:t>https://www.tandfonline.com/doi/full/10.1080/25751654.2019.1681226</a:t>
            </a:r>
            <a:r>
              <a:rPr lang="en-US" sz="900" dirty="0">
                <a:solidFill>
                  <a:schemeClr val="tx1">
                    <a:lumMod val="75000"/>
                    <a:lumOff val="25000"/>
                  </a:schemeClr>
                </a:solidFill>
                <a:latin typeface="Arial" panose="020B0604020202020204" pitchFamily="34" charset="0"/>
                <a:cs typeface="Arial" panose="020B0604020202020204" pitchFamily="34" charset="0"/>
              </a:rPr>
              <a:t> </a:t>
            </a:r>
          </a:p>
          <a:p>
            <a:pPr marL="449263">
              <a:lnSpc>
                <a:spcPct val="90000"/>
              </a:lnSpc>
              <a:spcBef>
                <a:spcPts val="1000"/>
              </a:spcBef>
              <a:buClr>
                <a:schemeClr val="accent1"/>
              </a:buClr>
              <a:buSzPct val="80000"/>
            </a:pPr>
            <a:endParaRPr lang="en-US" sz="1200" dirty="0">
              <a:solidFill>
                <a:schemeClr val="tx1">
                  <a:lumMod val="75000"/>
                  <a:lumOff val="25000"/>
                </a:schemeClr>
              </a:solidFill>
              <a:latin typeface="Arial" panose="020B0604020202020204" pitchFamily="34" charset="0"/>
              <a:cs typeface="Arial" panose="020B0604020202020204" pitchFamily="34" charset="0"/>
            </a:endParaRPr>
          </a:p>
          <a:p>
            <a:pPr marL="285750" indent="-285750">
              <a:lnSpc>
                <a:spcPct val="90000"/>
              </a:lnSpc>
              <a:spcBef>
                <a:spcPts val="1000"/>
              </a:spcBef>
              <a:buClr>
                <a:schemeClr val="accent1"/>
              </a:buClr>
              <a:buSzPct val="80000"/>
              <a:buFont typeface="Wingdings 3" charset="2"/>
              <a:buChar char=""/>
            </a:pPr>
            <a:r>
              <a:rPr lang="en-US" sz="1900" b="1" dirty="0">
                <a:solidFill>
                  <a:schemeClr val="tx1">
                    <a:lumMod val="75000"/>
                    <a:lumOff val="25000"/>
                  </a:schemeClr>
                </a:solidFill>
                <a:latin typeface="Arial" panose="020B0604020202020204" pitchFamily="34" charset="0"/>
                <a:cs typeface="Arial" panose="020B0604020202020204" pitchFamily="34" charset="0"/>
              </a:rPr>
              <a:t>Chernobyl Disaster (1986, Ukraine)</a:t>
            </a:r>
          </a:p>
          <a:p>
            <a:pPr marL="623888" indent="-174625" algn="just">
              <a:lnSpc>
                <a:spcPct val="90000"/>
              </a:lnSpc>
              <a:spcBef>
                <a:spcPts val="1000"/>
              </a:spcBef>
              <a:buClr>
                <a:schemeClr val="accent1"/>
              </a:buClr>
              <a:buSzPct val="80000"/>
              <a:buFont typeface="Wingdings 3" charset="2"/>
              <a:buChar char=""/>
            </a:pPr>
            <a:r>
              <a:rPr lang="en-US" sz="1200" dirty="0">
                <a:solidFill>
                  <a:schemeClr val="tx1">
                    <a:lumMod val="75000"/>
                    <a:lumOff val="25000"/>
                  </a:schemeClr>
                </a:solidFill>
                <a:latin typeface="Arial" panose="020B0604020202020204" pitchFamily="34" charset="0"/>
                <a:cs typeface="Arial" panose="020B0604020202020204" pitchFamily="34" charset="0"/>
              </a:rPr>
              <a:t>Reactor 4 exploded during a safety test at the Chernobyl Nuclear Power Plant in Ukraine. The event released massive radioactive contamination across Europe.</a:t>
            </a:r>
          </a:p>
          <a:p>
            <a:pPr marL="623888" indent="-174625">
              <a:lnSpc>
                <a:spcPct val="90000"/>
              </a:lnSpc>
              <a:spcBef>
                <a:spcPts val="1000"/>
              </a:spcBef>
              <a:buClr>
                <a:schemeClr val="accent1"/>
              </a:buClr>
              <a:buSzPct val="80000"/>
              <a:buFont typeface="Wingdings 3" charset="2"/>
              <a:buChar char=""/>
            </a:pPr>
            <a:r>
              <a:rPr lang="en-US" sz="1200" dirty="0">
                <a:solidFill>
                  <a:schemeClr val="tx1">
                    <a:lumMod val="75000"/>
                    <a:lumOff val="25000"/>
                  </a:schemeClr>
                </a:solidFill>
                <a:latin typeface="Arial" panose="020B0604020202020204" pitchFamily="34" charset="0"/>
                <a:cs typeface="Arial" panose="020B0604020202020204" pitchFamily="34" charset="0"/>
              </a:rPr>
              <a:t>The worst nuclear accident in history in terms of radiation released and human/environmental impact.</a:t>
            </a:r>
          </a:p>
          <a:p>
            <a:pPr marL="449263">
              <a:lnSpc>
                <a:spcPct val="90000"/>
              </a:lnSpc>
              <a:spcBef>
                <a:spcPts val="1000"/>
              </a:spcBef>
              <a:buClr>
                <a:schemeClr val="accent1"/>
              </a:buClr>
              <a:buSzPct val="80000"/>
            </a:pPr>
            <a:r>
              <a:rPr lang="en-US" sz="900" dirty="0">
                <a:solidFill>
                  <a:schemeClr val="tx1">
                    <a:lumMod val="75000"/>
                    <a:lumOff val="25000"/>
                  </a:schemeClr>
                </a:solidFill>
                <a:latin typeface="Arial" panose="020B0604020202020204" pitchFamily="34" charset="0"/>
                <a:cs typeface="Arial" panose="020B0604020202020204" pitchFamily="34" charset="0"/>
                <a:hlinkClick r:id="rId4"/>
              </a:rPr>
              <a:t>https://www.sciencedirect.com/science/article/pii/S0936655511005346?via%3Dihub</a:t>
            </a:r>
            <a:r>
              <a:rPr lang="en-US" sz="900" dirty="0">
                <a:solidFill>
                  <a:schemeClr val="tx1">
                    <a:lumMod val="75000"/>
                    <a:lumOff val="25000"/>
                  </a:schemeClr>
                </a:solidFill>
                <a:latin typeface="Arial" panose="020B0604020202020204" pitchFamily="34" charset="0"/>
                <a:cs typeface="Arial" panose="020B0604020202020204" pitchFamily="34" charset="0"/>
              </a:rPr>
              <a:t> </a:t>
            </a:r>
          </a:p>
          <a:p>
            <a:pPr marL="449263">
              <a:lnSpc>
                <a:spcPct val="90000"/>
              </a:lnSpc>
              <a:spcBef>
                <a:spcPts val="1000"/>
              </a:spcBef>
              <a:buClr>
                <a:schemeClr val="accent1"/>
              </a:buClr>
              <a:buSzPct val="80000"/>
            </a:pPr>
            <a:endParaRPr lang="en-US" sz="1200" dirty="0">
              <a:solidFill>
                <a:schemeClr val="tx1">
                  <a:lumMod val="75000"/>
                  <a:lumOff val="25000"/>
                </a:schemeClr>
              </a:solidFill>
              <a:latin typeface="Arial" panose="020B0604020202020204" pitchFamily="34" charset="0"/>
              <a:cs typeface="Arial" panose="020B0604020202020204" pitchFamily="34" charset="0"/>
            </a:endParaRPr>
          </a:p>
          <a:p>
            <a:pPr marL="285750" indent="-285750">
              <a:lnSpc>
                <a:spcPct val="90000"/>
              </a:lnSpc>
              <a:spcBef>
                <a:spcPts val="1000"/>
              </a:spcBef>
              <a:buClr>
                <a:schemeClr val="accent1"/>
              </a:buClr>
              <a:buSzPct val="80000"/>
              <a:buFont typeface="Wingdings 3" charset="2"/>
              <a:buChar char=""/>
            </a:pPr>
            <a:r>
              <a:rPr lang="en-US" sz="1900" b="1" dirty="0">
                <a:solidFill>
                  <a:schemeClr val="tx1">
                    <a:lumMod val="75000"/>
                    <a:lumOff val="25000"/>
                  </a:schemeClr>
                </a:solidFill>
                <a:latin typeface="Arial" panose="020B0604020202020204" pitchFamily="34" charset="0"/>
                <a:cs typeface="Arial" panose="020B0604020202020204" pitchFamily="34" charset="0"/>
              </a:rPr>
              <a:t>Fukushima Daiichi Nuclear Disaster (2011, Japan)</a:t>
            </a:r>
          </a:p>
          <a:p>
            <a:pPr marL="582613" indent="-173038">
              <a:lnSpc>
                <a:spcPct val="90000"/>
              </a:lnSpc>
              <a:spcBef>
                <a:spcPts val="1000"/>
              </a:spcBef>
              <a:buClr>
                <a:schemeClr val="accent1"/>
              </a:buClr>
              <a:buSzPct val="80000"/>
              <a:buFont typeface="Wingdings 3" charset="2"/>
              <a:buChar char=""/>
            </a:pPr>
            <a:r>
              <a:rPr lang="en-US" sz="1200" dirty="0">
                <a:solidFill>
                  <a:schemeClr val="tx1">
                    <a:lumMod val="75000"/>
                    <a:lumOff val="25000"/>
                  </a:schemeClr>
                </a:solidFill>
                <a:latin typeface="Arial" panose="020B0604020202020204" pitchFamily="34" charset="0"/>
                <a:cs typeface="Arial" panose="020B0604020202020204" pitchFamily="34" charset="0"/>
              </a:rPr>
              <a:t>Nerve agent exposure → Deaths, PTSD, urban vulnerability.</a:t>
            </a:r>
          </a:p>
          <a:p>
            <a:pPr marL="582613" indent="-173038">
              <a:lnSpc>
                <a:spcPct val="90000"/>
              </a:lnSpc>
              <a:spcBef>
                <a:spcPts val="1000"/>
              </a:spcBef>
              <a:buClr>
                <a:schemeClr val="accent1"/>
              </a:buClr>
              <a:buSzPct val="80000"/>
              <a:buFont typeface="Wingdings 3" charset="2"/>
              <a:buChar char=""/>
            </a:pPr>
            <a:r>
              <a:rPr lang="en-US" sz="1200" dirty="0">
                <a:solidFill>
                  <a:schemeClr val="tx1">
                    <a:lumMod val="75000"/>
                    <a:lumOff val="25000"/>
                  </a:schemeClr>
                </a:solidFill>
                <a:latin typeface="Arial" panose="020B0604020202020204" pitchFamily="34" charset="0"/>
                <a:cs typeface="Arial" panose="020B0604020202020204" pitchFamily="34" charset="0"/>
              </a:rPr>
              <a:t>Sparked global debate on the future of nuclear energy.</a:t>
            </a:r>
          </a:p>
          <a:p>
            <a:pPr marL="409575">
              <a:lnSpc>
                <a:spcPct val="90000"/>
              </a:lnSpc>
              <a:spcBef>
                <a:spcPts val="1000"/>
              </a:spcBef>
              <a:buClr>
                <a:schemeClr val="accent1"/>
              </a:buClr>
              <a:buSzPct val="80000"/>
            </a:pPr>
            <a:r>
              <a:rPr lang="en-US" sz="900" dirty="0">
                <a:solidFill>
                  <a:schemeClr val="tx1">
                    <a:lumMod val="75000"/>
                    <a:lumOff val="25000"/>
                  </a:schemeClr>
                </a:solidFill>
                <a:latin typeface="Arial" panose="020B0604020202020204" pitchFamily="34" charset="0"/>
                <a:cs typeface="Arial" panose="020B0604020202020204" pitchFamily="34" charset="0"/>
                <a:hlinkClick r:id="rId5"/>
              </a:rPr>
              <a:t>www.iieta.org/journals/ijsse/paper/10.18280/ijsse.110421</a:t>
            </a:r>
            <a:r>
              <a:rPr lang="en-US" sz="900" dirty="0">
                <a:solidFill>
                  <a:schemeClr val="tx1">
                    <a:lumMod val="75000"/>
                    <a:lumOff val="25000"/>
                  </a:schemeClr>
                </a:solidFill>
                <a:latin typeface="Arial" panose="020B0604020202020204" pitchFamily="34" charset="0"/>
                <a:cs typeface="Arial" panose="020B0604020202020204" pitchFamily="34" charset="0"/>
              </a:rPr>
              <a:t> </a:t>
            </a:r>
          </a:p>
          <a:p>
            <a:pPr marL="409575">
              <a:lnSpc>
                <a:spcPct val="90000"/>
              </a:lnSpc>
              <a:spcBef>
                <a:spcPts val="1000"/>
              </a:spcBef>
              <a:buClr>
                <a:schemeClr val="accent1"/>
              </a:buClr>
              <a:buSzPct val="80000"/>
            </a:pPr>
            <a:endParaRPr lang="en-US" sz="900" dirty="0">
              <a:solidFill>
                <a:schemeClr val="tx1">
                  <a:lumMod val="75000"/>
                  <a:lumOff val="25000"/>
                </a:schemeClr>
              </a:solidFill>
              <a:latin typeface="Arial" panose="020B0604020202020204" pitchFamily="34" charset="0"/>
              <a:cs typeface="Arial" panose="020B0604020202020204" pitchFamily="34" charset="0"/>
            </a:endParaRPr>
          </a:p>
          <a:p>
            <a:pPr marL="285750" indent="-285750">
              <a:lnSpc>
                <a:spcPct val="90000"/>
              </a:lnSpc>
              <a:spcBef>
                <a:spcPts val="1000"/>
              </a:spcBef>
              <a:buClr>
                <a:schemeClr val="accent1"/>
              </a:buClr>
              <a:buSzPct val="80000"/>
              <a:buFont typeface="Wingdings 3" charset="2"/>
              <a:buChar char=""/>
            </a:pPr>
            <a:r>
              <a:rPr lang="en-US" sz="1900" b="1" dirty="0">
                <a:solidFill>
                  <a:schemeClr val="tx1">
                    <a:lumMod val="75000"/>
                    <a:lumOff val="25000"/>
                  </a:schemeClr>
                </a:solidFill>
                <a:latin typeface="Arial" panose="020B0604020202020204" pitchFamily="34" charset="0"/>
                <a:cs typeface="Arial" panose="020B0604020202020204" pitchFamily="34" charset="0"/>
              </a:rPr>
              <a:t>Goiânia Radiological Accident (1987, Brazil)</a:t>
            </a:r>
          </a:p>
          <a:p>
            <a:pPr marL="582613" indent="-173038">
              <a:lnSpc>
                <a:spcPct val="90000"/>
              </a:lnSpc>
              <a:spcBef>
                <a:spcPts val="1000"/>
              </a:spcBef>
              <a:buClr>
                <a:schemeClr val="accent1"/>
              </a:buClr>
              <a:buSzPct val="80000"/>
              <a:buFont typeface="Wingdings 3" charset="2"/>
              <a:buChar char=""/>
            </a:pPr>
            <a:r>
              <a:rPr lang="en-US" sz="1200" dirty="0">
                <a:solidFill>
                  <a:schemeClr val="tx1">
                    <a:lumMod val="75000"/>
                    <a:lumOff val="25000"/>
                  </a:schemeClr>
                </a:solidFill>
                <a:latin typeface="Arial" panose="020B0604020202020204" pitchFamily="34" charset="0"/>
                <a:cs typeface="Arial" panose="020B0604020202020204" pitchFamily="34" charset="0"/>
              </a:rPr>
              <a:t>4 deaths, 249 people contaminated, 100,000+ screened.</a:t>
            </a:r>
          </a:p>
          <a:p>
            <a:pPr marL="582613" indent="-173038">
              <a:lnSpc>
                <a:spcPct val="90000"/>
              </a:lnSpc>
              <a:spcBef>
                <a:spcPts val="1000"/>
              </a:spcBef>
              <a:buClr>
                <a:schemeClr val="accent1"/>
              </a:buClr>
              <a:buSzPct val="80000"/>
              <a:buFont typeface="Wingdings 3" charset="2"/>
              <a:buChar char=""/>
            </a:pPr>
            <a:r>
              <a:rPr lang="en-US" sz="1200" dirty="0">
                <a:solidFill>
                  <a:schemeClr val="tx1">
                    <a:lumMod val="75000"/>
                    <a:lumOff val="25000"/>
                  </a:schemeClr>
                </a:solidFill>
                <a:latin typeface="Arial" panose="020B0604020202020204" pitchFamily="34" charset="0"/>
                <a:cs typeface="Arial" panose="020B0604020202020204" pitchFamily="34" charset="0"/>
              </a:rPr>
              <a:t>Highlighted critical need for radiological security in hospitals, industry, and waste sites.</a:t>
            </a:r>
          </a:p>
          <a:p>
            <a:pPr marL="409575">
              <a:lnSpc>
                <a:spcPct val="90000"/>
              </a:lnSpc>
              <a:spcBef>
                <a:spcPts val="1000"/>
              </a:spcBef>
              <a:buClr>
                <a:schemeClr val="accent1"/>
              </a:buClr>
              <a:buSzPct val="80000"/>
            </a:pPr>
            <a:r>
              <a:rPr lang="en-US" sz="900" dirty="0">
                <a:solidFill>
                  <a:schemeClr val="tx1">
                    <a:lumMod val="75000"/>
                    <a:lumOff val="25000"/>
                  </a:schemeClr>
                </a:solidFill>
                <a:latin typeface="Arial" panose="020B0604020202020204" pitchFamily="34" charset="0"/>
                <a:cs typeface="Arial" panose="020B0604020202020204" pitchFamily="34" charset="0"/>
                <a:hlinkClick r:id="rId6"/>
              </a:rPr>
              <a:t>https://journals.lww.com/health-physics/abstract/1991/01000/medical_and_related_aspects_of_the_goiania.2.aspx</a:t>
            </a:r>
            <a:r>
              <a:rPr lang="en-US" sz="900" dirty="0">
                <a:solidFill>
                  <a:schemeClr val="tx1">
                    <a:lumMod val="75000"/>
                    <a:lumOff val="25000"/>
                  </a:schemeClr>
                </a:solidFill>
                <a:latin typeface="Arial" panose="020B0604020202020204" pitchFamily="34" charset="0"/>
                <a:cs typeface="Arial" panose="020B0604020202020204" pitchFamily="34" charset="0"/>
              </a:rPr>
              <a:t> </a:t>
            </a:r>
            <a:endParaRPr lang="en-US" sz="1200" dirty="0">
              <a:solidFill>
                <a:schemeClr val="tx1">
                  <a:lumMod val="75000"/>
                  <a:lumOff val="25000"/>
                </a:schemeClr>
              </a:solidFill>
              <a:latin typeface="Arial" panose="020B0604020202020204" pitchFamily="34" charset="0"/>
              <a:cs typeface="Arial" panose="020B0604020202020204" pitchFamily="34" charset="0"/>
            </a:endParaRPr>
          </a:p>
        </p:txBody>
      </p:sp>
      <p:pic>
        <p:nvPicPr>
          <p:cNvPr id="3076" name="Picture 4" descr="The Hiroshima Bombing Didn't Just End WWII—It Kick-Started the Cold War |  HISTORY">
            <a:extLst>
              <a:ext uri="{FF2B5EF4-FFF2-40B4-BE49-F238E27FC236}">
                <a16:creationId xmlns:a16="http://schemas.microsoft.com/office/drawing/2014/main" id="{E3DA4848-52F8-A3BF-BB8E-C4CACAEC8FD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1664" y="1814266"/>
            <a:ext cx="2726893" cy="1733909"/>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FD76BA79-570E-9245-7507-5C880CD551D1}"/>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r="-2760"/>
          <a:stretch/>
        </p:blipFill>
        <p:spPr bwMode="auto">
          <a:xfrm>
            <a:off x="2958930" y="1814266"/>
            <a:ext cx="2889847" cy="1733908"/>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Fukushima disaster: What happened at the nuclear plant?">
            <a:extLst>
              <a:ext uri="{FF2B5EF4-FFF2-40B4-BE49-F238E27FC236}">
                <a16:creationId xmlns:a16="http://schemas.microsoft.com/office/drawing/2014/main" id="{827705D4-8FBA-1534-72E2-48CFC628EAD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1663" y="3918941"/>
            <a:ext cx="2726893" cy="1527048"/>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a:extLst>
              <a:ext uri="{FF2B5EF4-FFF2-40B4-BE49-F238E27FC236}">
                <a16:creationId xmlns:a16="http://schemas.microsoft.com/office/drawing/2014/main" id="{DB86F1AF-1B59-EE83-507F-3D9D0122E12B}"/>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4323"/>
          <a:stretch/>
        </p:blipFill>
        <p:spPr bwMode="auto">
          <a:xfrm>
            <a:off x="2958930" y="3918941"/>
            <a:ext cx="2812213" cy="1527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7144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592AF82-26BC-95E3-0057-1973BECA4126}"/>
            </a:ext>
          </a:extLst>
        </p:cNvPr>
        <p:cNvGrpSpPr/>
        <p:nvPr/>
      </p:nvGrpSpPr>
      <p:grpSpPr>
        <a:xfrm>
          <a:off x="0" y="0"/>
          <a:ext cx="0" cy="0"/>
          <a:chOff x="0" y="0"/>
          <a:chExt cx="0" cy="0"/>
        </a:xfrm>
      </p:grpSpPr>
      <p:sp>
        <p:nvSpPr>
          <p:cNvPr id="10" name="Titolo 9">
            <a:extLst>
              <a:ext uri="{FF2B5EF4-FFF2-40B4-BE49-F238E27FC236}">
                <a16:creationId xmlns:a16="http://schemas.microsoft.com/office/drawing/2014/main" id="{34CD3A9F-EE97-EF63-3533-088A6E48FBB6}"/>
              </a:ext>
            </a:extLst>
          </p:cNvPr>
          <p:cNvSpPr>
            <a:spLocks noGrp="1"/>
          </p:cNvSpPr>
          <p:nvPr>
            <p:ph type="title"/>
          </p:nvPr>
        </p:nvSpPr>
        <p:spPr>
          <a:xfrm>
            <a:off x="335664" y="-127000"/>
            <a:ext cx="8596668" cy="1320800"/>
          </a:xfrm>
        </p:spPr>
        <p:txBody>
          <a:bodyPr>
            <a:normAutofit/>
          </a:bodyPr>
          <a:lstStyle/>
          <a:p>
            <a:r>
              <a:rPr lang="en-GB" sz="4000" dirty="0"/>
              <a:t>RN-AI Threat Landscape</a:t>
            </a:r>
          </a:p>
        </p:txBody>
      </p:sp>
      <p:sp>
        <p:nvSpPr>
          <p:cNvPr id="6" name="Segnaposto piè di pagina 5">
            <a:extLst>
              <a:ext uri="{FF2B5EF4-FFF2-40B4-BE49-F238E27FC236}">
                <a16:creationId xmlns:a16="http://schemas.microsoft.com/office/drawing/2014/main" id="{7B3F7AB6-AB9A-B6F4-954F-555F958E6E32}"/>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AC62C8F7-975A-E236-A9E2-9C147CD136BA}"/>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EDC67CE7-ACCE-4B93-35E9-5827489B46C1}"/>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14</a:t>
            </a:fld>
            <a:endParaRPr lang="en-GB"/>
          </a:p>
        </p:txBody>
      </p:sp>
      <p:pic>
        <p:nvPicPr>
          <p:cNvPr id="3" name="Immagine 2" descr="Immagine che contiene testo, Carattere, logo, Elementi grafici&#10;&#10;Il contenuto generato dall'IA potrebbe non essere corretto.">
            <a:extLst>
              <a:ext uri="{FF2B5EF4-FFF2-40B4-BE49-F238E27FC236}">
                <a16:creationId xmlns:a16="http://schemas.microsoft.com/office/drawing/2014/main" id="{805FA675-00ED-A3CD-2D6B-7C7F3B8075E9}"/>
              </a:ext>
            </a:extLst>
          </p:cNvPr>
          <p:cNvPicPr>
            <a:picLocks noChangeAspect="1"/>
          </p:cNvPicPr>
          <p:nvPr/>
        </p:nvPicPr>
        <p:blipFill>
          <a:blip r:embed="rId2"/>
          <a:srcRect l="4384" t="15949" r="3229"/>
          <a:stretch/>
        </p:blipFill>
        <p:spPr>
          <a:xfrm>
            <a:off x="7508467" y="239128"/>
            <a:ext cx="2330750" cy="419327"/>
          </a:xfrm>
          <a:prstGeom prst="rect">
            <a:avLst/>
          </a:prstGeom>
        </p:spPr>
      </p:pic>
      <p:sp>
        <p:nvSpPr>
          <p:cNvPr id="2" name="CasellaDiTesto 1">
            <a:extLst>
              <a:ext uri="{FF2B5EF4-FFF2-40B4-BE49-F238E27FC236}">
                <a16:creationId xmlns:a16="http://schemas.microsoft.com/office/drawing/2014/main" id="{178E913D-D8A7-4E76-9768-EA73844E88D5}"/>
              </a:ext>
            </a:extLst>
          </p:cNvPr>
          <p:cNvSpPr txBox="1"/>
          <p:nvPr/>
        </p:nvSpPr>
        <p:spPr>
          <a:xfrm>
            <a:off x="5694888" y="1065084"/>
            <a:ext cx="6474887" cy="5493849"/>
          </a:xfrm>
          <a:prstGeom prst="rect">
            <a:avLst/>
          </a:prstGeom>
        </p:spPr>
        <p:txBody>
          <a:bodyPr vert="horz" lIns="91440" tIns="45720" rIns="91440" bIns="45720" rtlCol="0">
            <a:normAutofit fontScale="77500" lnSpcReduction="20000"/>
          </a:bodyPr>
          <a:lstStyle/>
          <a:p>
            <a:pPr marL="285750" indent="-285750">
              <a:lnSpc>
                <a:spcPct val="90000"/>
              </a:lnSpc>
              <a:spcBef>
                <a:spcPts val="1000"/>
              </a:spcBef>
              <a:buClr>
                <a:schemeClr val="accent1"/>
              </a:buClr>
              <a:buSzPct val="80000"/>
              <a:buFont typeface="Wingdings 3" charset="2"/>
              <a:buChar char=""/>
            </a:pPr>
            <a:r>
              <a:rPr lang="en-US" sz="2300" b="1" dirty="0">
                <a:solidFill>
                  <a:schemeClr val="tx1">
                    <a:lumMod val="75000"/>
                    <a:lumOff val="25000"/>
                  </a:schemeClr>
                </a:solidFill>
                <a:latin typeface="Arial" panose="020B0604020202020204" pitchFamily="34" charset="0"/>
                <a:cs typeface="Arial" panose="020B0604020202020204" pitchFamily="34" charset="0"/>
              </a:rPr>
              <a:t>AI in Nuclear Command and Control Systems</a:t>
            </a:r>
          </a:p>
          <a:p>
            <a:pPr marL="623888" indent="-174625">
              <a:lnSpc>
                <a:spcPct val="90000"/>
              </a:lnSpc>
              <a:spcBef>
                <a:spcPts val="1000"/>
              </a:spcBef>
              <a:buClr>
                <a:schemeClr val="accent1"/>
              </a:buClr>
              <a:buSzPct val="80000"/>
              <a:buFont typeface="Wingdings 3" charset="2"/>
              <a:buChar char=""/>
            </a:pPr>
            <a:r>
              <a:rPr lang="en-US" sz="1300" dirty="0">
                <a:solidFill>
                  <a:schemeClr val="tx1">
                    <a:lumMod val="75000"/>
                    <a:lumOff val="25000"/>
                  </a:schemeClr>
                </a:solidFill>
                <a:latin typeface="Arial" panose="020B0604020202020204" pitchFamily="34" charset="0"/>
                <a:cs typeface="Arial" panose="020B0604020202020204" pitchFamily="34" charset="0"/>
              </a:rPr>
              <a:t>A study by the RAND Corporation explored how AI might affect the risk of nuclear war</a:t>
            </a:r>
          </a:p>
          <a:p>
            <a:pPr marL="623888" indent="-174625">
              <a:lnSpc>
                <a:spcPct val="90000"/>
              </a:lnSpc>
              <a:spcBef>
                <a:spcPts val="1000"/>
              </a:spcBef>
              <a:buClr>
                <a:schemeClr val="accent1"/>
              </a:buClr>
              <a:buSzPct val="80000"/>
              <a:buFont typeface="Wingdings 3" charset="2"/>
              <a:buChar char=""/>
            </a:pPr>
            <a:r>
              <a:rPr lang="en-US" sz="1300" dirty="0">
                <a:solidFill>
                  <a:schemeClr val="tx1">
                    <a:lumMod val="75000"/>
                    <a:lumOff val="25000"/>
                  </a:schemeClr>
                </a:solidFill>
                <a:latin typeface="Arial" panose="020B0604020202020204" pitchFamily="34" charset="0"/>
                <a:cs typeface="Arial" panose="020B0604020202020204" pitchFamily="34" charset="0"/>
              </a:rPr>
              <a:t>Risks: Overdependence on AI without adequate human oversight can lead to catastrophic errors</a:t>
            </a:r>
          </a:p>
          <a:p>
            <a:pPr marL="449263">
              <a:lnSpc>
                <a:spcPct val="90000"/>
              </a:lnSpc>
              <a:spcBef>
                <a:spcPts val="1000"/>
              </a:spcBef>
              <a:buClr>
                <a:schemeClr val="accent1"/>
              </a:buClr>
              <a:buSzPct val="80000"/>
            </a:pPr>
            <a:r>
              <a:rPr lang="en-US" sz="1000" dirty="0">
                <a:solidFill>
                  <a:schemeClr val="tx1">
                    <a:lumMod val="75000"/>
                    <a:lumOff val="25000"/>
                  </a:schemeClr>
                </a:solidFill>
                <a:latin typeface="Arial" panose="020B0604020202020204" pitchFamily="34" charset="0"/>
                <a:cs typeface="Arial" panose="020B0604020202020204" pitchFamily="34" charset="0"/>
                <a:hlinkClick r:id="rId3"/>
              </a:rPr>
              <a:t>https://www.rand.org/content/dam/rand/pubs/perspectives/PE200/PE296/RAND_PE296.pdf</a:t>
            </a:r>
            <a:r>
              <a:rPr lang="en-US" sz="1000" dirty="0">
                <a:solidFill>
                  <a:schemeClr val="tx1">
                    <a:lumMod val="75000"/>
                    <a:lumOff val="25000"/>
                  </a:schemeClr>
                </a:solidFill>
                <a:latin typeface="Arial" panose="020B0604020202020204" pitchFamily="34" charset="0"/>
                <a:cs typeface="Arial" panose="020B0604020202020204" pitchFamily="34" charset="0"/>
              </a:rPr>
              <a:t> </a:t>
            </a:r>
          </a:p>
          <a:p>
            <a:pPr marL="449263">
              <a:lnSpc>
                <a:spcPct val="90000"/>
              </a:lnSpc>
              <a:spcBef>
                <a:spcPts val="1000"/>
              </a:spcBef>
              <a:buClr>
                <a:schemeClr val="accent1"/>
              </a:buClr>
              <a:buSzPct val="80000"/>
            </a:pPr>
            <a:endParaRPr lang="en-US" sz="1200" dirty="0">
              <a:solidFill>
                <a:schemeClr val="tx1">
                  <a:lumMod val="75000"/>
                  <a:lumOff val="25000"/>
                </a:schemeClr>
              </a:solidFill>
              <a:latin typeface="Arial" panose="020B0604020202020204" pitchFamily="34" charset="0"/>
              <a:cs typeface="Arial" panose="020B0604020202020204" pitchFamily="34" charset="0"/>
            </a:endParaRPr>
          </a:p>
          <a:p>
            <a:pPr marL="285750" indent="-285750">
              <a:lnSpc>
                <a:spcPct val="90000"/>
              </a:lnSpc>
              <a:spcBef>
                <a:spcPts val="1000"/>
              </a:spcBef>
              <a:buClr>
                <a:schemeClr val="accent1"/>
              </a:buClr>
              <a:buSzPct val="80000"/>
              <a:buFont typeface="Wingdings 3" charset="2"/>
              <a:buChar char=""/>
            </a:pPr>
            <a:r>
              <a:rPr lang="en-US" sz="2300" b="1" dirty="0">
                <a:solidFill>
                  <a:schemeClr val="tx1">
                    <a:lumMod val="75000"/>
                    <a:lumOff val="25000"/>
                  </a:schemeClr>
                </a:solidFill>
                <a:latin typeface="Arial" panose="020B0604020202020204" pitchFamily="34" charset="0"/>
                <a:cs typeface="Arial" panose="020B0604020202020204" pitchFamily="34" charset="0"/>
              </a:rPr>
              <a:t>AI in Nuclear Facility Safety and Operations</a:t>
            </a:r>
          </a:p>
          <a:p>
            <a:pPr marL="623888" indent="-174625">
              <a:lnSpc>
                <a:spcPct val="90000"/>
              </a:lnSpc>
              <a:spcBef>
                <a:spcPts val="1000"/>
              </a:spcBef>
              <a:buClr>
                <a:schemeClr val="accent1"/>
              </a:buClr>
              <a:buSzPct val="80000"/>
              <a:buFont typeface="Wingdings 3" charset="2"/>
              <a:buChar char=""/>
            </a:pPr>
            <a:r>
              <a:rPr lang="en-US" sz="1300" dirty="0">
                <a:solidFill>
                  <a:schemeClr val="tx1">
                    <a:lumMod val="75000"/>
                    <a:lumOff val="25000"/>
                  </a:schemeClr>
                </a:solidFill>
                <a:latin typeface="Arial" panose="020B0604020202020204" pitchFamily="34" charset="0"/>
                <a:cs typeface="Arial" panose="020B0604020202020204" pitchFamily="34" charset="0"/>
              </a:rPr>
              <a:t>AI technologies are being employed to enhance the safety and efficiency of nuclear power plants, including predictive maintenance and anomaly detection.</a:t>
            </a:r>
          </a:p>
          <a:p>
            <a:pPr marL="623888" indent="-174625">
              <a:lnSpc>
                <a:spcPct val="90000"/>
              </a:lnSpc>
              <a:spcBef>
                <a:spcPts val="1000"/>
              </a:spcBef>
              <a:buClr>
                <a:schemeClr val="accent1"/>
              </a:buClr>
              <a:buSzPct val="80000"/>
              <a:buFont typeface="Wingdings 3" charset="2"/>
              <a:buChar char=""/>
            </a:pPr>
            <a:r>
              <a:rPr lang="en-US" sz="1300" dirty="0">
                <a:solidFill>
                  <a:schemeClr val="tx1">
                    <a:lumMod val="75000"/>
                    <a:lumOff val="25000"/>
                  </a:schemeClr>
                </a:solidFill>
                <a:latin typeface="Arial" panose="020B0604020202020204" pitchFamily="34" charset="0"/>
                <a:cs typeface="Arial" panose="020B0604020202020204" pitchFamily="34" charset="0"/>
              </a:rPr>
              <a:t>Continuous monitoring and human oversight remain essential.</a:t>
            </a:r>
          </a:p>
          <a:p>
            <a:pPr marL="449263">
              <a:lnSpc>
                <a:spcPct val="90000"/>
              </a:lnSpc>
              <a:spcBef>
                <a:spcPts val="1000"/>
              </a:spcBef>
              <a:buClr>
                <a:schemeClr val="accent1"/>
              </a:buClr>
              <a:buSzPct val="80000"/>
            </a:pPr>
            <a:r>
              <a:rPr lang="en-US" sz="1000" dirty="0">
                <a:solidFill>
                  <a:schemeClr val="tx1">
                    <a:lumMod val="75000"/>
                    <a:lumOff val="25000"/>
                  </a:schemeClr>
                </a:solidFill>
                <a:latin typeface="Arial" panose="020B0604020202020204" pitchFamily="34" charset="0"/>
                <a:cs typeface="Arial" panose="020B0604020202020204" pitchFamily="34" charset="0"/>
                <a:hlinkClick r:id="rId4"/>
              </a:rPr>
              <a:t>https://www.iaea.org/newscenter/news/the-future-of-atoms-artificial-intelligence-for-nuclear-applications</a:t>
            </a:r>
            <a:r>
              <a:rPr lang="en-US" sz="1000" dirty="0">
                <a:solidFill>
                  <a:schemeClr val="tx1">
                    <a:lumMod val="75000"/>
                    <a:lumOff val="25000"/>
                  </a:schemeClr>
                </a:solidFill>
                <a:latin typeface="Arial" panose="020B0604020202020204" pitchFamily="34" charset="0"/>
                <a:cs typeface="Arial" panose="020B0604020202020204" pitchFamily="34" charset="0"/>
              </a:rPr>
              <a:t> </a:t>
            </a:r>
          </a:p>
          <a:p>
            <a:pPr marL="449263">
              <a:lnSpc>
                <a:spcPct val="90000"/>
              </a:lnSpc>
              <a:spcBef>
                <a:spcPts val="1000"/>
              </a:spcBef>
              <a:buClr>
                <a:schemeClr val="accent1"/>
              </a:buClr>
              <a:buSzPct val="80000"/>
            </a:pPr>
            <a:endParaRPr lang="en-US" sz="1200" dirty="0">
              <a:solidFill>
                <a:schemeClr val="tx1">
                  <a:lumMod val="75000"/>
                  <a:lumOff val="25000"/>
                </a:schemeClr>
              </a:solidFill>
              <a:latin typeface="Arial" panose="020B0604020202020204" pitchFamily="34" charset="0"/>
              <a:cs typeface="Arial" panose="020B0604020202020204" pitchFamily="34" charset="0"/>
            </a:endParaRPr>
          </a:p>
          <a:p>
            <a:pPr marL="285750" indent="-285750">
              <a:lnSpc>
                <a:spcPct val="90000"/>
              </a:lnSpc>
              <a:spcBef>
                <a:spcPts val="1000"/>
              </a:spcBef>
              <a:buClr>
                <a:schemeClr val="accent1"/>
              </a:buClr>
              <a:buSzPct val="80000"/>
              <a:buFont typeface="Wingdings 3" charset="2"/>
              <a:buChar char=""/>
            </a:pPr>
            <a:r>
              <a:rPr lang="en-US" sz="2300" b="1" dirty="0">
                <a:solidFill>
                  <a:schemeClr val="tx1">
                    <a:lumMod val="75000"/>
                    <a:lumOff val="25000"/>
                  </a:schemeClr>
                </a:solidFill>
                <a:latin typeface="Arial" panose="020B0604020202020204" pitchFamily="34" charset="0"/>
                <a:cs typeface="Arial" panose="020B0604020202020204" pitchFamily="34" charset="0"/>
              </a:rPr>
              <a:t>AI in Nuclear Threat Detection and Non-Proliferation</a:t>
            </a:r>
          </a:p>
          <a:p>
            <a:pPr marL="625475" indent="-219075">
              <a:lnSpc>
                <a:spcPct val="90000"/>
              </a:lnSpc>
              <a:spcBef>
                <a:spcPts val="1000"/>
              </a:spcBef>
              <a:buClr>
                <a:schemeClr val="accent1"/>
              </a:buClr>
              <a:buSzPct val="80000"/>
              <a:buFont typeface="Wingdings 3" charset="2"/>
              <a:buChar char=""/>
            </a:pPr>
            <a:r>
              <a:rPr lang="en-US" sz="1400" dirty="0">
                <a:solidFill>
                  <a:schemeClr val="tx1">
                    <a:lumMod val="75000"/>
                    <a:lumOff val="25000"/>
                  </a:schemeClr>
                </a:solidFill>
                <a:latin typeface="Arial" panose="020B0604020202020204" pitchFamily="34" charset="0"/>
                <a:cs typeface="Arial" panose="020B0604020202020204" pitchFamily="34" charset="0"/>
              </a:rPr>
              <a:t>AI enhances the capability to detect and prevent illicit nuclear activities, but also to escape from them.</a:t>
            </a:r>
          </a:p>
          <a:p>
            <a:pPr marL="625475" indent="-219075">
              <a:lnSpc>
                <a:spcPct val="90000"/>
              </a:lnSpc>
              <a:spcBef>
                <a:spcPts val="1000"/>
              </a:spcBef>
              <a:buClr>
                <a:schemeClr val="accent1"/>
              </a:buClr>
              <a:buSzPct val="80000"/>
              <a:buFont typeface="Wingdings 3" charset="2"/>
              <a:buChar char=""/>
            </a:pPr>
            <a:r>
              <a:rPr lang="en-US" sz="1400" dirty="0">
                <a:solidFill>
                  <a:schemeClr val="tx1">
                    <a:lumMod val="75000"/>
                    <a:lumOff val="25000"/>
                  </a:schemeClr>
                </a:solidFill>
                <a:latin typeface="Arial" panose="020B0604020202020204" pitchFamily="34" charset="0"/>
                <a:cs typeface="Arial" panose="020B0604020202020204" pitchFamily="34" charset="0"/>
              </a:rPr>
              <a:t>Collaboration between international agencies is necessary for effective implementation.</a:t>
            </a:r>
          </a:p>
          <a:p>
            <a:pPr marL="406400">
              <a:lnSpc>
                <a:spcPct val="90000"/>
              </a:lnSpc>
              <a:spcBef>
                <a:spcPts val="1000"/>
              </a:spcBef>
              <a:buClr>
                <a:schemeClr val="accent1"/>
              </a:buClr>
              <a:buSzPct val="80000"/>
            </a:pPr>
            <a:r>
              <a:rPr lang="en-US" sz="1000" dirty="0">
                <a:solidFill>
                  <a:schemeClr val="tx1">
                    <a:lumMod val="75000"/>
                    <a:lumOff val="25000"/>
                  </a:schemeClr>
                </a:solidFill>
                <a:latin typeface="Arial" panose="020B0604020202020204" pitchFamily="34" charset="0"/>
                <a:cs typeface="Arial" panose="020B0604020202020204" pitchFamily="34" charset="0"/>
                <a:hlinkClick r:id="rId5"/>
              </a:rPr>
              <a:t>https://www.sciencedirect.com/science/article/pii/S0306454924000604</a:t>
            </a:r>
            <a:r>
              <a:rPr lang="en-US" sz="1000" dirty="0">
                <a:solidFill>
                  <a:schemeClr val="tx1">
                    <a:lumMod val="75000"/>
                    <a:lumOff val="25000"/>
                  </a:schemeClr>
                </a:solidFill>
                <a:latin typeface="Arial" panose="020B0604020202020204" pitchFamily="34" charset="0"/>
                <a:cs typeface="Arial" panose="020B0604020202020204" pitchFamily="34" charset="0"/>
              </a:rPr>
              <a:t> </a:t>
            </a:r>
          </a:p>
          <a:p>
            <a:pPr marL="406400">
              <a:lnSpc>
                <a:spcPct val="90000"/>
              </a:lnSpc>
              <a:spcBef>
                <a:spcPts val="1000"/>
              </a:spcBef>
              <a:buClr>
                <a:schemeClr val="accent1"/>
              </a:buClr>
              <a:buSzPct val="80000"/>
            </a:pPr>
            <a:endParaRPr lang="en-US" sz="900" dirty="0">
              <a:solidFill>
                <a:schemeClr val="tx1">
                  <a:lumMod val="75000"/>
                  <a:lumOff val="25000"/>
                </a:schemeClr>
              </a:solidFill>
              <a:latin typeface="Arial" panose="020B0604020202020204" pitchFamily="34" charset="0"/>
              <a:cs typeface="Arial" panose="020B0604020202020204" pitchFamily="34" charset="0"/>
            </a:endParaRPr>
          </a:p>
          <a:p>
            <a:pPr marL="285750" indent="-285750">
              <a:lnSpc>
                <a:spcPct val="90000"/>
              </a:lnSpc>
              <a:spcBef>
                <a:spcPts val="1000"/>
              </a:spcBef>
              <a:buClr>
                <a:schemeClr val="accent1"/>
              </a:buClr>
              <a:buSzPct val="80000"/>
              <a:buFont typeface="Wingdings 3" charset="2"/>
              <a:buChar char=""/>
            </a:pPr>
            <a:r>
              <a:rPr lang="en-US" sz="2300" b="1" dirty="0">
                <a:solidFill>
                  <a:schemeClr val="tx1">
                    <a:lumMod val="75000"/>
                    <a:lumOff val="25000"/>
                  </a:schemeClr>
                </a:solidFill>
                <a:latin typeface="Arial" panose="020B0604020202020204" pitchFamily="34" charset="0"/>
                <a:cs typeface="Arial" panose="020B0604020202020204" pitchFamily="34" charset="0"/>
              </a:rPr>
              <a:t>AI in Autonomous Weapons Systems with Nuclear Capabilities</a:t>
            </a:r>
          </a:p>
          <a:p>
            <a:pPr marL="577850" indent="-171450">
              <a:lnSpc>
                <a:spcPct val="90000"/>
              </a:lnSpc>
              <a:spcBef>
                <a:spcPts val="1000"/>
              </a:spcBef>
              <a:buClr>
                <a:schemeClr val="accent1"/>
              </a:buClr>
              <a:buSzPct val="80000"/>
              <a:buFont typeface="Wingdings 3" charset="2"/>
              <a:buChar char=""/>
            </a:pPr>
            <a:r>
              <a:rPr lang="en-US" sz="1400" dirty="0">
                <a:solidFill>
                  <a:schemeClr val="tx1">
                    <a:lumMod val="75000"/>
                    <a:lumOff val="25000"/>
                  </a:schemeClr>
                </a:solidFill>
                <a:latin typeface="Arial" panose="020B0604020202020204" pitchFamily="34" charset="0"/>
                <a:cs typeface="Arial" panose="020B0604020202020204" pitchFamily="34" charset="0"/>
              </a:rPr>
              <a:t>A report by the Future of Life Institute discussed the risks associated with lethal autonomous weapons systems (LAWS), emphasizing the potential for AI-driven systems to make life-and-death decisions without human intervention</a:t>
            </a:r>
          </a:p>
          <a:p>
            <a:pPr marL="582613" indent="-173038">
              <a:lnSpc>
                <a:spcPct val="90000"/>
              </a:lnSpc>
              <a:spcBef>
                <a:spcPts val="1000"/>
              </a:spcBef>
              <a:buClr>
                <a:schemeClr val="accent1"/>
              </a:buClr>
              <a:buSzPct val="80000"/>
              <a:buFont typeface="Wingdings 3" charset="2"/>
              <a:buChar char=""/>
            </a:pPr>
            <a:r>
              <a:rPr lang="en-US" sz="1400" dirty="0">
                <a:solidFill>
                  <a:schemeClr val="tx1">
                    <a:lumMod val="75000"/>
                    <a:lumOff val="25000"/>
                  </a:schemeClr>
                </a:solidFill>
                <a:latin typeface="Arial" panose="020B0604020202020204" pitchFamily="34" charset="0"/>
                <a:cs typeface="Arial" panose="020B0604020202020204" pitchFamily="34" charset="0"/>
              </a:rPr>
              <a:t>Autonomous </a:t>
            </a:r>
            <a:r>
              <a:rPr lang="en-US" sz="1200" dirty="0">
                <a:solidFill>
                  <a:schemeClr val="tx1">
                    <a:lumMod val="75000"/>
                    <a:lumOff val="25000"/>
                  </a:schemeClr>
                </a:solidFill>
                <a:latin typeface="Arial" panose="020B0604020202020204" pitchFamily="34" charset="0"/>
                <a:cs typeface="Arial" panose="020B0604020202020204" pitchFamily="34" charset="0"/>
              </a:rPr>
              <a:t>systems can operate at speeds beyond human reaction, increasing the risk of unintended escalation.</a:t>
            </a:r>
          </a:p>
          <a:p>
            <a:pPr marL="409575">
              <a:lnSpc>
                <a:spcPct val="90000"/>
              </a:lnSpc>
              <a:spcBef>
                <a:spcPts val="1000"/>
              </a:spcBef>
              <a:buClr>
                <a:schemeClr val="accent1"/>
              </a:buClr>
              <a:buSzPct val="80000"/>
            </a:pPr>
            <a:r>
              <a:rPr lang="en-US" sz="1000" dirty="0">
                <a:solidFill>
                  <a:schemeClr val="tx1">
                    <a:lumMod val="75000"/>
                    <a:lumOff val="25000"/>
                  </a:schemeClr>
                </a:solidFill>
                <a:latin typeface="Arial" panose="020B0604020202020204" pitchFamily="34" charset="0"/>
                <a:cs typeface="Arial" panose="020B0604020202020204" pitchFamily="34" charset="0"/>
                <a:hlinkClick r:id="rId6"/>
              </a:rPr>
              <a:t>https://brill.com/view/journals/ihls/aop/article-10.1163-18781527-bja10107/article-10.1163-18781527-bja10107.pdf?srsltid=AfmBOorrvkVRDhvH49XiJTvhjQGsrMJgBvP-e7fFhvEhiD7utW7d0aOn</a:t>
            </a:r>
            <a:r>
              <a:rPr lang="en-US" sz="1000" dirty="0">
                <a:solidFill>
                  <a:schemeClr val="tx1">
                    <a:lumMod val="75000"/>
                    <a:lumOff val="25000"/>
                  </a:schemeClr>
                </a:solidFill>
                <a:latin typeface="Arial" panose="020B0604020202020204" pitchFamily="34" charset="0"/>
                <a:cs typeface="Arial" panose="020B0604020202020204" pitchFamily="34" charset="0"/>
              </a:rPr>
              <a:t> </a:t>
            </a:r>
            <a:endParaRPr lang="en-US" sz="1300" dirty="0">
              <a:solidFill>
                <a:schemeClr val="tx1">
                  <a:lumMod val="75000"/>
                  <a:lumOff val="25000"/>
                </a:schemeClr>
              </a:solidFill>
              <a:latin typeface="Arial" panose="020B0604020202020204" pitchFamily="34" charset="0"/>
              <a:cs typeface="Arial" panose="020B0604020202020204" pitchFamily="34" charset="0"/>
            </a:endParaRPr>
          </a:p>
        </p:txBody>
      </p:sp>
      <p:pic>
        <p:nvPicPr>
          <p:cNvPr id="4100" name="Picture 4" descr="AI can help predict nuclear threats, but also develop others faster, State  report warns - Nextgov/FCW">
            <a:extLst>
              <a:ext uri="{FF2B5EF4-FFF2-40B4-BE49-F238E27FC236}">
                <a16:creationId xmlns:a16="http://schemas.microsoft.com/office/drawing/2014/main" id="{9865595A-61E9-60F9-59CF-6C7F7AE8934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4530" y="1340571"/>
            <a:ext cx="5168562" cy="2367923"/>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Artificial intelligence-driven advances in nuclear technology: Exploring  innovations, applications, and future prospects - ScienceDirect">
            <a:extLst>
              <a:ext uri="{FF2B5EF4-FFF2-40B4-BE49-F238E27FC236}">
                <a16:creationId xmlns:a16="http://schemas.microsoft.com/office/drawing/2014/main" id="{3515205E-0433-CAAC-8CE2-C007216B92C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1102" y="3855265"/>
            <a:ext cx="4122307" cy="251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4371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3CBEE5-CB22-1FB1-34FD-CCC711FAF5DC}"/>
            </a:ext>
          </a:extLst>
        </p:cNvPr>
        <p:cNvGrpSpPr/>
        <p:nvPr/>
      </p:nvGrpSpPr>
      <p:grpSpPr>
        <a:xfrm>
          <a:off x="0" y="0"/>
          <a:ext cx="0" cy="0"/>
          <a:chOff x="0" y="0"/>
          <a:chExt cx="0" cy="0"/>
        </a:xfrm>
      </p:grpSpPr>
      <p:sp>
        <p:nvSpPr>
          <p:cNvPr id="10" name="Titolo 9">
            <a:extLst>
              <a:ext uri="{FF2B5EF4-FFF2-40B4-BE49-F238E27FC236}">
                <a16:creationId xmlns:a16="http://schemas.microsoft.com/office/drawing/2014/main" id="{FE7D7962-FFB5-59E5-568A-94E15336F915}"/>
              </a:ext>
            </a:extLst>
          </p:cNvPr>
          <p:cNvSpPr>
            <a:spLocks noGrp="1"/>
          </p:cNvSpPr>
          <p:nvPr>
            <p:ph type="title"/>
          </p:nvPr>
        </p:nvSpPr>
        <p:spPr>
          <a:xfrm>
            <a:off x="335664" y="-127000"/>
            <a:ext cx="8596668" cy="1320800"/>
          </a:xfrm>
        </p:spPr>
        <p:txBody>
          <a:bodyPr>
            <a:normAutofit/>
          </a:bodyPr>
          <a:lstStyle/>
          <a:p>
            <a:r>
              <a:rPr lang="en-GB" sz="4000" dirty="0"/>
              <a:t>AI-CBRN Integration points</a:t>
            </a:r>
          </a:p>
        </p:txBody>
      </p:sp>
      <p:sp>
        <p:nvSpPr>
          <p:cNvPr id="6" name="Segnaposto piè di pagina 5">
            <a:extLst>
              <a:ext uri="{FF2B5EF4-FFF2-40B4-BE49-F238E27FC236}">
                <a16:creationId xmlns:a16="http://schemas.microsoft.com/office/drawing/2014/main" id="{7CEB99EC-6488-FDFB-3ECD-5A45B4D9C800}"/>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602301CD-CCBE-B348-06B7-8D26CBB42F2D}"/>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7515A034-A737-9103-A5AA-65A5E240C694}"/>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15</a:t>
            </a:fld>
            <a:endParaRPr lang="en-GB"/>
          </a:p>
        </p:txBody>
      </p:sp>
      <p:pic>
        <p:nvPicPr>
          <p:cNvPr id="3" name="Immagine 2" descr="Immagine che contiene testo, Carattere, logo, Elementi grafici&#10;&#10;Il contenuto generato dall'IA potrebbe non essere corretto.">
            <a:extLst>
              <a:ext uri="{FF2B5EF4-FFF2-40B4-BE49-F238E27FC236}">
                <a16:creationId xmlns:a16="http://schemas.microsoft.com/office/drawing/2014/main" id="{20648ED7-DA75-CCF6-B879-D8A2C0078550}"/>
              </a:ext>
            </a:extLst>
          </p:cNvPr>
          <p:cNvPicPr>
            <a:picLocks noChangeAspect="1"/>
          </p:cNvPicPr>
          <p:nvPr/>
        </p:nvPicPr>
        <p:blipFill>
          <a:blip r:embed="rId2"/>
          <a:srcRect l="4384" t="15949" r="3229"/>
          <a:stretch/>
        </p:blipFill>
        <p:spPr>
          <a:xfrm>
            <a:off x="7508467" y="239128"/>
            <a:ext cx="2330750" cy="419327"/>
          </a:xfrm>
          <a:prstGeom prst="rect">
            <a:avLst/>
          </a:prstGeom>
        </p:spPr>
      </p:pic>
      <p:sp>
        <p:nvSpPr>
          <p:cNvPr id="9" name="CasellaDiTesto 8">
            <a:extLst>
              <a:ext uri="{FF2B5EF4-FFF2-40B4-BE49-F238E27FC236}">
                <a16:creationId xmlns:a16="http://schemas.microsoft.com/office/drawing/2014/main" id="{095DFA41-1030-6A2F-DBDF-E208D7234105}"/>
              </a:ext>
            </a:extLst>
          </p:cNvPr>
          <p:cNvSpPr txBox="1"/>
          <p:nvPr/>
        </p:nvSpPr>
        <p:spPr>
          <a:xfrm>
            <a:off x="1143001" y="5382024"/>
            <a:ext cx="9427464" cy="830997"/>
          </a:xfrm>
          <a:prstGeom prst="rect">
            <a:avLst/>
          </a:prstGeom>
          <a:noFill/>
        </p:spPr>
        <p:txBody>
          <a:bodyPr wrap="square">
            <a:spAutoFit/>
          </a:bodyPr>
          <a:lstStyle/>
          <a:p>
            <a:pPr algn="ctr"/>
            <a:r>
              <a:rPr lang="it-IT" sz="2400" i="1" dirty="0">
                <a:latin typeface="Arial" panose="020B0604020202020204" pitchFamily="34" charset="0"/>
                <a:cs typeface="Arial" panose="020B0604020202020204" pitchFamily="34" charset="0"/>
              </a:rPr>
              <a:t>“</a:t>
            </a:r>
            <a:r>
              <a:rPr lang="it-IT" sz="2400" b="1" i="1" dirty="0">
                <a:latin typeface="Arial" panose="020B0604020202020204" pitchFamily="34" charset="0"/>
                <a:cs typeface="Arial" panose="020B0604020202020204" pitchFamily="34" charset="0"/>
              </a:rPr>
              <a:t>In CBRNe events, time </a:t>
            </a:r>
            <a:r>
              <a:rPr lang="it-IT" sz="2400" b="1" i="1" dirty="0" err="1">
                <a:latin typeface="Arial" panose="020B0604020202020204" pitchFamily="34" charset="0"/>
                <a:cs typeface="Arial" panose="020B0604020202020204" pitchFamily="34" charset="0"/>
              </a:rPr>
              <a:t>is</a:t>
            </a:r>
            <a:r>
              <a:rPr lang="it-IT" sz="2400" b="1" i="1" dirty="0">
                <a:latin typeface="Arial" panose="020B0604020202020204" pitchFamily="34" charset="0"/>
                <a:cs typeface="Arial" panose="020B0604020202020204" pitchFamily="34" charset="0"/>
              </a:rPr>
              <a:t> life. </a:t>
            </a:r>
          </a:p>
          <a:p>
            <a:pPr algn="ctr"/>
            <a:r>
              <a:rPr lang="it-IT" sz="2400" b="1" i="1" dirty="0">
                <a:latin typeface="Arial" panose="020B0604020202020204" pitchFamily="34" charset="0"/>
                <a:cs typeface="Arial" panose="020B0604020202020204" pitchFamily="34" charset="0"/>
              </a:rPr>
              <a:t>AI </a:t>
            </a:r>
            <a:r>
              <a:rPr lang="it-IT" sz="2400" b="1" i="1" dirty="0" err="1">
                <a:latin typeface="Arial" panose="020B0604020202020204" pitchFamily="34" charset="0"/>
                <a:cs typeface="Arial" panose="020B0604020202020204" pitchFamily="34" charset="0"/>
              </a:rPr>
              <a:t>gives</a:t>
            </a:r>
            <a:r>
              <a:rPr lang="it-IT" sz="2400" b="1" i="1" dirty="0">
                <a:latin typeface="Arial" panose="020B0604020202020204" pitchFamily="34" charset="0"/>
                <a:cs typeface="Arial" panose="020B0604020202020204" pitchFamily="34" charset="0"/>
              </a:rPr>
              <a:t> </a:t>
            </a:r>
            <a:r>
              <a:rPr lang="it-IT" sz="2400" b="1" i="1" dirty="0" err="1">
                <a:latin typeface="Arial" panose="020B0604020202020204" pitchFamily="34" charset="0"/>
                <a:cs typeface="Arial" panose="020B0604020202020204" pitchFamily="34" charset="0"/>
              </a:rPr>
              <a:t>us</a:t>
            </a:r>
            <a:r>
              <a:rPr lang="it-IT" sz="2400" b="1" i="1" dirty="0">
                <a:latin typeface="Arial" panose="020B0604020202020204" pitchFamily="34" charset="0"/>
                <a:cs typeface="Arial" panose="020B0604020202020204" pitchFamily="34" charset="0"/>
              </a:rPr>
              <a:t> </a:t>
            </a:r>
            <a:r>
              <a:rPr lang="it-IT" sz="2400" b="1" i="1" dirty="0" err="1">
                <a:latin typeface="Arial" panose="020B0604020202020204" pitchFamily="34" charset="0"/>
                <a:cs typeface="Arial" panose="020B0604020202020204" pitchFamily="34" charset="0"/>
              </a:rPr>
              <a:t>faster</a:t>
            </a:r>
            <a:r>
              <a:rPr lang="it-IT" sz="2400" b="1" i="1" dirty="0">
                <a:latin typeface="Arial" panose="020B0604020202020204" pitchFamily="34" charset="0"/>
                <a:cs typeface="Arial" panose="020B0604020202020204" pitchFamily="34" charset="0"/>
              </a:rPr>
              <a:t>, </a:t>
            </a:r>
            <a:r>
              <a:rPr lang="it-IT" sz="2400" b="1" i="1" dirty="0" err="1">
                <a:latin typeface="Arial" panose="020B0604020202020204" pitchFamily="34" charset="0"/>
                <a:cs typeface="Arial" panose="020B0604020202020204" pitchFamily="34" charset="0"/>
              </a:rPr>
              <a:t>smarter</a:t>
            </a:r>
            <a:r>
              <a:rPr lang="it-IT" sz="2400" b="1" i="1" dirty="0">
                <a:latin typeface="Arial" panose="020B0604020202020204" pitchFamily="34" charset="0"/>
                <a:cs typeface="Arial" panose="020B0604020202020204" pitchFamily="34" charset="0"/>
              </a:rPr>
              <a:t> </a:t>
            </a:r>
            <a:r>
              <a:rPr lang="it-IT" sz="2400" b="1" i="1" dirty="0" err="1">
                <a:latin typeface="Arial" panose="020B0604020202020204" pitchFamily="34" charset="0"/>
                <a:cs typeface="Arial" panose="020B0604020202020204" pitchFamily="34" charset="0"/>
              </a:rPr>
              <a:t>response</a:t>
            </a:r>
            <a:r>
              <a:rPr lang="it-IT" sz="2400" b="1" i="1" dirty="0">
                <a:latin typeface="Arial" panose="020B0604020202020204" pitchFamily="34" charset="0"/>
                <a:cs typeface="Arial" panose="020B0604020202020204" pitchFamily="34" charset="0"/>
              </a:rPr>
              <a:t> capabilities.” </a:t>
            </a:r>
            <a:endParaRPr lang="en-GB" sz="2400" b="1" i="1" dirty="0">
              <a:latin typeface="Arial" panose="020B0604020202020204" pitchFamily="34" charset="0"/>
              <a:cs typeface="Arial" panose="020B0604020202020204" pitchFamily="34" charset="0"/>
            </a:endParaRPr>
          </a:p>
        </p:txBody>
      </p:sp>
      <p:sp>
        <p:nvSpPr>
          <p:cNvPr id="13" name="CasellaDiTesto 12">
            <a:extLst>
              <a:ext uri="{FF2B5EF4-FFF2-40B4-BE49-F238E27FC236}">
                <a16:creationId xmlns:a16="http://schemas.microsoft.com/office/drawing/2014/main" id="{32A91833-7AED-5547-0BD8-8AAB277EDFD1}"/>
              </a:ext>
            </a:extLst>
          </p:cNvPr>
          <p:cNvSpPr txBox="1"/>
          <p:nvPr/>
        </p:nvSpPr>
        <p:spPr>
          <a:xfrm>
            <a:off x="335664" y="1559928"/>
            <a:ext cx="11856335" cy="923330"/>
          </a:xfrm>
          <a:prstGeom prst="rect">
            <a:avLst/>
          </a:prstGeom>
          <a:noFill/>
        </p:spPr>
        <p:txBody>
          <a:bodyPr wrap="square">
            <a:spAutoFit/>
          </a:bodyPr>
          <a:lstStyle/>
          <a:p>
            <a:pPr>
              <a:buFont typeface="Arial" panose="020B0604020202020204" pitchFamily="34" charset="0"/>
              <a:buChar char="•"/>
            </a:pPr>
            <a:r>
              <a:rPr lang="it-IT" dirty="0">
                <a:latin typeface="Arial" panose="020B0604020202020204" pitchFamily="34" charset="0"/>
                <a:cs typeface="Arial" panose="020B0604020202020204" pitchFamily="34" charset="0"/>
              </a:rPr>
              <a:t>AI </a:t>
            </a:r>
            <a:r>
              <a:rPr lang="it-IT" dirty="0" err="1">
                <a:latin typeface="Arial" panose="020B0604020202020204" pitchFamily="34" charset="0"/>
                <a:cs typeface="Arial" panose="020B0604020202020204" pitchFamily="34" charset="0"/>
              </a:rPr>
              <a:t>is</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transforming</a:t>
            </a:r>
            <a:r>
              <a:rPr lang="it-IT" dirty="0">
                <a:latin typeface="Arial" panose="020B0604020202020204" pitchFamily="34" charset="0"/>
                <a:cs typeface="Arial" panose="020B0604020202020204" pitchFamily="34" charset="0"/>
              </a:rPr>
              <a:t> risk </a:t>
            </a:r>
            <a:r>
              <a:rPr lang="it-IT" dirty="0" err="1">
                <a:latin typeface="Arial" panose="020B0604020202020204" pitchFamily="34" charset="0"/>
                <a:cs typeface="Arial" panose="020B0604020202020204" pitchFamily="34" charset="0"/>
              </a:rPr>
              <a:t>detection</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prediction</a:t>
            </a:r>
            <a:r>
              <a:rPr lang="it-IT" dirty="0">
                <a:latin typeface="Arial" panose="020B0604020202020204" pitchFamily="34" charset="0"/>
                <a:cs typeface="Arial" panose="020B0604020202020204" pitchFamily="34" charset="0"/>
              </a:rPr>
              <a:t>, and </a:t>
            </a:r>
            <a:r>
              <a:rPr lang="it-IT" dirty="0" err="1">
                <a:latin typeface="Arial" panose="020B0604020202020204" pitchFamily="34" charset="0"/>
                <a:cs typeface="Arial" panose="020B0604020202020204" pitchFamily="34" charset="0"/>
              </a:rPr>
              <a:t>response</a:t>
            </a:r>
            <a:r>
              <a:rPr lang="it-IT" dirty="0">
                <a:latin typeface="Arial" panose="020B0604020202020204" pitchFamily="34" charset="0"/>
                <a:cs typeface="Arial" panose="020B0604020202020204" pitchFamily="34" charset="0"/>
              </a:rPr>
              <a:t>.</a:t>
            </a:r>
          </a:p>
          <a:p>
            <a:pPr>
              <a:buFont typeface="Arial" panose="020B0604020202020204" pitchFamily="34" charset="0"/>
              <a:buChar char="•"/>
            </a:pPr>
            <a:r>
              <a:rPr lang="it-IT" dirty="0">
                <a:latin typeface="Arial" panose="020B0604020202020204" pitchFamily="34" charset="0"/>
                <a:cs typeface="Arial" panose="020B0604020202020204" pitchFamily="34" charset="0"/>
              </a:rPr>
              <a:t>CBRNe </a:t>
            </a:r>
            <a:r>
              <a:rPr lang="it-IT" dirty="0" err="1">
                <a:latin typeface="Arial" panose="020B0604020202020204" pitchFamily="34" charset="0"/>
                <a:cs typeface="Arial" panose="020B0604020202020204" pitchFamily="34" charset="0"/>
              </a:rPr>
              <a:t>threats</a:t>
            </a:r>
            <a:r>
              <a:rPr lang="it-IT" dirty="0">
                <a:latin typeface="Arial" panose="020B0604020202020204" pitchFamily="34" charset="0"/>
                <a:cs typeface="Arial" panose="020B0604020202020204" pitchFamily="34" charset="0"/>
              </a:rPr>
              <a:t> are </a:t>
            </a:r>
            <a:r>
              <a:rPr lang="it-IT" dirty="0" err="1">
                <a:latin typeface="Arial" panose="020B0604020202020204" pitchFamily="34" charset="0"/>
                <a:cs typeface="Arial" panose="020B0604020202020204" pitchFamily="34" charset="0"/>
              </a:rPr>
              <a:t>complex</a:t>
            </a:r>
            <a:r>
              <a:rPr lang="it-IT" dirty="0">
                <a:latin typeface="Arial" panose="020B0604020202020204" pitchFamily="34" charset="0"/>
                <a:cs typeface="Arial" panose="020B0604020202020204" pitchFamily="34" charset="0"/>
              </a:rPr>
              <a:t>, fast-</a:t>
            </a:r>
            <a:r>
              <a:rPr lang="it-IT" dirty="0" err="1">
                <a:latin typeface="Arial" panose="020B0604020202020204" pitchFamily="34" charset="0"/>
                <a:cs typeface="Arial" panose="020B0604020202020204" pitchFamily="34" charset="0"/>
              </a:rPr>
              <a:t>evolving</a:t>
            </a:r>
            <a:r>
              <a:rPr lang="it-IT" dirty="0">
                <a:latin typeface="Arial" panose="020B0604020202020204" pitchFamily="34" charset="0"/>
                <a:cs typeface="Arial" panose="020B0604020202020204" pitchFamily="34" charset="0"/>
              </a:rPr>
              <a:t>, and data-heavy.</a:t>
            </a:r>
          </a:p>
          <a:p>
            <a:pPr>
              <a:buFont typeface="Arial" panose="020B0604020202020204" pitchFamily="34" charset="0"/>
              <a:buChar char="•"/>
            </a:pPr>
            <a:r>
              <a:rPr lang="it-IT" dirty="0">
                <a:latin typeface="Arial" panose="020B0604020202020204" pitchFamily="34" charset="0"/>
                <a:cs typeface="Arial" panose="020B0604020202020204" pitchFamily="34" charset="0"/>
              </a:rPr>
              <a:t>Human </a:t>
            </a:r>
            <a:r>
              <a:rPr lang="it-IT" dirty="0" err="1">
                <a:latin typeface="Arial" panose="020B0604020202020204" pitchFamily="34" charset="0"/>
                <a:cs typeface="Arial" panose="020B0604020202020204" pitchFamily="34" charset="0"/>
              </a:rPr>
              <a:t>operators</a:t>
            </a:r>
            <a:r>
              <a:rPr lang="it-IT" dirty="0">
                <a:latin typeface="Arial" panose="020B0604020202020204" pitchFamily="34" charset="0"/>
                <a:cs typeface="Arial" panose="020B0604020202020204" pitchFamily="34" charset="0"/>
              </a:rPr>
              <a:t> alone </a:t>
            </a:r>
            <a:r>
              <a:rPr lang="it-IT" dirty="0" err="1">
                <a:latin typeface="Arial" panose="020B0604020202020204" pitchFamily="34" charset="0"/>
                <a:cs typeface="Arial" panose="020B0604020202020204" pitchFamily="34" charset="0"/>
              </a:rPr>
              <a:t>cannot</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keep</a:t>
            </a:r>
            <a:r>
              <a:rPr lang="it-IT" dirty="0">
                <a:latin typeface="Arial" panose="020B0604020202020204" pitchFamily="34" charset="0"/>
                <a:cs typeface="Arial" panose="020B0604020202020204" pitchFamily="34" charset="0"/>
              </a:rPr>
              <a:t> up—</a:t>
            </a:r>
            <a:r>
              <a:rPr lang="it-IT" b="1" dirty="0">
                <a:latin typeface="Arial" panose="020B0604020202020204" pitchFamily="34" charset="0"/>
                <a:cs typeface="Arial" panose="020B0604020202020204" pitchFamily="34" charset="0"/>
              </a:rPr>
              <a:t>AI </a:t>
            </a:r>
            <a:r>
              <a:rPr lang="it-IT" b="1" dirty="0" err="1">
                <a:latin typeface="Arial" panose="020B0604020202020204" pitchFamily="34" charset="0"/>
                <a:cs typeface="Arial" panose="020B0604020202020204" pitchFamily="34" charset="0"/>
              </a:rPr>
              <a:t>is</a:t>
            </a:r>
            <a:r>
              <a:rPr lang="it-IT" b="1" dirty="0">
                <a:latin typeface="Arial" panose="020B0604020202020204" pitchFamily="34" charset="0"/>
                <a:cs typeface="Arial" panose="020B0604020202020204" pitchFamily="34" charset="0"/>
              </a:rPr>
              <a:t> a </a:t>
            </a:r>
            <a:r>
              <a:rPr lang="it-IT" b="1" dirty="0" err="1">
                <a:latin typeface="Arial" panose="020B0604020202020204" pitchFamily="34" charset="0"/>
                <a:cs typeface="Arial" panose="020B0604020202020204" pitchFamily="34" charset="0"/>
              </a:rPr>
              <a:t>critical</a:t>
            </a:r>
            <a:r>
              <a:rPr lang="it-IT" b="1" dirty="0">
                <a:latin typeface="Arial" panose="020B0604020202020204" pitchFamily="34" charset="0"/>
                <a:cs typeface="Arial" panose="020B0604020202020204" pitchFamily="34" charset="0"/>
              </a:rPr>
              <a:t> </a:t>
            </a:r>
            <a:r>
              <a:rPr lang="it-IT" b="1" dirty="0" err="1">
                <a:latin typeface="Arial" panose="020B0604020202020204" pitchFamily="34" charset="0"/>
                <a:cs typeface="Arial" panose="020B0604020202020204" pitchFamily="34" charset="0"/>
              </a:rPr>
              <a:t>enabler</a:t>
            </a:r>
            <a:r>
              <a:rPr lang="it-IT" dirty="0">
                <a:latin typeface="Arial" panose="020B0604020202020204" pitchFamily="34" charset="0"/>
                <a:cs typeface="Arial" panose="020B0604020202020204" pitchFamily="34" charset="0"/>
              </a:rPr>
              <a:t>.</a:t>
            </a:r>
          </a:p>
        </p:txBody>
      </p:sp>
      <p:graphicFrame>
        <p:nvGraphicFramePr>
          <p:cNvPr id="14" name="Tabella 13">
            <a:extLst>
              <a:ext uri="{FF2B5EF4-FFF2-40B4-BE49-F238E27FC236}">
                <a16:creationId xmlns:a16="http://schemas.microsoft.com/office/drawing/2014/main" id="{712B87E6-077E-EE72-DA1B-E418684001BB}"/>
              </a:ext>
            </a:extLst>
          </p:cNvPr>
          <p:cNvGraphicFramePr>
            <a:graphicFrameLocks noGrp="1"/>
          </p:cNvGraphicFramePr>
          <p:nvPr>
            <p:extLst>
              <p:ext uri="{D42A27DB-BD31-4B8C-83A1-F6EECF244321}">
                <p14:modId xmlns:p14="http://schemas.microsoft.com/office/powerpoint/2010/main" val="4040901250"/>
              </p:ext>
            </p:extLst>
          </p:nvPr>
        </p:nvGraphicFramePr>
        <p:xfrm>
          <a:off x="455969" y="2652196"/>
          <a:ext cx="10246178" cy="2560890"/>
        </p:xfrm>
        <a:graphic>
          <a:graphicData uri="http://schemas.openxmlformats.org/drawingml/2006/table">
            <a:tbl>
              <a:tblPr>
                <a:tableStyleId>{3C2FFA5D-87B4-456A-9821-1D502468CF0F}</a:tableStyleId>
              </a:tblPr>
              <a:tblGrid>
                <a:gridCol w="5123089">
                  <a:extLst>
                    <a:ext uri="{9D8B030D-6E8A-4147-A177-3AD203B41FA5}">
                      <a16:colId xmlns:a16="http://schemas.microsoft.com/office/drawing/2014/main" val="1487545602"/>
                    </a:ext>
                  </a:extLst>
                </a:gridCol>
                <a:gridCol w="5123089">
                  <a:extLst>
                    <a:ext uri="{9D8B030D-6E8A-4147-A177-3AD203B41FA5}">
                      <a16:colId xmlns:a16="http://schemas.microsoft.com/office/drawing/2014/main" val="4178801190"/>
                    </a:ext>
                  </a:extLst>
                </a:gridCol>
              </a:tblGrid>
              <a:tr h="426815">
                <a:tc>
                  <a:txBody>
                    <a:bodyPr/>
                    <a:lstStyle/>
                    <a:p>
                      <a:pPr algn="ctr">
                        <a:buNone/>
                      </a:pPr>
                      <a:r>
                        <a:rPr lang="it-IT" sz="1800" b="1" dirty="0"/>
                        <a:t>AI Capability</a:t>
                      </a:r>
                      <a:endParaRPr lang="it-IT" sz="1800" dirty="0">
                        <a:latin typeface="Arial" panose="020B0604020202020204" pitchFamily="34" charset="0"/>
                        <a:cs typeface="Arial" panose="020B0604020202020204" pitchFamily="34" charset="0"/>
                      </a:endParaRPr>
                    </a:p>
                  </a:txBody>
                  <a:tcPr anchor="c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tcPr>
                </a:tc>
                <a:tc>
                  <a:txBody>
                    <a:bodyPr/>
                    <a:lstStyle/>
                    <a:p>
                      <a:pPr algn="ctr">
                        <a:buNone/>
                      </a:pPr>
                      <a:r>
                        <a:rPr lang="it-IT" sz="1800" b="1"/>
                        <a:t>CBRNe Application Example</a:t>
                      </a:r>
                      <a:endParaRPr lang="it-IT" sz="1800">
                        <a:latin typeface="Arial" panose="020B0604020202020204" pitchFamily="34" charset="0"/>
                        <a:cs typeface="Arial" panose="020B0604020202020204" pitchFamily="34" charset="0"/>
                      </a:endParaRPr>
                    </a:p>
                  </a:txBody>
                  <a:tcPr anchor="c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tcPr>
                </a:tc>
                <a:extLst>
                  <a:ext uri="{0D108BD9-81ED-4DB2-BD59-A6C34878D82A}">
                    <a16:rowId xmlns:a16="http://schemas.microsoft.com/office/drawing/2014/main" val="2459173456"/>
                  </a:ext>
                </a:extLst>
              </a:tr>
              <a:tr h="426815">
                <a:tc>
                  <a:txBody>
                    <a:bodyPr/>
                    <a:lstStyle/>
                    <a:p>
                      <a:pPr algn="ctr">
                        <a:buNone/>
                      </a:pPr>
                      <a:r>
                        <a:rPr lang="it-IT" sz="1800" dirty="0" err="1"/>
                        <a:t>Anomaly</a:t>
                      </a:r>
                      <a:r>
                        <a:rPr lang="it-IT" sz="1800" dirty="0"/>
                        <a:t> </a:t>
                      </a:r>
                      <a:r>
                        <a:rPr lang="it-IT" sz="1800" dirty="0" err="1"/>
                        <a:t>Detection</a:t>
                      </a:r>
                      <a:endParaRPr lang="it-IT" sz="1800" dirty="0">
                        <a:latin typeface="Arial" panose="020B0604020202020204" pitchFamily="34" charset="0"/>
                        <a:cs typeface="Arial" panose="020B0604020202020204" pitchFamily="34" charset="0"/>
                      </a:endParaRPr>
                    </a:p>
                  </a:txBody>
                  <a:tcPr anchor="c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tcPr>
                </a:tc>
                <a:tc>
                  <a:txBody>
                    <a:bodyPr/>
                    <a:lstStyle/>
                    <a:p>
                      <a:pPr algn="ctr">
                        <a:buNone/>
                      </a:pPr>
                      <a:r>
                        <a:rPr lang="it-IT" sz="1800" dirty="0" err="1"/>
                        <a:t>Unusual</a:t>
                      </a:r>
                      <a:r>
                        <a:rPr lang="it-IT" sz="1800" dirty="0"/>
                        <a:t> </a:t>
                      </a:r>
                      <a:r>
                        <a:rPr lang="it-IT" sz="1800" dirty="0" err="1"/>
                        <a:t>sensor</a:t>
                      </a:r>
                      <a:r>
                        <a:rPr lang="it-IT" sz="1800" dirty="0"/>
                        <a:t> patterns (gas, rad </a:t>
                      </a:r>
                      <a:r>
                        <a:rPr lang="it-IT" sz="1800" dirty="0" err="1"/>
                        <a:t>levels</a:t>
                      </a:r>
                      <a:r>
                        <a:rPr lang="it-IT" sz="1800" dirty="0"/>
                        <a:t>, etc.)</a:t>
                      </a:r>
                      <a:endParaRPr lang="it-IT" sz="1800" dirty="0">
                        <a:latin typeface="Arial" panose="020B0604020202020204" pitchFamily="34" charset="0"/>
                        <a:cs typeface="Arial" panose="020B0604020202020204" pitchFamily="34" charset="0"/>
                      </a:endParaRPr>
                    </a:p>
                  </a:txBody>
                  <a:tcPr anchor="c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tcPr>
                </a:tc>
                <a:extLst>
                  <a:ext uri="{0D108BD9-81ED-4DB2-BD59-A6C34878D82A}">
                    <a16:rowId xmlns:a16="http://schemas.microsoft.com/office/drawing/2014/main" val="3256312559"/>
                  </a:ext>
                </a:extLst>
              </a:tr>
              <a:tr h="426815">
                <a:tc>
                  <a:txBody>
                    <a:bodyPr/>
                    <a:lstStyle/>
                    <a:p>
                      <a:pPr algn="ctr">
                        <a:buNone/>
                      </a:pPr>
                      <a:r>
                        <a:rPr lang="it-IT" sz="1800" dirty="0" err="1"/>
                        <a:t>Predictive</a:t>
                      </a:r>
                      <a:r>
                        <a:rPr lang="it-IT" sz="1800" dirty="0"/>
                        <a:t> Analytics</a:t>
                      </a:r>
                      <a:endParaRPr lang="it-IT" sz="1800" dirty="0">
                        <a:latin typeface="Arial" panose="020B0604020202020204" pitchFamily="34" charset="0"/>
                        <a:cs typeface="Arial" panose="020B0604020202020204" pitchFamily="34" charset="0"/>
                      </a:endParaRPr>
                    </a:p>
                  </a:txBody>
                  <a:tcPr anchor="c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tcPr>
                </a:tc>
                <a:tc>
                  <a:txBody>
                    <a:bodyPr/>
                    <a:lstStyle/>
                    <a:p>
                      <a:pPr algn="ctr">
                        <a:buNone/>
                      </a:pPr>
                      <a:r>
                        <a:rPr lang="it-IT" sz="1800" dirty="0"/>
                        <a:t>Forecast </a:t>
                      </a:r>
                      <a:r>
                        <a:rPr lang="it-IT" sz="1800" dirty="0" err="1"/>
                        <a:t>plume</a:t>
                      </a:r>
                      <a:r>
                        <a:rPr lang="it-IT" sz="1800" dirty="0"/>
                        <a:t> </a:t>
                      </a:r>
                      <a:r>
                        <a:rPr lang="it-IT" sz="1800" dirty="0" err="1"/>
                        <a:t>dispersion</a:t>
                      </a:r>
                      <a:r>
                        <a:rPr lang="it-IT" sz="1800" dirty="0"/>
                        <a:t> or </a:t>
                      </a:r>
                      <a:r>
                        <a:rPr lang="it-IT" sz="1800" dirty="0" err="1"/>
                        <a:t>disease</a:t>
                      </a:r>
                      <a:r>
                        <a:rPr lang="it-IT" sz="1800" dirty="0"/>
                        <a:t> spread</a:t>
                      </a:r>
                      <a:endParaRPr lang="it-IT" sz="1800" dirty="0">
                        <a:latin typeface="Arial" panose="020B0604020202020204" pitchFamily="34" charset="0"/>
                        <a:cs typeface="Arial" panose="020B0604020202020204" pitchFamily="34" charset="0"/>
                      </a:endParaRPr>
                    </a:p>
                  </a:txBody>
                  <a:tcPr anchor="c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tcPr>
                </a:tc>
                <a:extLst>
                  <a:ext uri="{0D108BD9-81ED-4DB2-BD59-A6C34878D82A}">
                    <a16:rowId xmlns:a16="http://schemas.microsoft.com/office/drawing/2014/main" val="2568710554"/>
                  </a:ext>
                </a:extLst>
              </a:tr>
              <a:tr h="426815">
                <a:tc>
                  <a:txBody>
                    <a:bodyPr/>
                    <a:lstStyle/>
                    <a:p>
                      <a:pPr algn="ctr">
                        <a:buNone/>
                      </a:pPr>
                      <a:r>
                        <a:rPr lang="it-IT" sz="1800" dirty="0"/>
                        <a:t>Natural Language Processing (NLP)</a:t>
                      </a:r>
                      <a:endParaRPr lang="it-IT" sz="1800" dirty="0">
                        <a:latin typeface="Arial" panose="020B0604020202020204" pitchFamily="34" charset="0"/>
                        <a:cs typeface="Arial" panose="020B0604020202020204" pitchFamily="34" charset="0"/>
                      </a:endParaRPr>
                    </a:p>
                  </a:txBody>
                  <a:tcPr anchor="c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tcPr>
                </a:tc>
                <a:tc>
                  <a:txBody>
                    <a:bodyPr/>
                    <a:lstStyle/>
                    <a:p>
                      <a:pPr algn="ctr">
                        <a:buNone/>
                      </a:pPr>
                      <a:r>
                        <a:rPr lang="it-IT" sz="1800" dirty="0" err="1"/>
                        <a:t>Interpret</a:t>
                      </a:r>
                      <a:r>
                        <a:rPr lang="it-IT" sz="1800" dirty="0"/>
                        <a:t> </a:t>
                      </a:r>
                      <a:r>
                        <a:rPr lang="it-IT" sz="1800" dirty="0" err="1"/>
                        <a:t>incident</a:t>
                      </a:r>
                      <a:r>
                        <a:rPr lang="it-IT" sz="1800" dirty="0"/>
                        <a:t> reports or </a:t>
                      </a:r>
                      <a:r>
                        <a:rPr lang="it-IT" sz="1800" dirty="0" err="1"/>
                        <a:t>crowd</a:t>
                      </a:r>
                      <a:r>
                        <a:rPr lang="it-IT" sz="1800" dirty="0"/>
                        <a:t> data</a:t>
                      </a:r>
                      <a:endParaRPr lang="it-IT" sz="1800" dirty="0">
                        <a:latin typeface="Arial" panose="020B0604020202020204" pitchFamily="34" charset="0"/>
                        <a:cs typeface="Arial" panose="020B0604020202020204" pitchFamily="34" charset="0"/>
                      </a:endParaRPr>
                    </a:p>
                  </a:txBody>
                  <a:tcPr anchor="c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tcPr>
                </a:tc>
                <a:extLst>
                  <a:ext uri="{0D108BD9-81ED-4DB2-BD59-A6C34878D82A}">
                    <a16:rowId xmlns:a16="http://schemas.microsoft.com/office/drawing/2014/main" val="4275562680"/>
                  </a:ext>
                </a:extLst>
              </a:tr>
              <a:tr h="426815">
                <a:tc>
                  <a:txBody>
                    <a:bodyPr/>
                    <a:lstStyle/>
                    <a:p>
                      <a:pPr algn="ctr">
                        <a:buNone/>
                      </a:pPr>
                      <a:r>
                        <a:rPr lang="it-IT" sz="1800" dirty="0"/>
                        <a:t>Image </a:t>
                      </a:r>
                      <a:r>
                        <a:rPr lang="it-IT" sz="1800" dirty="0" err="1"/>
                        <a:t>Recognition</a:t>
                      </a:r>
                      <a:endParaRPr lang="it-IT" sz="1800" dirty="0">
                        <a:latin typeface="Arial" panose="020B0604020202020204" pitchFamily="34" charset="0"/>
                        <a:cs typeface="Arial" panose="020B0604020202020204" pitchFamily="34" charset="0"/>
                      </a:endParaRPr>
                    </a:p>
                  </a:txBody>
                  <a:tcPr anchor="c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tcPr>
                </a:tc>
                <a:tc>
                  <a:txBody>
                    <a:bodyPr/>
                    <a:lstStyle/>
                    <a:p>
                      <a:pPr algn="ctr">
                        <a:buNone/>
                      </a:pPr>
                      <a:r>
                        <a:rPr lang="it-IT" sz="1800" dirty="0" err="1"/>
                        <a:t>Detect</a:t>
                      </a:r>
                      <a:r>
                        <a:rPr lang="it-IT" sz="1800" dirty="0"/>
                        <a:t> contamination in satellite/drone </a:t>
                      </a:r>
                      <a:r>
                        <a:rPr lang="it-IT" sz="1800" dirty="0" err="1"/>
                        <a:t>imagery</a:t>
                      </a:r>
                      <a:endParaRPr lang="it-IT" sz="1800" dirty="0">
                        <a:latin typeface="Arial" panose="020B0604020202020204" pitchFamily="34" charset="0"/>
                        <a:cs typeface="Arial" panose="020B0604020202020204" pitchFamily="34" charset="0"/>
                      </a:endParaRPr>
                    </a:p>
                  </a:txBody>
                  <a:tcPr anchor="c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tcPr>
                </a:tc>
                <a:extLst>
                  <a:ext uri="{0D108BD9-81ED-4DB2-BD59-A6C34878D82A}">
                    <a16:rowId xmlns:a16="http://schemas.microsoft.com/office/drawing/2014/main" val="3121305347"/>
                  </a:ext>
                </a:extLst>
              </a:tr>
              <a:tr h="426815">
                <a:tc>
                  <a:txBody>
                    <a:bodyPr/>
                    <a:lstStyle/>
                    <a:p>
                      <a:pPr algn="ctr">
                        <a:buNone/>
                      </a:pPr>
                      <a:r>
                        <a:rPr lang="it-IT" sz="1800"/>
                        <a:t>Autonomous Systems</a:t>
                      </a:r>
                      <a:endParaRPr lang="it-IT" sz="1800">
                        <a:latin typeface="Arial" panose="020B0604020202020204" pitchFamily="34" charset="0"/>
                        <a:cs typeface="Arial" panose="020B0604020202020204" pitchFamily="34" charset="0"/>
                      </a:endParaRPr>
                    </a:p>
                  </a:txBody>
                  <a:tcPr anchor="c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tcPr>
                </a:tc>
                <a:tc>
                  <a:txBody>
                    <a:bodyPr/>
                    <a:lstStyle/>
                    <a:p>
                      <a:pPr algn="ctr">
                        <a:buNone/>
                      </a:pPr>
                      <a:r>
                        <a:rPr lang="it-IT" sz="1800" dirty="0" err="1"/>
                        <a:t>Robots</a:t>
                      </a:r>
                      <a:r>
                        <a:rPr lang="it-IT" sz="1800" dirty="0"/>
                        <a:t>/</a:t>
                      </a:r>
                      <a:r>
                        <a:rPr lang="it-IT" sz="1800" dirty="0" err="1"/>
                        <a:t>drones</a:t>
                      </a:r>
                      <a:r>
                        <a:rPr lang="it-IT" sz="1800" dirty="0"/>
                        <a:t> for </a:t>
                      </a:r>
                      <a:r>
                        <a:rPr lang="it-IT" sz="1800" dirty="0" err="1"/>
                        <a:t>detection</a:t>
                      </a:r>
                      <a:r>
                        <a:rPr lang="it-IT" sz="1800" dirty="0"/>
                        <a:t> and </a:t>
                      </a:r>
                      <a:r>
                        <a:rPr lang="it-IT" sz="1800" dirty="0" err="1"/>
                        <a:t>intervention</a:t>
                      </a:r>
                      <a:endParaRPr lang="it-IT" sz="1800" dirty="0">
                        <a:latin typeface="Arial" panose="020B0604020202020204" pitchFamily="34" charset="0"/>
                        <a:cs typeface="Arial" panose="020B0604020202020204" pitchFamily="34" charset="0"/>
                      </a:endParaRPr>
                    </a:p>
                  </a:txBody>
                  <a:tcPr anchor="c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tcPr>
                </a:tc>
                <a:extLst>
                  <a:ext uri="{0D108BD9-81ED-4DB2-BD59-A6C34878D82A}">
                    <a16:rowId xmlns:a16="http://schemas.microsoft.com/office/drawing/2014/main" val="529413353"/>
                  </a:ext>
                </a:extLst>
              </a:tr>
            </a:tbl>
          </a:graphicData>
        </a:graphic>
      </p:graphicFrame>
    </p:spTree>
    <p:extLst>
      <p:ext uri="{BB962C8B-B14F-4D97-AF65-F5344CB8AC3E}">
        <p14:creationId xmlns:p14="http://schemas.microsoft.com/office/powerpoint/2010/main" val="1505201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5BF862A-188E-D8FB-CF3B-99FAA130441E}"/>
            </a:ext>
          </a:extLst>
        </p:cNvPr>
        <p:cNvGrpSpPr/>
        <p:nvPr/>
      </p:nvGrpSpPr>
      <p:grpSpPr>
        <a:xfrm>
          <a:off x="0" y="0"/>
          <a:ext cx="0" cy="0"/>
          <a:chOff x="0" y="0"/>
          <a:chExt cx="0" cy="0"/>
        </a:xfrm>
      </p:grpSpPr>
      <p:sp>
        <p:nvSpPr>
          <p:cNvPr id="10" name="Titolo 9">
            <a:extLst>
              <a:ext uri="{FF2B5EF4-FFF2-40B4-BE49-F238E27FC236}">
                <a16:creationId xmlns:a16="http://schemas.microsoft.com/office/drawing/2014/main" id="{FEEA511B-7AE1-AF1C-F7AE-EB888E7AFE5E}"/>
              </a:ext>
            </a:extLst>
          </p:cNvPr>
          <p:cNvSpPr>
            <a:spLocks noGrp="1"/>
          </p:cNvSpPr>
          <p:nvPr>
            <p:ph type="title"/>
          </p:nvPr>
        </p:nvSpPr>
        <p:spPr>
          <a:xfrm>
            <a:off x="335664" y="-127000"/>
            <a:ext cx="8596668" cy="1320800"/>
          </a:xfrm>
        </p:spPr>
        <p:txBody>
          <a:bodyPr>
            <a:normAutofit/>
          </a:bodyPr>
          <a:lstStyle/>
          <a:p>
            <a:r>
              <a:rPr lang="en-GB" sz="4000" dirty="0"/>
              <a:t>AI-CBRN Integration points</a:t>
            </a:r>
          </a:p>
        </p:txBody>
      </p:sp>
      <p:sp>
        <p:nvSpPr>
          <p:cNvPr id="6" name="Segnaposto piè di pagina 5">
            <a:extLst>
              <a:ext uri="{FF2B5EF4-FFF2-40B4-BE49-F238E27FC236}">
                <a16:creationId xmlns:a16="http://schemas.microsoft.com/office/drawing/2014/main" id="{3134E4F0-A8A4-B71B-0A53-3A39CF9FDA7C}"/>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E723BA15-BE82-D2AA-1DB7-41B6D573C6BA}"/>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21F1FF30-A1E8-B526-F30C-A3833E7095CB}"/>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16</a:t>
            </a:fld>
            <a:endParaRPr lang="en-GB"/>
          </a:p>
        </p:txBody>
      </p:sp>
      <p:pic>
        <p:nvPicPr>
          <p:cNvPr id="3" name="Immagine 2" descr="Immagine che contiene testo, Carattere, logo, Elementi grafici&#10;&#10;Il contenuto generato dall'IA potrebbe non essere corretto.">
            <a:extLst>
              <a:ext uri="{FF2B5EF4-FFF2-40B4-BE49-F238E27FC236}">
                <a16:creationId xmlns:a16="http://schemas.microsoft.com/office/drawing/2014/main" id="{45231B39-8F60-3A50-D701-128BC558E640}"/>
              </a:ext>
            </a:extLst>
          </p:cNvPr>
          <p:cNvPicPr>
            <a:picLocks noChangeAspect="1"/>
          </p:cNvPicPr>
          <p:nvPr/>
        </p:nvPicPr>
        <p:blipFill>
          <a:blip r:embed="rId2"/>
          <a:srcRect l="4384" t="15949" r="3229"/>
          <a:stretch/>
        </p:blipFill>
        <p:spPr>
          <a:xfrm>
            <a:off x="7508467" y="239128"/>
            <a:ext cx="2330750" cy="419327"/>
          </a:xfrm>
          <a:prstGeom prst="rect">
            <a:avLst/>
          </a:prstGeom>
        </p:spPr>
      </p:pic>
      <p:graphicFrame>
        <p:nvGraphicFramePr>
          <p:cNvPr id="2" name="Tabella 1">
            <a:extLst>
              <a:ext uri="{FF2B5EF4-FFF2-40B4-BE49-F238E27FC236}">
                <a16:creationId xmlns:a16="http://schemas.microsoft.com/office/drawing/2014/main" id="{8112141A-977D-C9CF-8B68-17322C25079A}"/>
              </a:ext>
            </a:extLst>
          </p:cNvPr>
          <p:cNvGraphicFramePr>
            <a:graphicFrameLocks noGrp="1"/>
          </p:cNvGraphicFramePr>
          <p:nvPr>
            <p:extLst>
              <p:ext uri="{D42A27DB-BD31-4B8C-83A1-F6EECF244321}">
                <p14:modId xmlns:p14="http://schemas.microsoft.com/office/powerpoint/2010/main" val="931139996"/>
              </p:ext>
            </p:extLst>
          </p:nvPr>
        </p:nvGraphicFramePr>
        <p:xfrm>
          <a:off x="600302" y="1630657"/>
          <a:ext cx="10991396" cy="4663440"/>
        </p:xfrm>
        <a:graphic>
          <a:graphicData uri="http://schemas.openxmlformats.org/drawingml/2006/table">
            <a:tbl>
              <a:tblPr>
                <a:tableStyleId>{284E427A-3D55-4303-BF80-6455036E1DE7}</a:tableStyleId>
              </a:tblPr>
              <a:tblGrid>
                <a:gridCol w="5495698">
                  <a:extLst>
                    <a:ext uri="{9D8B030D-6E8A-4147-A177-3AD203B41FA5}">
                      <a16:colId xmlns:a16="http://schemas.microsoft.com/office/drawing/2014/main" val="1809732804"/>
                    </a:ext>
                  </a:extLst>
                </a:gridCol>
                <a:gridCol w="5495698">
                  <a:extLst>
                    <a:ext uri="{9D8B030D-6E8A-4147-A177-3AD203B41FA5}">
                      <a16:colId xmlns:a16="http://schemas.microsoft.com/office/drawing/2014/main" val="2115596436"/>
                    </a:ext>
                  </a:extLst>
                </a:gridCol>
              </a:tblGrid>
              <a:tr h="365760">
                <a:tc>
                  <a:txBody>
                    <a:bodyPr/>
                    <a:lstStyle/>
                    <a:p>
                      <a:pPr algn="ctr">
                        <a:buNone/>
                      </a:pPr>
                      <a:r>
                        <a:rPr lang="it-IT" sz="1800" b="1" dirty="0">
                          <a:latin typeface="Arial" panose="020B0604020202020204" pitchFamily="34" charset="0"/>
                          <a:cs typeface="Arial" panose="020B0604020202020204" pitchFamily="34" charset="0"/>
                        </a:rPr>
                        <a:t>Integration Point</a:t>
                      </a:r>
                      <a:endParaRPr lang="it-IT" sz="1800" dirty="0">
                        <a:latin typeface="Arial" panose="020B0604020202020204" pitchFamily="34" charset="0"/>
                        <a:cs typeface="Arial" panose="020B0604020202020204" pitchFamily="34" charset="0"/>
                      </a:endParaRPr>
                    </a:p>
                  </a:txBody>
                  <a:tcPr anchor="c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tcPr>
                </a:tc>
                <a:tc>
                  <a:txBody>
                    <a:bodyPr/>
                    <a:lstStyle/>
                    <a:p>
                      <a:pPr algn="ctr">
                        <a:buNone/>
                      </a:pPr>
                      <a:r>
                        <a:rPr lang="it-IT" sz="1800" b="1">
                          <a:latin typeface="Arial" panose="020B0604020202020204" pitchFamily="34" charset="0"/>
                          <a:cs typeface="Arial" panose="020B0604020202020204" pitchFamily="34" charset="0"/>
                        </a:rPr>
                        <a:t>AI Role / Function</a:t>
                      </a:r>
                      <a:endParaRPr lang="it-IT" sz="1800">
                        <a:latin typeface="Arial" panose="020B0604020202020204" pitchFamily="34" charset="0"/>
                        <a:cs typeface="Arial" panose="020B0604020202020204" pitchFamily="34" charset="0"/>
                      </a:endParaRPr>
                    </a:p>
                  </a:txBody>
                  <a:tcPr anchor="c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tcPr>
                </a:tc>
                <a:extLst>
                  <a:ext uri="{0D108BD9-81ED-4DB2-BD59-A6C34878D82A}">
                    <a16:rowId xmlns:a16="http://schemas.microsoft.com/office/drawing/2014/main" val="449730556"/>
                  </a:ext>
                </a:extLst>
              </a:tr>
              <a:tr h="914400">
                <a:tc>
                  <a:txBody>
                    <a:bodyPr/>
                    <a:lstStyle/>
                    <a:p>
                      <a:pPr algn="ctr">
                        <a:buNone/>
                      </a:pPr>
                      <a:r>
                        <a:rPr lang="it-IT" sz="1800" dirty="0">
                          <a:latin typeface="Arial" panose="020B0604020202020204" pitchFamily="34" charset="0"/>
                          <a:cs typeface="Arial" panose="020B0604020202020204" pitchFamily="34" charset="0"/>
                        </a:rPr>
                        <a:t>🛰️ </a:t>
                      </a:r>
                      <a:r>
                        <a:rPr lang="it-IT" sz="1800" b="1" dirty="0">
                          <a:latin typeface="Arial" panose="020B0604020202020204" pitchFamily="34" charset="0"/>
                          <a:cs typeface="Arial" panose="020B0604020202020204" pitchFamily="34" charset="0"/>
                        </a:rPr>
                        <a:t>1. </a:t>
                      </a:r>
                      <a:r>
                        <a:rPr lang="it-IT" sz="1800" b="1" dirty="0" err="1">
                          <a:latin typeface="Arial" panose="020B0604020202020204" pitchFamily="34" charset="0"/>
                          <a:cs typeface="Arial" panose="020B0604020202020204" pitchFamily="34" charset="0"/>
                        </a:rPr>
                        <a:t>Surveillance</a:t>
                      </a:r>
                      <a:r>
                        <a:rPr lang="it-IT" sz="1800" b="1" dirty="0">
                          <a:latin typeface="Arial" panose="020B0604020202020204" pitchFamily="34" charset="0"/>
                          <a:cs typeface="Arial" panose="020B0604020202020204" pitchFamily="34" charset="0"/>
                        </a:rPr>
                        <a:t> &amp; </a:t>
                      </a:r>
                      <a:r>
                        <a:rPr lang="it-IT" sz="1800" b="1" dirty="0" err="1">
                          <a:latin typeface="Arial" panose="020B0604020202020204" pitchFamily="34" charset="0"/>
                          <a:cs typeface="Arial" panose="020B0604020202020204" pitchFamily="34" charset="0"/>
                        </a:rPr>
                        <a:t>Early</a:t>
                      </a:r>
                      <a:r>
                        <a:rPr lang="it-IT" sz="1800" b="1" dirty="0">
                          <a:latin typeface="Arial" panose="020B0604020202020204" pitchFamily="34" charset="0"/>
                          <a:cs typeface="Arial" panose="020B0604020202020204" pitchFamily="34" charset="0"/>
                        </a:rPr>
                        <a:t> Warning</a:t>
                      </a:r>
                      <a:endParaRPr lang="it-IT" sz="1800" dirty="0">
                        <a:latin typeface="Arial" panose="020B0604020202020204" pitchFamily="34" charset="0"/>
                        <a:cs typeface="Arial" panose="020B0604020202020204" pitchFamily="34" charset="0"/>
                      </a:endParaRPr>
                    </a:p>
                  </a:txBody>
                  <a:tcPr anchor="c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tcPr>
                </a:tc>
                <a:tc>
                  <a:txBody>
                    <a:bodyPr/>
                    <a:lstStyle/>
                    <a:p>
                      <a:pPr algn="just">
                        <a:buNone/>
                      </a:pPr>
                      <a:r>
                        <a:rPr lang="it-IT" sz="1800" dirty="0">
                          <a:latin typeface="Arial" panose="020B0604020202020204" pitchFamily="34" charset="0"/>
                          <a:cs typeface="Arial" panose="020B0604020202020204" pitchFamily="34" charset="0"/>
                        </a:rPr>
                        <a:t>AI </a:t>
                      </a:r>
                      <a:r>
                        <a:rPr lang="it-IT" sz="1800" dirty="0" err="1">
                          <a:latin typeface="Arial" panose="020B0604020202020204" pitchFamily="34" charset="0"/>
                          <a:cs typeface="Arial" panose="020B0604020202020204" pitchFamily="34" charset="0"/>
                        </a:rPr>
                        <a:t>analyzes</a:t>
                      </a:r>
                      <a:r>
                        <a:rPr lang="it-IT" sz="1800" dirty="0">
                          <a:latin typeface="Arial" panose="020B0604020202020204" pitchFamily="34" charset="0"/>
                          <a:cs typeface="Arial" panose="020B0604020202020204" pitchFamily="34" charset="0"/>
                        </a:rPr>
                        <a:t> data from </a:t>
                      </a:r>
                      <a:r>
                        <a:rPr lang="it-IT" sz="1800" dirty="0" err="1">
                          <a:latin typeface="Arial" panose="020B0604020202020204" pitchFamily="34" charset="0"/>
                          <a:cs typeface="Arial" panose="020B0604020202020204" pitchFamily="34" charset="0"/>
                        </a:rPr>
                        <a:t>sensors</a:t>
                      </a:r>
                      <a:r>
                        <a:rPr lang="it-IT" sz="1800" dirty="0">
                          <a:latin typeface="Arial" panose="020B0604020202020204" pitchFamily="34" charset="0"/>
                          <a:cs typeface="Arial" panose="020B0604020202020204" pitchFamily="34" charset="0"/>
                        </a:rPr>
                        <a:t>, </a:t>
                      </a:r>
                      <a:r>
                        <a:rPr lang="it-IT" sz="1800" dirty="0" err="1">
                          <a:latin typeface="Arial" panose="020B0604020202020204" pitchFamily="34" charset="0"/>
                          <a:cs typeface="Arial" panose="020B0604020202020204" pitchFamily="34" charset="0"/>
                        </a:rPr>
                        <a:t>satellites</a:t>
                      </a:r>
                      <a:r>
                        <a:rPr lang="it-IT" sz="1800" dirty="0">
                          <a:latin typeface="Arial" panose="020B0604020202020204" pitchFamily="34" charset="0"/>
                          <a:cs typeface="Arial" panose="020B0604020202020204" pitchFamily="34" charset="0"/>
                        </a:rPr>
                        <a:t>, and social media to </a:t>
                      </a:r>
                      <a:r>
                        <a:rPr lang="it-IT" sz="1800" dirty="0" err="1">
                          <a:latin typeface="Arial" panose="020B0604020202020204" pitchFamily="34" charset="0"/>
                          <a:cs typeface="Arial" panose="020B0604020202020204" pitchFamily="34" charset="0"/>
                        </a:rPr>
                        <a:t>detect</a:t>
                      </a:r>
                      <a:r>
                        <a:rPr lang="it-IT" sz="1800" dirty="0">
                          <a:latin typeface="Arial" panose="020B0604020202020204" pitchFamily="34" charset="0"/>
                          <a:cs typeface="Arial" panose="020B0604020202020204" pitchFamily="34" charset="0"/>
                        </a:rPr>
                        <a:t> </a:t>
                      </a:r>
                      <a:r>
                        <a:rPr lang="it-IT" sz="1800" dirty="0" err="1">
                          <a:latin typeface="Arial" panose="020B0604020202020204" pitchFamily="34" charset="0"/>
                          <a:cs typeface="Arial" panose="020B0604020202020204" pitchFamily="34" charset="0"/>
                        </a:rPr>
                        <a:t>anomalies</a:t>
                      </a:r>
                      <a:r>
                        <a:rPr lang="it-IT" sz="1800" dirty="0">
                          <a:latin typeface="Arial" panose="020B0604020202020204" pitchFamily="34" charset="0"/>
                          <a:cs typeface="Arial" panose="020B0604020202020204" pitchFamily="34" charset="0"/>
                        </a:rPr>
                        <a:t> or </a:t>
                      </a:r>
                      <a:r>
                        <a:rPr lang="it-IT" sz="1800" dirty="0" err="1">
                          <a:latin typeface="Arial" panose="020B0604020202020204" pitchFamily="34" charset="0"/>
                          <a:cs typeface="Arial" panose="020B0604020202020204" pitchFamily="34" charset="0"/>
                        </a:rPr>
                        <a:t>emerging</a:t>
                      </a:r>
                      <a:r>
                        <a:rPr lang="it-IT" sz="1800" dirty="0">
                          <a:latin typeface="Arial" panose="020B0604020202020204" pitchFamily="34" charset="0"/>
                          <a:cs typeface="Arial" panose="020B0604020202020204" pitchFamily="34" charset="0"/>
                        </a:rPr>
                        <a:t> </a:t>
                      </a:r>
                      <a:r>
                        <a:rPr lang="it-IT" sz="1800" dirty="0" err="1">
                          <a:latin typeface="Arial" panose="020B0604020202020204" pitchFamily="34" charset="0"/>
                          <a:cs typeface="Arial" panose="020B0604020202020204" pitchFamily="34" charset="0"/>
                        </a:rPr>
                        <a:t>threats</a:t>
                      </a:r>
                      <a:r>
                        <a:rPr lang="it-IT" sz="1800" dirty="0">
                          <a:latin typeface="Arial" panose="020B0604020202020204" pitchFamily="34" charset="0"/>
                          <a:cs typeface="Arial" panose="020B0604020202020204" pitchFamily="34" charset="0"/>
                        </a:rPr>
                        <a:t> in </a:t>
                      </a:r>
                      <a:r>
                        <a:rPr lang="it-IT" sz="1800" dirty="0" err="1">
                          <a:latin typeface="Arial" panose="020B0604020202020204" pitchFamily="34" charset="0"/>
                          <a:cs typeface="Arial" panose="020B0604020202020204" pitchFamily="34" charset="0"/>
                        </a:rPr>
                        <a:t>real</a:t>
                      </a:r>
                      <a:r>
                        <a:rPr lang="it-IT" sz="1800" dirty="0">
                          <a:latin typeface="Arial" panose="020B0604020202020204" pitchFamily="34" charset="0"/>
                          <a:cs typeface="Arial" panose="020B0604020202020204" pitchFamily="34" charset="0"/>
                        </a:rPr>
                        <a:t> time.</a:t>
                      </a:r>
                    </a:p>
                  </a:txBody>
                  <a:tcPr anchor="c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tcPr>
                </a:tc>
                <a:extLst>
                  <a:ext uri="{0D108BD9-81ED-4DB2-BD59-A6C34878D82A}">
                    <a16:rowId xmlns:a16="http://schemas.microsoft.com/office/drawing/2014/main" val="1991928673"/>
                  </a:ext>
                </a:extLst>
              </a:tr>
              <a:tr h="914400">
                <a:tc>
                  <a:txBody>
                    <a:bodyPr/>
                    <a:lstStyle/>
                    <a:p>
                      <a:pPr algn="ctr">
                        <a:buNone/>
                      </a:pPr>
                      <a:r>
                        <a:rPr lang="it-IT" sz="1800" dirty="0">
                          <a:latin typeface="Arial" panose="020B0604020202020204" pitchFamily="34" charset="0"/>
                          <a:cs typeface="Arial" panose="020B0604020202020204" pitchFamily="34" charset="0"/>
                        </a:rPr>
                        <a:t>📊 </a:t>
                      </a:r>
                      <a:r>
                        <a:rPr lang="it-IT" sz="1800" b="1" dirty="0">
                          <a:latin typeface="Arial" panose="020B0604020202020204" pitchFamily="34" charset="0"/>
                          <a:cs typeface="Arial" panose="020B0604020202020204" pitchFamily="34" charset="0"/>
                        </a:rPr>
                        <a:t>2. </a:t>
                      </a:r>
                      <a:r>
                        <a:rPr lang="it-IT" sz="1800" b="1" dirty="0" err="1">
                          <a:latin typeface="Arial" panose="020B0604020202020204" pitchFamily="34" charset="0"/>
                          <a:cs typeface="Arial" panose="020B0604020202020204" pitchFamily="34" charset="0"/>
                        </a:rPr>
                        <a:t>Decision</a:t>
                      </a:r>
                      <a:r>
                        <a:rPr lang="it-IT" sz="1800" b="1" dirty="0">
                          <a:latin typeface="Arial" panose="020B0604020202020204" pitchFamily="34" charset="0"/>
                          <a:cs typeface="Arial" panose="020B0604020202020204" pitchFamily="34" charset="0"/>
                        </a:rPr>
                        <a:t> Support</a:t>
                      </a:r>
                      <a:endParaRPr lang="it-IT" sz="1800" dirty="0">
                        <a:latin typeface="Arial" panose="020B0604020202020204" pitchFamily="34" charset="0"/>
                        <a:cs typeface="Arial" panose="020B0604020202020204" pitchFamily="34" charset="0"/>
                      </a:endParaRPr>
                    </a:p>
                  </a:txBody>
                  <a:tcPr anchor="c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tcPr>
                </a:tc>
                <a:tc>
                  <a:txBody>
                    <a:bodyPr/>
                    <a:lstStyle/>
                    <a:p>
                      <a:pPr algn="just">
                        <a:buNone/>
                      </a:pPr>
                      <a:r>
                        <a:rPr lang="it-IT" sz="1800" dirty="0">
                          <a:latin typeface="Arial" panose="020B0604020202020204" pitchFamily="34" charset="0"/>
                          <a:cs typeface="Arial" panose="020B0604020202020204" pitchFamily="34" charset="0"/>
                        </a:rPr>
                        <a:t>AI </a:t>
                      </a:r>
                      <a:r>
                        <a:rPr lang="it-IT" sz="1800" dirty="0" err="1">
                          <a:latin typeface="Arial" panose="020B0604020202020204" pitchFamily="34" charset="0"/>
                          <a:cs typeface="Arial" panose="020B0604020202020204" pitchFamily="34" charset="0"/>
                        </a:rPr>
                        <a:t>provides</a:t>
                      </a:r>
                      <a:r>
                        <a:rPr lang="it-IT" sz="1800" dirty="0">
                          <a:latin typeface="Arial" panose="020B0604020202020204" pitchFamily="34" charset="0"/>
                          <a:cs typeface="Arial" panose="020B0604020202020204" pitchFamily="34" charset="0"/>
                        </a:rPr>
                        <a:t> </a:t>
                      </a:r>
                      <a:r>
                        <a:rPr lang="it-IT" sz="1800" dirty="0" err="1">
                          <a:latin typeface="Arial" panose="020B0604020202020204" pitchFamily="34" charset="0"/>
                          <a:cs typeface="Arial" panose="020B0604020202020204" pitchFamily="34" charset="0"/>
                        </a:rPr>
                        <a:t>rapid</a:t>
                      </a:r>
                      <a:r>
                        <a:rPr lang="it-IT" sz="1800" dirty="0">
                          <a:latin typeface="Arial" panose="020B0604020202020204" pitchFamily="34" charset="0"/>
                          <a:cs typeface="Arial" panose="020B0604020202020204" pitchFamily="34" charset="0"/>
                        </a:rPr>
                        <a:t> </a:t>
                      </a:r>
                      <a:r>
                        <a:rPr lang="it-IT" sz="1800" dirty="0" err="1">
                          <a:latin typeface="Arial" panose="020B0604020202020204" pitchFamily="34" charset="0"/>
                          <a:cs typeface="Arial" panose="020B0604020202020204" pitchFamily="34" charset="0"/>
                        </a:rPr>
                        <a:t>situational</a:t>
                      </a:r>
                      <a:r>
                        <a:rPr lang="it-IT" sz="1800" dirty="0">
                          <a:latin typeface="Arial" panose="020B0604020202020204" pitchFamily="34" charset="0"/>
                          <a:cs typeface="Arial" panose="020B0604020202020204" pitchFamily="34" charset="0"/>
                        </a:rPr>
                        <a:t> analysis and </a:t>
                      </a:r>
                      <a:r>
                        <a:rPr lang="it-IT" sz="1800" dirty="0" err="1">
                          <a:latin typeface="Arial" panose="020B0604020202020204" pitchFamily="34" charset="0"/>
                          <a:cs typeface="Arial" panose="020B0604020202020204" pitchFamily="34" charset="0"/>
                        </a:rPr>
                        <a:t>recommends</a:t>
                      </a:r>
                      <a:r>
                        <a:rPr lang="it-IT" sz="1800" dirty="0">
                          <a:latin typeface="Arial" panose="020B0604020202020204" pitchFamily="34" charset="0"/>
                          <a:cs typeface="Arial" panose="020B0604020202020204" pitchFamily="34" charset="0"/>
                        </a:rPr>
                        <a:t> </a:t>
                      </a:r>
                      <a:r>
                        <a:rPr lang="it-IT" sz="1800" dirty="0" err="1">
                          <a:latin typeface="Arial" panose="020B0604020202020204" pitchFamily="34" charset="0"/>
                          <a:cs typeface="Arial" panose="020B0604020202020204" pitchFamily="34" charset="0"/>
                        </a:rPr>
                        <a:t>tailored</a:t>
                      </a:r>
                      <a:r>
                        <a:rPr lang="it-IT" sz="1800" dirty="0">
                          <a:latin typeface="Arial" panose="020B0604020202020204" pitchFamily="34" charset="0"/>
                          <a:cs typeface="Arial" panose="020B0604020202020204" pitchFamily="34" charset="0"/>
                        </a:rPr>
                        <a:t> </a:t>
                      </a:r>
                      <a:r>
                        <a:rPr lang="it-IT" sz="1800" dirty="0" err="1">
                          <a:latin typeface="Arial" panose="020B0604020202020204" pitchFamily="34" charset="0"/>
                          <a:cs typeface="Arial" panose="020B0604020202020204" pitchFamily="34" charset="0"/>
                        </a:rPr>
                        <a:t>response</a:t>
                      </a:r>
                      <a:r>
                        <a:rPr lang="it-IT" sz="1800" dirty="0">
                          <a:latin typeface="Arial" panose="020B0604020202020204" pitchFamily="34" charset="0"/>
                          <a:cs typeface="Arial" panose="020B0604020202020204" pitchFamily="34" charset="0"/>
                        </a:rPr>
                        <a:t> strategies for field </a:t>
                      </a:r>
                      <a:r>
                        <a:rPr lang="it-IT" sz="1800" dirty="0" err="1">
                          <a:latin typeface="Arial" panose="020B0604020202020204" pitchFamily="34" charset="0"/>
                          <a:cs typeface="Arial" panose="020B0604020202020204" pitchFamily="34" charset="0"/>
                        </a:rPr>
                        <a:t>units</a:t>
                      </a:r>
                      <a:r>
                        <a:rPr lang="it-IT" sz="1800" dirty="0">
                          <a:latin typeface="Arial" panose="020B0604020202020204" pitchFamily="34" charset="0"/>
                          <a:cs typeface="Arial" panose="020B0604020202020204" pitchFamily="34" charset="0"/>
                        </a:rPr>
                        <a:t> and </a:t>
                      </a:r>
                      <a:r>
                        <a:rPr lang="it-IT" sz="1800" dirty="0" err="1">
                          <a:latin typeface="Arial" panose="020B0604020202020204" pitchFamily="34" charset="0"/>
                          <a:cs typeface="Arial" panose="020B0604020202020204" pitchFamily="34" charset="0"/>
                        </a:rPr>
                        <a:t>command</a:t>
                      </a:r>
                      <a:r>
                        <a:rPr lang="it-IT" sz="1800" dirty="0">
                          <a:latin typeface="Arial" panose="020B0604020202020204" pitchFamily="34" charset="0"/>
                          <a:cs typeface="Arial" panose="020B0604020202020204" pitchFamily="34" charset="0"/>
                        </a:rPr>
                        <a:t> centers.</a:t>
                      </a:r>
                    </a:p>
                  </a:txBody>
                  <a:tcPr anchor="c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tcPr>
                </a:tc>
                <a:extLst>
                  <a:ext uri="{0D108BD9-81ED-4DB2-BD59-A6C34878D82A}">
                    <a16:rowId xmlns:a16="http://schemas.microsoft.com/office/drawing/2014/main" val="1433642436"/>
                  </a:ext>
                </a:extLst>
              </a:tr>
              <a:tr h="640080">
                <a:tc>
                  <a:txBody>
                    <a:bodyPr/>
                    <a:lstStyle/>
                    <a:p>
                      <a:pPr algn="ctr">
                        <a:buNone/>
                      </a:pPr>
                      <a:r>
                        <a:rPr lang="it-IT" sz="1800">
                          <a:latin typeface="Arial" panose="020B0604020202020204" pitchFamily="34" charset="0"/>
                          <a:cs typeface="Arial" panose="020B0604020202020204" pitchFamily="34" charset="0"/>
                        </a:rPr>
                        <a:t>🎮 </a:t>
                      </a:r>
                      <a:r>
                        <a:rPr lang="it-IT" sz="1800" b="1">
                          <a:latin typeface="Arial" panose="020B0604020202020204" pitchFamily="34" charset="0"/>
                          <a:cs typeface="Arial" panose="020B0604020202020204" pitchFamily="34" charset="0"/>
                        </a:rPr>
                        <a:t>3. Simulation &amp; Training</a:t>
                      </a:r>
                      <a:endParaRPr lang="it-IT" sz="1800">
                        <a:latin typeface="Arial" panose="020B0604020202020204" pitchFamily="34" charset="0"/>
                        <a:cs typeface="Arial" panose="020B0604020202020204" pitchFamily="34" charset="0"/>
                      </a:endParaRPr>
                    </a:p>
                  </a:txBody>
                  <a:tcPr anchor="c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tcPr>
                </a:tc>
                <a:tc>
                  <a:txBody>
                    <a:bodyPr/>
                    <a:lstStyle/>
                    <a:p>
                      <a:pPr algn="just">
                        <a:buNone/>
                      </a:pPr>
                      <a:r>
                        <a:rPr lang="it-IT" sz="1800" dirty="0">
                          <a:latin typeface="Arial" panose="020B0604020202020204" pitchFamily="34" charset="0"/>
                          <a:cs typeface="Arial" panose="020B0604020202020204" pitchFamily="34" charset="0"/>
                        </a:rPr>
                        <a:t>Generative AI </a:t>
                      </a:r>
                      <a:r>
                        <a:rPr lang="it-IT" sz="1800" dirty="0" err="1">
                          <a:latin typeface="Arial" panose="020B0604020202020204" pitchFamily="34" charset="0"/>
                          <a:cs typeface="Arial" panose="020B0604020202020204" pitchFamily="34" charset="0"/>
                        </a:rPr>
                        <a:t>creates</a:t>
                      </a:r>
                      <a:r>
                        <a:rPr lang="it-IT" sz="1800" dirty="0">
                          <a:latin typeface="Arial" panose="020B0604020202020204" pitchFamily="34" charset="0"/>
                          <a:cs typeface="Arial" panose="020B0604020202020204" pitchFamily="34" charset="0"/>
                        </a:rPr>
                        <a:t> immersive, </a:t>
                      </a:r>
                      <a:r>
                        <a:rPr lang="it-IT" sz="1800" dirty="0" err="1">
                          <a:latin typeface="Arial" panose="020B0604020202020204" pitchFamily="34" charset="0"/>
                          <a:cs typeface="Arial" panose="020B0604020202020204" pitchFamily="34" charset="0"/>
                        </a:rPr>
                        <a:t>dynamic</a:t>
                      </a:r>
                      <a:r>
                        <a:rPr lang="it-IT" sz="1800" dirty="0">
                          <a:latin typeface="Arial" panose="020B0604020202020204" pitchFamily="34" charset="0"/>
                          <a:cs typeface="Arial" panose="020B0604020202020204" pitchFamily="34" charset="0"/>
                        </a:rPr>
                        <a:t> training </a:t>
                      </a:r>
                      <a:r>
                        <a:rPr lang="it-IT" sz="1800" dirty="0" err="1">
                          <a:latin typeface="Arial" panose="020B0604020202020204" pitchFamily="34" charset="0"/>
                          <a:cs typeface="Arial" panose="020B0604020202020204" pitchFamily="34" charset="0"/>
                        </a:rPr>
                        <a:t>scenarios</a:t>
                      </a:r>
                      <a:r>
                        <a:rPr lang="it-IT" sz="1800" dirty="0">
                          <a:latin typeface="Arial" panose="020B0604020202020204" pitchFamily="34" charset="0"/>
                          <a:cs typeface="Arial" panose="020B0604020202020204" pitchFamily="34" charset="0"/>
                        </a:rPr>
                        <a:t> for CBRNe </a:t>
                      </a:r>
                      <a:r>
                        <a:rPr lang="it-IT" sz="1800" dirty="0" err="1">
                          <a:latin typeface="Arial" panose="020B0604020202020204" pitchFamily="34" charset="0"/>
                          <a:cs typeface="Arial" panose="020B0604020202020204" pitchFamily="34" charset="0"/>
                        </a:rPr>
                        <a:t>personnel</a:t>
                      </a:r>
                      <a:r>
                        <a:rPr lang="it-IT" sz="1800" dirty="0">
                          <a:latin typeface="Arial" panose="020B0604020202020204" pitchFamily="34" charset="0"/>
                          <a:cs typeface="Arial" panose="020B0604020202020204" pitchFamily="34" charset="0"/>
                        </a:rPr>
                        <a:t> (e.g., </a:t>
                      </a:r>
                      <a:r>
                        <a:rPr lang="it-IT" sz="1800" dirty="0" err="1">
                          <a:latin typeface="Arial" panose="020B0604020202020204" pitchFamily="34" charset="0"/>
                          <a:cs typeface="Arial" panose="020B0604020202020204" pitchFamily="34" charset="0"/>
                        </a:rPr>
                        <a:t>virtual</a:t>
                      </a:r>
                      <a:r>
                        <a:rPr lang="it-IT" sz="1800" dirty="0">
                          <a:latin typeface="Arial" panose="020B0604020202020204" pitchFamily="34" charset="0"/>
                          <a:cs typeface="Arial" panose="020B0604020202020204" pitchFamily="34" charset="0"/>
                        </a:rPr>
                        <a:t> </a:t>
                      </a:r>
                      <a:r>
                        <a:rPr lang="it-IT" sz="1800" dirty="0" err="1">
                          <a:latin typeface="Arial" panose="020B0604020202020204" pitchFamily="34" charset="0"/>
                          <a:cs typeface="Arial" panose="020B0604020202020204" pitchFamily="34" charset="0"/>
                        </a:rPr>
                        <a:t>drills</a:t>
                      </a:r>
                      <a:r>
                        <a:rPr lang="it-IT" sz="1800" dirty="0">
                          <a:latin typeface="Arial" panose="020B0604020202020204" pitchFamily="34" charset="0"/>
                          <a:cs typeface="Arial" panose="020B0604020202020204" pitchFamily="34" charset="0"/>
                        </a:rPr>
                        <a:t>).</a:t>
                      </a:r>
                    </a:p>
                  </a:txBody>
                  <a:tcPr anchor="c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tcPr>
                </a:tc>
                <a:extLst>
                  <a:ext uri="{0D108BD9-81ED-4DB2-BD59-A6C34878D82A}">
                    <a16:rowId xmlns:a16="http://schemas.microsoft.com/office/drawing/2014/main" val="1644462426"/>
                  </a:ext>
                </a:extLst>
              </a:tr>
              <a:tr h="640080">
                <a:tc>
                  <a:txBody>
                    <a:bodyPr/>
                    <a:lstStyle/>
                    <a:p>
                      <a:pPr algn="ctr">
                        <a:buNone/>
                      </a:pPr>
                      <a:r>
                        <a:rPr lang="it-IT" sz="1800">
                          <a:latin typeface="Arial" panose="020B0604020202020204" pitchFamily="34" charset="0"/>
                          <a:cs typeface="Arial" panose="020B0604020202020204" pitchFamily="34" charset="0"/>
                        </a:rPr>
                        <a:t>🤖 </a:t>
                      </a:r>
                      <a:r>
                        <a:rPr lang="it-IT" sz="1800" b="1">
                          <a:latin typeface="Arial" panose="020B0604020202020204" pitchFamily="34" charset="0"/>
                          <a:cs typeface="Arial" panose="020B0604020202020204" pitchFamily="34" charset="0"/>
                        </a:rPr>
                        <a:t>4. Incident Response Automation</a:t>
                      </a:r>
                      <a:endParaRPr lang="it-IT" sz="1800">
                        <a:latin typeface="Arial" panose="020B0604020202020204" pitchFamily="34" charset="0"/>
                        <a:cs typeface="Arial" panose="020B0604020202020204" pitchFamily="34" charset="0"/>
                      </a:endParaRPr>
                    </a:p>
                  </a:txBody>
                  <a:tcPr anchor="c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tcPr>
                </a:tc>
                <a:tc>
                  <a:txBody>
                    <a:bodyPr/>
                    <a:lstStyle/>
                    <a:p>
                      <a:pPr algn="just">
                        <a:buNone/>
                      </a:pPr>
                      <a:r>
                        <a:rPr lang="it-IT" sz="1800" dirty="0">
                          <a:latin typeface="Arial" panose="020B0604020202020204" pitchFamily="34" charset="0"/>
                          <a:cs typeface="Arial" panose="020B0604020202020204" pitchFamily="34" charset="0"/>
                        </a:rPr>
                        <a:t>AI-</a:t>
                      </a:r>
                      <a:r>
                        <a:rPr lang="it-IT" sz="1800" dirty="0" err="1">
                          <a:latin typeface="Arial" panose="020B0604020202020204" pitchFamily="34" charset="0"/>
                          <a:cs typeface="Arial" panose="020B0604020202020204" pitchFamily="34" charset="0"/>
                        </a:rPr>
                        <a:t>guided</a:t>
                      </a:r>
                      <a:r>
                        <a:rPr lang="it-IT" sz="1800" dirty="0">
                          <a:latin typeface="Arial" panose="020B0604020202020204" pitchFamily="34" charset="0"/>
                          <a:cs typeface="Arial" panose="020B0604020202020204" pitchFamily="34" charset="0"/>
                        </a:rPr>
                        <a:t> </a:t>
                      </a:r>
                      <a:r>
                        <a:rPr lang="it-IT" sz="1800" dirty="0" err="1">
                          <a:latin typeface="Arial" panose="020B0604020202020204" pitchFamily="34" charset="0"/>
                          <a:cs typeface="Arial" panose="020B0604020202020204" pitchFamily="34" charset="0"/>
                        </a:rPr>
                        <a:t>robots</a:t>
                      </a:r>
                      <a:r>
                        <a:rPr lang="it-IT" sz="1800" dirty="0">
                          <a:latin typeface="Arial" panose="020B0604020202020204" pitchFamily="34" charset="0"/>
                          <a:cs typeface="Arial" panose="020B0604020202020204" pitchFamily="34" charset="0"/>
                        </a:rPr>
                        <a:t> and </a:t>
                      </a:r>
                      <a:r>
                        <a:rPr lang="it-IT" sz="1800" dirty="0" err="1">
                          <a:latin typeface="Arial" panose="020B0604020202020204" pitchFamily="34" charset="0"/>
                          <a:cs typeface="Arial" panose="020B0604020202020204" pitchFamily="34" charset="0"/>
                        </a:rPr>
                        <a:t>drones</a:t>
                      </a:r>
                      <a:r>
                        <a:rPr lang="it-IT" sz="1800" dirty="0">
                          <a:latin typeface="Arial" panose="020B0604020202020204" pitchFamily="34" charset="0"/>
                          <a:cs typeface="Arial" panose="020B0604020202020204" pitchFamily="34" charset="0"/>
                        </a:rPr>
                        <a:t> </a:t>
                      </a:r>
                      <a:r>
                        <a:rPr lang="it-IT" sz="1800" dirty="0" err="1">
                          <a:latin typeface="Arial" panose="020B0604020202020204" pitchFamily="34" charset="0"/>
                          <a:cs typeface="Arial" panose="020B0604020202020204" pitchFamily="34" charset="0"/>
                        </a:rPr>
                        <a:t>perform</a:t>
                      </a:r>
                      <a:r>
                        <a:rPr lang="it-IT" sz="1800" dirty="0">
                          <a:latin typeface="Arial" panose="020B0604020202020204" pitchFamily="34" charset="0"/>
                          <a:cs typeface="Arial" panose="020B0604020202020204" pitchFamily="34" charset="0"/>
                        </a:rPr>
                        <a:t> high-risk tasks like sampling, triage, and </a:t>
                      </a:r>
                      <a:r>
                        <a:rPr lang="it-IT" sz="1800" dirty="0" err="1">
                          <a:latin typeface="Arial" panose="020B0604020202020204" pitchFamily="34" charset="0"/>
                          <a:cs typeface="Arial" panose="020B0604020202020204" pitchFamily="34" charset="0"/>
                        </a:rPr>
                        <a:t>contaminated</a:t>
                      </a:r>
                      <a:r>
                        <a:rPr lang="it-IT" sz="1800" dirty="0">
                          <a:latin typeface="Arial" panose="020B0604020202020204" pitchFamily="34" charset="0"/>
                          <a:cs typeface="Arial" panose="020B0604020202020204" pitchFamily="34" charset="0"/>
                        </a:rPr>
                        <a:t> area mapping.</a:t>
                      </a:r>
                    </a:p>
                  </a:txBody>
                  <a:tcPr anchor="c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tcPr>
                </a:tc>
                <a:extLst>
                  <a:ext uri="{0D108BD9-81ED-4DB2-BD59-A6C34878D82A}">
                    <a16:rowId xmlns:a16="http://schemas.microsoft.com/office/drawing/2014/main" val="3922849037"/>
                  </a:ext>
                </a:extLst>
              </a:tr>
              <a:tr h="640080">
                <a:tc>
                  <a:txBody>
                    <a:bodyPr/>
                    <a:lstStyle/>
                    <a:p>
                      <a:pPr algn="ctr">
                        <a:buNone/>
                      </a:pPr>
                      <a:r>
                        <a:rPr lang="it-IT" sz="1800" dirty="0">
                          <a:latin typeface="Arial" panose="020B0604020202020204" pitchFamily="34" charset="0"/>
                          <a:cs typeface="Arial" panose="020B0604020202020204" pitchFamily="34" charset="0"/>
                        </a:rPr>
                        <a:t>📉 </a:t>
                      </a:r>
                      <a:r>
                        <a:rPr lang="it-IT" sz="1800" b="1" dirty="0">
                          <a:latin typeface="Arial" panose="020B0604020202020204" pitchFamily="34" charset="0"/>
                          <a:cs typeface="Arial" panose="020B0604020202020204" pitchFamily="34" charset="0"/>
                        </a:rPr>
                        <a:t>5. </a:t>
                      </a:r>
                      <a:r>
                        <a:rPr lang="it-IT" sz="1800" b="1" dirty="0" err="1">
                          <a:latin typeface="Arial" panose="020B0604020202020204" pitchFamily="34" charset="0"/>
                          <a:cs typeface="Arial" panose="020B0604020202020204" pitchFamily="34" charset="0"/>
                        </a:rPr>
                        <a:t>Aftermath</a:t>
                      </a:r>
                      <a:r>
                        <a:rPr lang="it-IT" sz="1800" b="1" dirty="0">
                          <a:latin typeface="Arial" panose="020B0604020202020204" pitchFamily="34" charset="0"/>
                          <a:cs typeface="Arial" panose="020B0604020202020204" pitchFamily="34" charset="0"/>
                        </a:rPr>
                        <a:t> </a:t>
                      </a:r>
                      <a:r>
                        <a:rPr lang="it-IT" sz="1800" b="1" dirty="0" err="1">
                          <a:latin typeface="Arial" panose="020B0604020202020204" pitchFamily="34" charset="0"/>
                          <a:cs typeface="Arial" panose="020B0604020202020204" pitchFamily="34" charset="0"/>
                        </a:rPr>
                        <a:t>Assessment</a:t>
                      </a:r>
                      <a:endParaRPr lang="it-IT" sz="1800" dirty="0">
                        <a:latin typeface="Arial" panose="020B0604020202020204" pitchFamily="34" charset="0"/>
                        <a:cs typeface="Arial" panose="020B0604020202020204" pitchFamily="34" charset="0"/>
                      </a:endParaRPr>
                    </a:p>
                  </a:txBody>
                  <a:tcPr anchor="c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tcPr>
                </a:tc>
                <a:tc>
                  <a:txBody>
                    <a:bodyPr/>
                    <a:lstStyle/>
                    <a:p>
                      <a:pPr algn="just">
                        <a:buNone/>
                      </a:pPr>
                      <a:r>
                        <a:rPr lang="it-IT" sz="1800" dirty="0">
                          <a:latin typeface="Arial" panose="020B0604020202020204" pitchFamily="34" charset="0"/>
                          <a:cs typeface="Arial" panose="020B0604020202020204" pitchFamily="34" charset="0"/>
                        </a:rPr>
                        <a:t>AI models project contamination spread, </a:t>
                      </a:r>
                      <a:r>
                        <a:rPr lang="it-IT" sz="1800" dirty="0" err="1">
                          <a:latin typeface="Arial" panose="020B0604020202020204" pitchFamily="34" charset="0"/>
                          <a:cs typeface="Arial" panose="020B0604020202020204" pitchFamily="34" charset="0"/>
                        </a:rPr>
                        <a:t>population</a:t>
                      </a:r>
                      <a:r>
                        <a:rPr lang="it-IT" sz="1800" dirty="0">
                          <a:latin typeface="Arial" panose="020B0604020202020204" pitchFamily="34" charset="0"/>
                          <a:cs typeface="Arial" panose="020B0604020202020204" pitchFamily="34" charset="0"/>
                        </a:rPr>
                        <a:t> </a:t>
                      </a:r>
                      <a:r>
                        <a:rPr lang="it-IT" sz="1800" dirty="0" err="1">
                          <a:latin typeface="Arial" panose="020B0604020202020204" pitchFamily="34" charset="0"/>
                          <a:cs typeface="Arial" panose="020B0604020202020204" pitchFamily="34" charset="0"/>
                        </a:rPr>
                        <a:t>exposure</a:t>
                      </a:r>
                      <a:r>
                        <a:rPr lang="it-IT" sz="1800" dirty="0">
                          <a:latin typeface="Arial" panose="020B0604020202020204" pitchFamily="34" charset="0"/>
                          <a:cs typeface="Arial" panose="020B0604020202020204" pitchFamily="34" charset="0"/>
                        </a:rPr>
                        <a:t>, and long-</a:t>
                      </a:r>
                      <a:r>
                        <a:rPr lang="it-IT" sz="1800" dirty="0" err="1">
                          <a:latin typeface="Arial" panose="020B0604020202020204" pitchFamily="34" charset="0"/>
                          <a:cs typeface="Arial" panose="020B0604020202020204" pitchFamily="34" charset="0"/>
                        </a:rPr>
                        <a:t>term</a:t>
                      </a:r>
                      <a:r>
                        <a:rPr lang="it-IT" sz="1800" dirty="0">
                          <a:latin typeface="Arial" panose="020B0604020202020204" pitchFamily="34" charset="0"/>
                          <a:cs typeface="Arial" panose="020B0604020202020204" pitchFamily="34" charset="0"/>
                        </a:rPr>
                        <a:t> health/</a:t>
                      </a:r>
                      <a:r>
                        <a:rPr lang="it-IT" sz="1800" dirty="0" err="1">
                          <a:latin typeface="Arial" panose="020B0604020202020204" pitchFamily="34" charset="0"/>
                          <a:cs typeface="Arial" panose="020B0604020202020204" pitchFamily="34" charset="0"/>
                        </a:rPr>
                        <a:t>environmental</a:t>
                      </a:r>
                      <a:r>
                        <a:rPr lang="it-IT" sz="1800" dirty="0">
                          <a:latin typeface="Arial" panose="020B0604020202020204" pitchFamily="34" charset="0"/>
                          <a:cs typeface="Arial" panose="020B0604020202020204" pitchFamily="34" charset="0"/>
                        </a:rPr>
                        <a:t> impacts.</a:t>
                      </a:r>
                    </a:p>
                  </a:txBody>
                  <a:tcPr anchor="c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tcPr>
                </a:tc>
                <a:extLst>
                  <a:ext uri="{0D108BD9-81ED-4DB2-BD59-A6C34878D82A}">
                    <a16:rowId xmlns:a16="http://schemas.microsoft.com/office/drawing/2014/main" val="3468786341"/>
                  </a:ext>
                </a:extLst>
              </a:tr>
            </a:tbl>
          </a:graphicData>
        </a:graphic>
      </p:graphicFrame>
    </p:spTree>
    <p:extLst>
      <p:ext uri="{BB962C8B-B14F-4D97-AF65-F5344CB8AC3E}">
        <p14:creationId xmlns:p14="http://schemas.microsoft.com/office/powerpoint/2010/main" val="3489318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9AF2664-689F-781A-ABF7-1AA2F177D30C}"/>
            </a:ext>
          </a:extLst>
        </p:cNvPr>
        <p:cNvGrpSpPr/>
        <p:nvPr/>
      </p:nvGrpSpPr>
      <p:grpSpPr>
        <a:xfrm>
          <a:off x="0" y="0"/>
          <a:ext cx="0" cy="0"/>
          <a:chOff x="0" y="0"/>
          <a:chExt cx="0" cy="0"/>
        </a:xfrm>
      </p:grpSpPr>
      <p:sp>
        <p:nvSpPr>
          <p:cNvPr id="10" name="Titolo 9">
            <a:extLst>
              <a:ext uri="{FF2B5EF4-FFF2-40B4-BE49-F238E27FC236}">
                <a16:creationId xmlns:a16="http://schemas.microsoft.com/office/drawing/2014/main" id="{50711A83-95A4-C298-EFF1-C678A21C1685}"/>
              </a:ext>
            </a:extLst>
          </p:cNvPr>
          <p:cNvSpPr>
            <a:spLocks noGrp="1"/>
          </p:cNvSpPr>
          <p:nvPr>
            <p:ph type="title"/>
          </p:nvPr>
        </p:nvSpPr>
        <p:spPr>
          <a:xfrm>
            <a:off x="335664" y="-127000"/>
            <a:ext cx="8596668" cy="1320800"/>
          </a:xfrm>
        </p:spPr>
        <p:txBody>
          <a:bodyPr>
            <a:normAutofit/>
          </a:bodyPr>
          <a:lstStyle/>
          <a:p>
            <a:r>
              <a:rPr lang="en-GB" sz="4000" dirty="0"/>
              <a:t>AI-CBRN Integration points</a:t>
            </a:r>
          </a:p>
        </p:txBody>
      </p:sp>
      <p:sp>
        <p:nvSpPr>
          <p:cNvPr id="6" name="Segnaposto piè di pagina 5">
            <a:extLst>
              <a:ext uri="{FF2B5EF4-FFF2-40B4-BE49-F238E27FC236}">
                <a16:creationId xmlns:a16="http://schemas.microsoft.com/office/drawing/2014/main" id="{85110FB0-26C7-98F4-5624-ACD0AE510282}"/>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0D6630B8-36F9-AF7F-1C4C-F86CA69D2703}"/>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9AC58C1E-FF4A-84DD-5383-C4152DD33C02}"/>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17</a:t>
            </a:fld>
            <a:endParaRPr lang="en-GB"/>
          </a:p>
        </p:txBody>
      </p:sp>
      <p:pic>
        <p:nvPicPr>
          <p:cNvPr id="3" name="Immagine 2" descr="Immagine che contiene testo, Carattere, logo, Elementi grafici&#10;&#10;Il contenuto generato dall'IA potrebbe non essere corretto.">
            <a:extLst>
              <a:ext uri="{FF2B5EF4-FFF2-40B4-BE49-F238E27FC236}">
                <a16:creationId xmlns:a16="http://schemas.microsoft.com/office/drawing/2014/main" id="{4970B91C-1E97-88B3-2A6E-717423BABB2E}"/>
              </a:ext>
            </a:extLst>
          </p:cNvPr>
          <p:cNvPicPr>
            <a:picLocks noChangeAspect="1"/>
          </p:cNvPicPr>
          <p:nvPr/>
        </p:nvPicPr>
        <p:blipFill>
          <a:blip r:embed="rId2"/>
          <a:srcRect l="4384" t="15949" r="3229"/>
          <a:stretch/>
        </p:blipFill>
        <p:spPr>
          <a:xfrm>
            <a:off x="7508467" y="239128"/>
            <a:ext cx="2330750" cy="419327"/>
          </a:xfrm>
          <a:prstGeom prst="rect">
            <a:avLst/>
          </a:prstGeom>
        </p:spPr>
      </p:pic>
      <p:pic>
        <p:nvPicPr>
          <p:cNvPr id="8" name="Immagine 7">
            <a:extLst>
              <a:ext uri="{FF2B5EF4-FFF2-40B4-BE49-F238E27FC236}">
                <a16:creationId xmlns:a16="http://schemas.microsoft.com/office/drawing/2014/main" id="{471A3CB6-81D5-BA8D-5791-8C294A5FD900}"/>
              </a:ext>
            </a:extLst>
          </p:cNvPr>
          <p:cNvPicPr>
            <a:picLocks noChangeAspect="1"/>
          </p:cNvPicPr>
          <p:nvPr/>
        </p:nvPicPr>
        <p:blipFill>
          <a:blip r:embed="rId3"/>
          <a:srcRect l="7424" t="7587" r="5171" b="20826"/>
          <a:stretch/>
        </p:blipFill>
        <p:spPr>
          <a:xfrm>
            <a:off x="1644612" y="1275842"/>
            <a:ext cx="8785507" cy="4797078"/>
          </a:xfrm>
          <a:prstGeom prst="rect">
            <a:avLst/>
          </a:prstGeom>
        </p:spPr>
      </p:pic>
    </p:spTree>
    <p:extLst>
      <p:ext uri="{BB962C8B-B14F-4D97-AF65-F5344CB8AC3E}">
        <p14:creationId xmlns:p14="http://schemas.microsoft.com/office/powerpoint/2010/main" val="1782577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9157AAA-F1BC-F21F-FF70-79D6F7B523FA}"/>
            </a:ext>
          </a:extLst>
        </p:cNvPr>
        <p:cNvGrpSpPr/>
        <p:nvPr/>
      </p:nvGrpSpPr>
      <p:grpSpPr>
        <a:xfrm>
          <a:off x="0" y="0"/>
          <a:ext cx="0" cy="0"/>
          <a:chOff x="0" y="0"/>
          <a:chExt cx="0" cy="0"/>
        </a:xfrm>
      </p:grpSpPr>
      <p:sp>
        <p:nvSpPr>
          <p:cNvPr id="10" name="Titolo 9">
            <a:extLst>
              <a:ext uri="{FF2B5EF4-FFF2-40B4-BE49-F238E27FC236}">
                <a16:creationId xmlns:a16="http://schemas.microsoft.com/office/drawing/2014/main" id="{0810AA76-A779-26EC-BF8B-F991541CD444}"/>
              </a:ext>
            </a:extLst>
          </p:cNvPr>
          <p:cNvSpPr>
            <a:spLocks noGrp="1"/>
          </p:cNvSpPr>
          <p:nvPr>
            <p:ph type="title"/>
          </p:nvPr>
        </p:nvSpPr>
        <p:spPr>
          <a:xfrm>
            <a:off x="335664" y="-127000"/>
            <a:ext cx="8873650" cy="1320800"/>
          </a:xfrm>
        </p:spPr>
        <p:txBody>
          <a:bodyPr>
            <a:normAutofit/>
          </a:bodyPr>
          <a:lstStyle/>
          <a:p>
            <a:r>
              <a:rPr lang="en-GB" sz="4000" dirty="0"/>
              <a:t>Impact Stories – Seven AI Use Cases</a:t>
            </a:r>
          </a:p>
        </p:txBody>
      </p:sp>
      <p:sp>
        <p:nvSpPr>
          <p:cNvPr id="6" name="Segnaposto piè di pagina 5">
            <a:extLst>
              <a:ext uri="{FF2B5EF4-FFF2-40B4-BE49-F238E27FC236}">
                <a16:creationId xmlns:a16="http://schemas.microsoft.com/office/drawing/2014/main" id="{935AD682-346D-57CA-36BF-D9B68D317F58}"/>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C0B5D8A1-417D-5239-9339-2F0E864C45AF}"/>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CCA63EEA-B961-14EB-8065-D7BB2CBBA17D}"/>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18</a:t>
            </a:fld>
            <a:endParaRPr lang="en-GB"/>
          </a:p>
        </p:txBody>
      </p:sp>
      <p:pic>
        <p:nvPicPr>
          <p:cNvPr id="3" name="Immagine 2" descr="Immagine che contiene testo, Carattere, logo, Elementi grafici&#10;&#10;Il contenuto generato dall'IA potrebbe non essere corretto.">
            <a:extLst>
              <a:ext uri="{FF2B5EF4-FFF2-40B4-BE49-F238E27FC236}">
                <a16:creationId xmlns:a16="http://schemas.microsoft.com/office/drawing/2014/main" id="{856C0D9A-DD17-C173-90DE-96514B9361B0}"/>
              </a:ext>
            </a:extLst>
          </p:cNvPr>
          <p:cNvPicPr>
            <a:picLocks noChangeAspect="1"/>
          </p:cNvPicPr>
          <p:nvPr/>
        </p:nvPicPr>
        <p:blipFill>
          <a:blip r:embed="rId2"/>
          <a:srcRect l="4384" t="15949" r="3229"/>
          <a:stretch/>
        </p:blipFill>
        <p:spPr>
          <a:xfrm>
            <a:off x="7508467" y="239128"/>
            <a:ext cx="2330750" cy="419327"/>
          </a:xfrm>
          <a:prstGeom prst="rect">
            <a:avLst/>
          </a:prstGeom>
        </p:spPr>
      </p:pic>
      <p:sp>
        <p:nvSpPr>
          <p:cNvPr id="4" name="CasellaDiTesto 3">
            <a:extLst>
              <a:ext uri="{FF2B5EF4-FFF2-40B4-BE49-F238E27FC236}">
                <a16:creationId xmlns:a16="http://schemas.microsoft.com/office/drawing/2014/main" id="{62F78FE9-ECA8-88AB-F739-1ADDB880885C}"/>
              </a:ext>
            </a:extLst>
          </p:cNvPr>
          <p:cNvSpPr txBox="1"/>
          <p:nvPr/>
        </p:nvSpPr>
        <p:spPr>
          <a:xfrm>
            <a:off x="0" y="1265533"/>
            <a:ext cx="12192000" cy="369332"/>
          </a:xfrm>
          <a:prstGeom prst="rect">
            <a:avLst/>
          </a:prstGeom>
          <a:noFill/>
        </p:spPr>
        <p:txBody>
          <a:bodyPr wrap="square">
            <a:spAutoFit/>
          </a:bodyPr>
          <a:lstStyle/>
          <a:p>
            <a:pPr algn="ctr"/>
            <a:r>
              <a:rPr lang="it-IT" b="1" i="0" u="none" strike="noStrike" dirty="0">
                <a:solidFill>
                  <a:srgbClr val="000000"/>
                </a:solidFill>
                <a:effectLst/>
                <a:latin typeface="Arial" panose="020B0604020202020204" pitchFamily="34" charset="0"/>
                <a:cs typeface="Arial" panose="020B0604020202020204" pitchFamily="34" charset="0"/>
              </a:rPr>
              <a:t>USE CASE 1: AI-</a:t>
            </a:r>
            <a:r>
              <a:rPr lang="it-IT" b="1" i="0" u="none" strike="noStrike" dirty="0" err="1">
                <a:solidFill>
                  <a:srgbClr val="000000"/>
                </a:solidFill>
                <a:effectLst/>
                <a:latin typeface="Arial" panose="020B0604020202020204" pitchFamily="34" charset="0"/>
                <a:cs typeface="Arial" panose="020B0604020202020204" pitchFamily="34" charset="0"/>
              </a:rPr>
              <a:t>Driven</a:t>
            </a:r>
            <a:r>
              <a:rPr lang="it-IT" b="1" i="0" u="none" strike="noStrike" dirty="0">
                <a:solidFill>
                  <a:srgbClr val="000000"/>
                </a:solidFill>
                <a:effectLst/>
                <a:latin typeface="Arial" panose="020B0604020202020204" pitchFamily="34" charset="0"/>
                <a:cs typeface="Arial" panose="020B0604020202020204" pitchFamily="34" charset="0"/>
              </a:rPr>
              <a:t> Safety in Chemical Facilities</a:t>
            </a:r>
          </a:p>
        </p:txBody>
      </p:sp>
      <p:sp>
        <p:nvSpPr>
          <p:cNvPr id="11" name="CasellaDiTesto 10">
            <a:extLst>
              <a:ext uri="{FF2B5EF4-FFF2-40B4-BE49-F238E27FC236}">
                <a16:creationId xmlns:a16="http://schemas.microsoft.com/office/drawing/2014/main" id="{58FDC4CC-D3FC-1C60-B6C9-DD2DE381FFFC}"/>
              </a:ext>
            </a:extLst>
          </p:cNvPr>
          <p:cNvSpPr txBox="1"/>
          <p:nvPr/>
        </p:nvSpPr>
        <p:spPr>
          <a:xfrm>
            <a:off x="1989408" y="1884186"/>
            <a:ext cx="7370064" cy="3693319"/>
          </a:xfrm>
          <a:prstGeom prst="rect">
            <a:avLst/>
          </a:prstGeom>
          <a:noFill/>
        </p:spPr>
        <p:txBody>
          <a:bodyPr wrap="square">
            <a:spAutoFit/>
          </a:bodyPr>
          <a:lstStyle/>
          <a:p>
            <a:pPr algn="ctr">
              <a:buNone/>
            </a:pPr>
            <a:r>
              <a:rPr lang="it-IT" b="1" dirty="0">
                <a:latin typeface="Arial" panose="020B0604020202020204" pitchFamily="34" charset="0"/>
                <a:cs typeface="Arial" panose="020B0604020202020204" pitchFamily="34" charset="0"/>
              </a:rPr>
              <a:t>KEY POINTS</a:t>
            </a:r>
          </a:p>
          <a:p>
            <a:pPr marL="542925" indent="-217488" algn="just">
              <a:buFont typeface="Arial" panose="020B0604020202020204" pitchFamily="34" charset="0"/>
              <a:buChar char="•"/>
            </a:pPr>
            <a:r>
              <a:rPr lang="it-IT" b="1" dirty="0">
                <a:latin typeface="Arial" panose="020B0604020202020204" pitchFamily="34" charset="0"/>
                <a:cs typeface="Arial" panose="020B0604020202020204" pitchFamily="34" charset="0"/>
              </a:rPr>
              <a:t>Real-Time Monitoring</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Implementation</a:t>
            </a:r>
            <a:r>
              <a:rPr lang="it-IT" dirty="0">
                <a:latin typeface="Arial" panose="020B0604020202020204" pitchFamily="34" charset="0"/>
                <a:cs typeface="Arial" panose="020B0604020202020204" pitchFamily="34" charset="0"/>
              </a:rPr>
              <a:t> of AI-</a:t>
            </a:r>
            <a:r>
              <a:rPr lang="it-IT" dirty="0" err="1">
                <a:latin typeface="Arial" panose="020B0604020202020204" pitchFamily="34" charset="0"/>
                <a:cs typeface="Arial" panose="020B0604020202020204" pitchFamily="34" charset="0"/>
              </a:rPr>
              <a:t>enhanced</a:t>
            </a:r>
            <a:r>
              <a:rPr lang="it-IT" dirty="0">
                <a:latin typeface="Arial" panose="020B0604020202020204" pitchFamily="34" charset="0"/>
                <a:cs typeface="Arial" panose="020B0604020202020204" pitchFamily="34" charset="0"/>
              </a:rPr>
              <a:t> vision systems </a:t>
            </a:r>
            <a:r>
              <a:rPr lang="it-IT" dirty="0" err="1">
                <a:latin typeface="Arial" panose="020B0604020202020204" pitchFamily="34" charset="0"/>
                <a:cs typeface="Arial" panose="020B0604020202020204" pitchFamily="34" charset="0"/>
              </a:rPr>
              <a:t>enables</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continuous</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surveillance</a:t>
            </a:r>
            <a:r>
              <a:rPr lang="it-IT" dirty="0">
                <a:latin typeface="Arial" panose="020B0604020202020204" pitchFamily="34" charset="0"/>
                <a:cs typeface="Arial" panose="020B0604020202020204" pitchFamily="34" charset="0"/>
              </a:rPr>
              <a:t> of </a:t>
            </a:r>
            <a:r>
              <a:rPr lang="it-IT" dirty="0" err="1">
                <a:latin typeface="Arial" panose="020B0604020202020204" pitchFamily="34" charset="0"/>
                <a:cs typeface="Arial" panose="020B0604020202020204" pitchFamily="34" charset="0"/>
              </a:rPr>
              <a:t>operations</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promptly</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identifying</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potential</a:t>
            </a:r>
            <a:r>
              <a:rPr lang="it-IT" dirty="0">
                <a:latin typeface="Arial" panose="020B0604020202020204" pitchFamily="34" charset="0"/>
                <a:cs typeface="Arial" panose="020B0604020202020204" pitchFamily="34" charset="0"/>
              </a:rPr>
              <a:t> hazards.</a:t>
            </a:r>
          </a:p>
          <a:p>
            <a:pPr marL="542925" indent="-217488" algn="just">
              <a:buFont typeface="Arial" panose="020B0604020202020204" pitchFamily="34" charset="0"/>
              <a:buChar char="•"/>
            </a:pPr>
            <a:endParaRPr lang="it-IT" dirty="0">
              <a:latin typeface="Arial" panose="020B0604020202020204" pitchFamily="34" charset="0"/>
              <a:cs typeface="Arial" panose="020B0604020202020204" pitchFamily="34" charset="0"/>
            </a:endParaRPr>
          </a:p>
          <a:p>
            <a:pPr marL="542925" indent="-217488" algn="just">
              <a:buFont typeface="Arial" panose="020B0604020202020204" pitchFamily="34" charset="0"/>
              <a:buChar char="•"/>
            </a:pPr>
            <a:r>
              <a:rPr lang="it-IT" b="1" dirty="0" err="1">
                <a:latin typeface="Arial" panose="020B0604020202020204" pitchFamily="34" charset="0"/>
                <a:cs typeface="Arial" panose="020B0604020202020204" pitchFamily="34" charset="0"/>
              </a:rPr>
              <a:t>Automated</a:t>
            </a:r>
            <a:r>
              <a:rPr lang="it-IT" b="1" dirty="0">
                <a:latin typeface="Arial" panose="020B0604020202020204" pitchFamily="34" charset="0"/>
                <a:cs typeface="Arial" panose="020B0604020202020204" pitchFamily="34" charset="0"/>
              </a:rPr>
              <a:t> Safety </a:t>
            </a:r>
            <a:r>
              <a:rPr lang="it-IT" b="1" dirty="0" err="1">
                <a:latin typeface="Arial" panose="020B0604020202020204" pitchFamily="34" charset="0"/>
                <a:cs typeface="Arial" panose="020B0604020202020204" pitchFamily="34" charset="0"/>
              </a:rPr>
              <a:t>Violation</a:t>
            </a:r>
            <a:r>
              <a:rPr lang="it-IT" b="1" dirty="0">
                <a:latin typeface="Arial" panose="020B0604020202020204" pitchFamily="34" charset="0"/>
                <a:cs typeface="Arial" panose="020B0604020202020204" pitchFamily="34" charset="0"/>
              </a:rPr>
              <a:t> </a:t>
            </a:r>
            <a:r>
              <a:rPr lang="it-IT" b="1" dirty="0" err="1">
                <a:latin typeface="Arial" panose="020B0604020202020204" pitchFamily="34" charset="0"/>
                <a:cs typeface="Arial" panose="020B0604020202020204" pitchFamily="34" charset="0"/>
              </a:rPr>
              <a:t>Detection</a:t>
            </a:r>
            <a:r>
              <a:rPr lang="it-IT" dirty="0">
                <a:latin typeface="Arial" panose="020B0604020202020204" pitchFamily="34" charset="0"/>
                <a:cs typeface="Arial" panose="020B0604020202020204" pitchFamily="34" charset="0"/>
              </a:rPr>
              <a:t>: AI systems can </a:t>
            </a:r>
            <a:r>
              <a:rPr lang="it-IT" dirty="0" err="1">
                <a:latin typeface="Arial" panose="020B0604020202020204" pitchFamily="34" charset="0"/>
                <a:cs typeface="Arial" panose="020B0604020202020204" pitchFamily="34" charset="0"/>
              </a:rPr>
              <a:t>automatically</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detect</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safety</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breaches</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such</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as</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unauthorized</a:t>
            </a:r>
            <a:r>
              <a:rPr lang="it-IT" dirty="0">
                <a:latin typeface="Arial" panose="020B0604020202020204" pitchFamily="34" charset="0"/>
                <a:cs typeface="Arial" panose="020B0604020202020204" pitchFamily="34" charset="0"/>
              </a:rPr>
              <a:t> access to restricted zones or </a:t>
            </a:r>
            <a:r>
              <a:rPr lang="it-IT" dirty="0" err="1">
                <a:latin typeface="Arial" panose="020B0604020202020204" pitchFamily="34" charset="0"/>
                <a:cs typeface="Arial" panose="020B0604020202020204" pitchFamily="34" charset="0"/>
              </a:rPr>
              <a:t>improper</a:t>
            </a:r>
            <a:r>
              <a:rPr lang="it-IT" dirty="0">
                <a:latin typeface="Arial" panose="020B0604020202020204" pitchFamily="34" charset="0"/>
                <a:cs typeface="Arial" panose="020B0604020202020204" pitchFamily="34" charset="0"/>
              </a:rPr>
              <a:t> use of personal </a:t>
            </a:r>
            <a:r>
              <a:rPr lang="it-IT" dirty="0" err="1">
                <a:latin typeface="Arial" panose="020B0604020202020204" pitchFamily="34" charset="0"/>
                <a:cs typeface="Arial" panose="020B0604020202020204" pitchFamily="34" charset="0"/>
              </a:rPr>
              <a:t>protective</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equipment</a:t>
            </a:r>
            <a:r>
              <a:rPr lang="it-IT" dirty="0">
                <a:latin typeface="Arial" panose="020B0604020202020204" pitchFamily="34" charset="0"/>
                <a:cs typeface="Arial" panose="020B0604020202020204" pitchFamily="34" charset="0"/>
              </a:rPr>
              <a:t> (PPE).</a:t>
            </a:r>
          </a:p>
          <a:p>
            <a:pPr marL="325437" algn="just"/>
            <a:endParaRPr lang="it-IT" dirty="0">
              <a:latin typeface="Arial" panose="020B0604020202020204" pitchFamily="34" charset="0"/>
              <a:cs typeface="Arial" panose="020B0604020202020204" pitchFamily="34" charset="0"/>
            </a:endParaRPr>
          </a:p>
          <a:p>
            <a:pPr marL="542925" indent="-217488" algn="just">
              <a:buFont typeface="Arial" panose="020B0604020202020204" pitchFamily="34" charset="0"/>
              <a:buChar char="•"/>
            </a:pPr>
            <a:r>
              <a:rPr lang="it-IT" b="1" dirty="0" err="1">
                <a:latin typeface="Arial" panose="020B0604020202020204" pitchFamily="34" charset="0"/>
                <a:cs typeface="Arial" panose="020B0604020202020204" pitchFamily="34" charset="0"/>
              </a:rPr>
              <a:t>Reduced</a:t>
            </a:r>
            <a:r>
              <a:rPr lang="it-IT" b="1" dirty="0">
                <a:latin typeface="Arial" panose="020B0604020202020204" pitchFamily="34" charset="0"/>
                <a:cs typeface="Arial" panose="020B0604020202020204" pitchFamily="34" charset="0"/>
              </a:rPr>
              <a:t> </a:t>
            </a:r>
            <a:r>
              <a:rPr lang="it-IT" b="1" dirty="0" err="1">
                <a:latin typeface="Arial" panose="020B0604020202020204" pitchFamily="34" charset="0"/>
                <a:cs typeface="Arial" panose="020B0604020202020204" pitchFamily="34" charset="0"/>
              </a:rPr>
              <a:t>Response</a:t>
            </a:r>
            <a:r>
              <a:rPr lang="it-IT" b="1" dirty="0">
                <a:latin typeface="Arial" panose="020B0604020202020204" pitchFamily="34" charset="0"/>
                <a:cs typeface="Arial" panose="020B0604020202020204" pitchFamily="34" charset="0"/>
              </a:rPr>
              <a:t> Time</a:t>
            </a:r>
            <a:r>
              <a:rPr lang="it-IT" dirty="0">
                <a:latin typeface="Arial" panose="020B0604020202020204" pitchFamily="34" charset="0"/>
                <a:cs typeface="Arial" panose="020B0604020202020204" pitchFamily="34" charset="0"/>
              </a:rPr>
              <a:t>: By </a:t>
            </a:r>
            <a:r>
              <a:rPr lang="it-IT" dirty="0" err="1">
                <a:latin typeface="Arial" panose="020B0604020202020204" pitchFamily="34" charset="0"/>
                <a:cs typeface="Arial" panose="020B0604020202020204" pitchFamily="34" charset="0"/>
              </a:rPr>
              <a:t>providing</a:t>
            </a:r>
            <a:r>
              <a:rPr lang="it-IT" dirty="0">
                <a:latin typeface="Arial" panose="020B0604020202020204" pitchFamily="34" charset="0"/>
                <a:cs typeface="Arial" panose="020B0604020202020204" pitchFamily="34" charset="0"/>
              </a:rPr>
              <a:t> immediate </a:t>
            </a:r>
            <a:r>
              <a:rPr lang="it-IT" dirty="0" err="1">
                <a:latin typeface="Arial" panose="020B0604020202020204" pitchFamily="34" charset="0"/>
                <a:cs typeface="Arial" panose="020B0604020202020204" pitchFamily="34" charset="0"/>
              </a:rPr>
              <a:t>alerts</a:t>
            </a:r>
            <a:r>
              <a:rPr lang="it-IT" dirty="0">
                <a:latin typeface="Arial" panose="020B0604020202020204" pitchFamily="34" charset="0"/>
                <a:cs typeface="Arial" panose="020B0604020202020204" pitchFamily="34" charset="0"/>
              </a:rPr>
              <a:t>, AI systems facilitate </a:t>
            </a:r>
            <a:r>
              <a:rPr lang="it-IT" dirty="0" err="1">
                <a:latin typeface="Arial" panose="020B0604020202020204" pitchFamily="34" charset="0"/>
                <a:cs typeface="Arial" panose="020B0604020202020204" pitchFamily="34" charset="0"/>
              </a:rPr>
              <a:t>quicker</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responses</a:t>
            </a:r>
            <a:r>
              <a:rPr lang="it-IT" dirty="0">
                <a:latin typeface="Arial" panose="020B0604020202020204" pitchFamily="34" charset="0"/>
                <a:cs typeface="Arial" panose="020B0604020202020204" pitchFamily="34" charset="0"/>
              </a:rPr>
              <a:t> to </a:t>
            </a:r>
            <a:r>
              <a:rPr lang="it-IT" dirty="0" err="1">
                <a:latin typeface="Arial" panose="020B0604020202020204" pitchFamily="34" charset="0"/>
                <a:cs typeface="Arial" panose="020B0604020202020204" pitchFamily="34" charset="0"/>
              </a:rPr>
              <a:t>chemical</a:t>
            </a:r>
            <a:r>
              <a:rPr lang="it-IT" dirty="0">
                <a:latin typeface="Arial" panose="020B0604020202020204" pitchFamily="34" charset="0"/>
                <a:cs typeface="Arial" panose="020B0604020202020204" pitchFamily="34" charset="0"/>
              </a:rPr>
              <a:t> hazards, </a:t>
            </a:r>
            <a:r>
              <a:rPr lang="it-IT" dirty="0" err="1">
                <a:latin typeface="Arial" panose="020B0604020202020204" pitchFamily="34" charset="0"/>
                <a:cs typeface="Arial" panose="020B0604020202020204" pitchFamily="34" charset="0"/>
              </a:rPr>
              <a:t>minimizing</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potential</a:t>
            </a:r>
            <a:r>
              <a:rPr lang="it-IT" dirty="0">
                <a:latin typeface="Arial" panose="020B0604020202020204" pitchFamily="34" charset="0"/>
                <a:cs typeface="Arial" panose="020B0604020202020204" pitchFamily="34" charset="0"/>
              </a:rPr>
              <a:t> risks. </a:t>
            </a:r>
          </a:p>
        </p:txBody>
      </p:sp>
    </p:spTree>
    <p:extLst>
      <p:ext uri="{BB962C8B-B14F-4D97-AF65-F5344CB8AC3E}">
        <p14:creationId xmlns:p14="http://schemas.microsoft.com/office/powerpoint/2010/main" val="1233056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F7DCB1B-5571-2B69-85EB-AF115949911A}"/>
            </a:ext>
          </a:extLst>
        </p:cNvPr>
        <p:cNvGrpSpPr/>
        <p:nvPr/>
      </p:nvGrpSpPr>
      <p:grpSpPr>
        <a:xfrm>
          <a:off x="0" y="0"/>
          <a:ext cx="0" cy="0"/>
          <a:chOff x="0" y="0"/>
          <a:chExt cx="0" cy="0"/>
        </a:xfrm>
      </p:grpSpPr>
      <p:sp>
        <p:nvSpPr>
          <p:cNvPr id="10" name="Titolo 9">
            <a:extLst>
              <a:ext uri="{FF2B5EF4-FFF2-40B4-BE49-F238E27FC236}">
                <a16:creationId xmlns:a16="http://schemas.microsoft.com/office/drawing/2014/main" id="{A7EDD8F7-6027-458E-6BB4-BF2BD8C55121}"/>
              </a:ext>
            </a:extLst>
          </p:cNvPr>
          <p:cNvSpPr>
            <a:spLocks noGrp="1"/>
          </p:cNvSpPr>
          <p:nvPr>
            <p:ph type="title"/>
          </p:nvPr>
        </p:nvSpPr>
        <p:spPr>
          <a:xfrm>
            <a:off x="335664" y="-127000"/>
            <a:ext cx="8873650" cy="1320800"/>
          </a:xfrm>
        </p:spPr>
        <p:txBody>
          <a:bodyPr>
            <a:normAutofit/>
          </a:bodyPr>
          <a:lstStyle/>
          <a:p>
            <a:r>
              <a:rPr lang="en-GB" sz="4000" dirty="0"/>
              <a:t>Impact Stories – Seven AI Use Cases</a:t>
            </a:r>
          </a:p>
        </p:txBody>
      </p:sp>
      <p:sp>
        <p:nvSpPr>
          <p:cNvPr id="6" name="Segnaposto piè di pagina 5">
            <a:extLst>
              <a:ext uri="{FF2B5EF4-FFF2-40B4-BE49-F238E27FC236}">
                <a16:creationId xmlns:a16="http://schemas.microsoft.com/office/drawing/2014/main" id="{2C5F9CB9-5BF7-85F8-010B-3649BB436912}"/>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28A1ABCD-D045-7E39-8C39-7C32D113EAB1}"/>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10396268-9B9F-9A53-7B57-AB1732954EF5}"/>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19</a:t>
            </a:fld>
            <a:endParaRPr lang="en-GB"/>
          </a:p>
        </p:txBody>
      </p:sp>
      <p:pic>
        <p:nvPicPr>
          <p:cNvPr id="3" name="Immagine 2" descr="Immagine che contiene testo, Carattere, logo, Elementi grafici&#10;&#10;Il contenuto generato dall'IA potrebbe non essere corretto.">
            <a:extLst>
              <a:ext uri="{FF2B5EF4-FFF2-40B4-BE49-F238E27FC236}">
                <a16:creationId xmlns:a16="http://schemas.microsoft.com/office/drawing/2014/main" id="{5D8F4A05-BBA5-B29C-FB94-40670E4DFD58}"/>
              </a:ext>
            </a:extLst>
          </p:cNvPr>
          <p:cNvPicPr>
            <a:picLocks noChangeAspect="1"/>
          </p:cNvPicPr>
          <p:nvPr/>
        </p:nvPicPr>
        <p:blipFill>
          <a:blip r:embed="rId2"/>
          <a:srcRect l="4384" t="15949" r="3229"/>
          <a:stretch/>
        </p:blipFill>
        <p:spPr>
          <a:xfrm>
            <a:off x="7508467" y="239128"/>
            <a:ext cx="2330750" cy="419327"/>
          </a:xfrm>
          <a:prstGeom prst="rect">
            <a:avLst/>
          </a:prstGeom>
        </p:spPr>
      </p:pic>
      <p:sp>
        <p:nvSpPr>
          <p:cNvPr id="4" name="CasellaDiTesto 3">
            <a:extLst>
              <a:ext uri="{FF2B5EF4-FFF2-40B4-BE49-F238E27FC236}">
                <a16:creationId xmlns:a16="http://schemas.microsoft.com/office/drawing/2014/main" id="{42902A22-648D-EBFA-7BEE-832737069D3C}"/>
              </a:ext>
            </a:extLst>
          </p:cNvPr>
          <p:cNvSpPr txBox="1"/>
          <p:nvPr/>
        </p:nvSpPr>
        <p:spPr>
          <a:xfrm>
            <a:off x="0" y="1265533"/>
            <a:ext cx="12192000" cy="369332"/>
          </a:xfrm>
          <a:prstGeom prst="rect">
            <a:avLst/>
          </a:prstGeom>
          <a:noFill/>
        </p:spPr>
        <p:txBody>
          <a:bodyPr wrap="square">
            <a:spAutoFit/>
          </a:bodyPr>
          <a:lstStyle/>
          <a:p>
            <a:pPr algn="ctr"/>
            <a:r>
              <a:rPr lang="it-IT" b="1" i="0" u="none" strike="noStrike" dirty="0">
                <a:solidFill>
                  <a:srgbClr val="000000"/>
                </a:solidFill>
                <a:effectLst/>
                <a:latin typeface="Arial" panose="020B0604020202020204" pitchFamily="34" charset="0"/>
                <a:cs typeface="Arial" panose="020B0604020202020204" pitchFamily="34" charset="0"/>
              </a:rPr>
              <a:t>USE CASE 1: AI-</a:t>
            </a:r>
            <a:r>
              <a:rPr lang="it-IT" b="1" i="0" u="none" strike="noStrike" dirty="0" err="1">
                <a:solidFill>
                  <a:srgbClr val="000000"/>
                </a:solidFill>
                <a:effectLst/>
                <a:latin typeface="Arial" panose="020B0604020202020204" pitchFamily="34" charset="0"/>
                <a:cs typeface="Arial" panose="020B0604020202020204" pitchFamily="34" charset="0"/>
              </a:rPr>
              <a:t>Driven</a:t>
            </a:r>
            <a:r>
              <a:rPr lang="it-IT" b="1" i="0" u="none" strike="noStrike" dirty="0">
                <a:solidFill>
                  <a:srgbClr val="000000"/>
                </a:solidFill>
                <a:effectLst/>
                <a:latin typeface="Arial" panose="020B0604020202020204" pitchFamily="34" charset="0"/>
                <a:cs typeface="Arial" panose="020B0604020202020204" pitchFamily="34" charset="0"/>
              </a:rPr>
              <a:t> Safety in Chemical Facilities</a:t>
            </a:r>
          </a:p>
        </p:txBody>
      </p:sp>
      <p:pic>
        <p:nvPicPr>
          <p:cNvPr id="2" name="Immagine 1" descr="Immagine che contiene testo, schermata, Carattere, diagramma&#10;&#10;Il contenuto generato dall'IA potrebbe non essere corretto.">
            <a:extLst>
              <a:ext uri="{FF2B5EF4-FFF2-40B4-BE49-F238E27FC236}">
                <a16:creationId xmlns:a16="http://schemas.microsoft.com/office/drawing/2014/main" id="{856D3DC5-08D7-80BD-5186-ADBBB2A443D0}"/>
              </a:ext>
            </a:extLst>
          </p:cNvPr>
          <p:cNvPicPr>
            <a:picLocks noChangeAspect="1"/>
          </p:cNvPicPr>
          <p:nvPr/>
        </p:nvPicPr>
        <p:blipFill>
          <a:blip r:embed="rId3"/>
          <a:srcRect t="6547"/>
          <a:stretch/>
        </p:blipFill>
        <p:spPr>
          <a:xfrm>
            <a:off x="2410967" y="1634865"/>
            <a:ext cx="7492232" cy="4525217"/>
          </a:xfrm>
          <a:prstGeom prst="rect">
            <a:avLst/>
          </a:prstGeom>
        </p:spPr>
      </p:pic>
      <p:sp>
        <p:nvSpPr>
          <p:cNvPr id="9" name="CasellaDiTesto 8">
            <a:extLst>
              <a:ext uri="{FF2B5EF4-FFF2-40B4-BE49-F238E27FC236}">
                <a16:creationId xmlns:a16="http://schemas.microsoft.com/office/drawing/2014/main" id="{E7B449A5-6EA1-C3CE-0E3B-1E335D17166D}"/>
              </a:ext>
            </a:extLst>
          </p:cNvPr>
          <p:cNvSpPr txBox="1"/>
          <p:nvPr/>
        </p:nvSpPr>
        <p:spPr>
          <a:xfrm>
            <a:off x="2410967" y="6154013"/>
            <a:ext cx="7370064" cy="215444"/>
          </a:xfrm>
          <a:prstGeom prst="rect">
            <a:avLst/>
          </a:prstGeom>
          <a:noFill/>
        </p:spPr>
        <p:txBody>
          <a:bodyPr wrap="square">
            <a:spAutoFit/>
          </a:bodyPr>
          <a:lstStyle/>
          <a:p>
            <a:pPr algn="ctr"/>
            <a:r>
              <a:rPr lang="en-GB" sz="800" dirty="0">
                <a:latin typeface="Arial" panose="020B0604020202020204" pitchFamily="34" charset="0"/>
                <a:cs typeface="Arial" panose="020B0604020202020204" pitchFamily="34" charset="0"/>
                <a:hlinkClick r:id="rId4"/>
              </a:rPr>
              <a:t>https://surveily.com/case-studies/chemical</a:t>
            </a:r>
            <a:r>
              <a:rPr lang="en-GB" sz="8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610350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3F9119C-AE1C-1406-3178-8F62C1F74B1E}"/>
            </a:ext>
          </a:extLst>
        </p:cNvPr>
        <p:cNvGrpSpPr/>
        <p:nvPr/>
      </p:nvGrpSpPr>
      <p:grpSpPr>
        <a:xfrm>
          <a:off x="0" y="0"/>
          <a:ext cx="0" cy="0"/>
          <a:chOff x="0" y="0"/>
          <a:chExt cx="0" cy="0"/>
        </a:xfrm>
      </p:grpSpPr>
      <p:sp>
        <p:nvSpPr>
          <p:cNvPr id="10" name="Titolo 9">
            <a:extLst>
              <a:ext uri="{FF2B5EF4-FFF2-40B4-BE49-F238E27FC236}">
                <a16:creationId xmlns:a16="http://schemas.microsoft.com/office/drawing/2014/main" id="{DD424E0B-EF61-53ED-873B-73A347D35780}"/>
              </a:ext>
            </a:extLst>
          </p:cNvPr>
          <p:cNvSpPr>
            <a:spLocks noGrp="1"/>
          </p:cNvSpPr>
          <p:nvPr>
            <p:ph type="title"/>
          </p:nvPr>
        </p:nvSpPr>
        <p:spPr>
          <a:xfrm>
            <a:off x="335664" y="-127000"/>
            <a:ext cx="8596668" cy="1320800"/>
          </a:xfrm>
        </p:spPr>
        <p:txBody>
          <a:bodyPr>
            <a:normAutofit/>
          </a:bodyPr>
          <a:lstStyle/>
          <a:p>
            <a:r>
              <a:rPr lang="en-GB" sz="4000" dirty="0"/>
              <a:t>Who am I?</a:t>
            </a:r>
          </a:p>
        </p:txBody>
      </p:sp>
      <p:sp>
        <p:nvSpPr>
          <p:cNvPr id="6" name="Segnaposto piè di pagina 5">
            <a:extLst>
              <a:ext uri="{FF2B5EF4-FFF2-40B4-BE49-F238E27FC236}">
                <a16:creationId xmlns:a16="http://schemas.microsoft.com/office/drawing/2014/main" id="{4CC30384-917A-222D-6F3F-858480E1CA55}"/>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0621B42E-FAFC-CCFE-0A0D-1236AD679B6C}"/>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F0B3806F-CF44-360C-12A2-7C3151F7B411}"/>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2</a:t>
            </a:fld>
            <a:endParaRPr lang="en-GB" dirty="0"/>
          </a:p>
        </p:txBody>
      </p:sp>
      <p:sp>
        <p:nvSpPr>
          <p:cNvPr id="8" name="officeArt object">
            <a:extLst>
              <a:ext uri="{FF2B5EF4-FFF2-40B4-BE49-F238E27FC236}">
                <a16:creationId xmlns:a16="http://schemas.microsoft.com/office/drawing/2014/main" id="{8FAEEB2E-67CD-68E2-7978-97543BD5A215}"/>
              </a:ext>
            </a:extLst>
          </p:cNvPr>
          <p:cNvSpPr txBox="1"/>
          <p:nvPr/>
        </p:nvSpPr>
        <p:spPr>
          <a:xfrm>
            <a:off x="0" y="1363228"/>
            <a:ext cx="12192000" cy="768191"/>
          </a:xfrm>
          <a:prstGeom prst="rect">
            <a:avLst/>
          </a:prstGeom>
          <a:noFill/>
          <a:ln w="12700" cap="flat">
            <a:noFill/>
            <a:miter lim="400000"/>
          </a:ln>
          <a:effectLst>
            <a:outerShdw blurRad="12700" dist="8259" dir="5400000" rotWithShape="0">
              <a:srgbClr val="404040">
                <a:alpha val="9844"/>
              </a:srgbClr>
            </a:outerShdw>
          </a:effectLst>
        </p:spPr>
        <p:txBody>
          <a:bodyPr wrap="square" lIns="38100" tIns="38100" rIns="38100" bIns="38100" numCol="1" anchor="t">
            <a:noAutofit/>
          </a:bodyPr>
          <a:lstStyle/>
          <a:p>
            <a:pPr algn="ctr"/>
            <a:r>
              <a:rPr lang="en-US" sz="2800" cap="all" spc="101" dirty="0">
                <a:latin typeface="Arial Rounded MT Bold" panose="020F0704030504030204" pitchFamily="34" charset="0"/>
                <a:ea typeface="Arial Unicode MS"/>
                <a:cs typeface="Arial Unicode MS"/>
              </a:rPr>
              <a:t>PROF. Andrea malizia</a:t>
            </a:r>
            <a:endParaRPr lang="en-US" sz="1400" dirty="0">
              <a:latin typeface="Helvetica" panose="020B0604020202020204" pitchFamily="34" charset="0"/>
              <a:ea typeface="Arial Unicode MS"/>
              <a:cs typeface="Arial Unicode MS"/>
            </a:endParaRPr>
          </a:p>
          <a:p>
            <a:pPr algn="r">
              <a:lnSpc>
                <a:spcPct val="80000"/>
              </a:lnSpc>
              <a:tabLst>
                <a:tab pos="337661" algn="l"/>
                <a:tab pos="675323" algn="l"/>
                <a:tab pos="1012984" algn="l"/>
                <a:tab pos="1350645" algn="l"/>
                <a:tab pos="1688306" algn="l"/>
                <a:tab pos="2025968" algn="l"/>
                <a:tab pos="2363629" algn="l"/>
                <a:tab pos="2701290" algn="l"/>
                <a:tab pos="3038951" algn="l"/>
                <a:tab pos="3376613" algn="l"/>
              </a:tabLst>
            </a:pPr>
            <a:r>
              <a:rPr lang="en-US" sz="500" cap="all" spc="4" dirty="0">
                <a:latin typeface="Arial Rounded MT Bold" panose="020F0704030504030204" pitchFamily="34" charset="0"/>
                <a:ea typeface="Arial Rounded MT Bold" panose="020F0704030504030204" pitchFamily="34" charset="0"/>
                <a:cs typeface="Arial Rounded MT Bold" panose="020F0704030504030204" pitchFamily="34" charset="0"/>
              </a:rPr>
              <a:t> </a:t>
            </a:r>
            <a:endParaRPr lang="en-US" sz="1100" dirty="0">
              <a:latin typeface="Helvetica" panose="020B0604020202020204" pitchFamily="34" charset="0"/>
              <a:ea typeface="Arial Unicode MS"/>
              <a:cs typeface="Arial Unicode MS"/>
            </a:endParaRPr>
          </a:p>
          <a:p>
            <a:pPr algn="ctr">
              <a:tabLst>
                <a:tab pos="337661" algn="l"/>
                <a:tab pos="675323" algn="l"/>
                <a:tab pos="1012984" algn="l"/>
                <a:tab pos="1350645" algn="l"/>
                <a:tab pos="1688306" algn="l"/>
                <a:tab pos="2025968" algn="l"/>
                <a:tab pos="2363629" algn="l"/>
                <a:tab pos="2701290" algn="l"/>
                <a:tab pos="3038951" algn="l"/>
                <a:tab pos="3376613" algn="l"/>
              </a:tabLst>
            </a:pPr>
            <a:r>
              <a:rPr lang="en-US" sz="1400" cap="all" spc="23" dirty="0">
                <a:latin typeface="Arial Rounded MT Bold" panose="020F0704030504030204" pitchFamily="34" charset="0"/>
                <a:ea typeface="Arial Unicode MS"/>
                <a:cs typeface="Arial Unicode MS"/>
              </a:rPr>
              <a:t>Associate professor of nuclear measurements and instrumentations</a:t>
            </a:r>
          </a:p>
          <a:p>
            <a:pPr algn="ctr">
              <a:tabLst>
                <a:tab pos="337661" algn="l"/>
                <a:tab pos="675323" algn="l"/>
                <a:tab pos="1012984" algn="l"/>
                <a:tab pos="1350645" algn="l"/>
                <a:tab pos="1688306" algn="l"/>
                <a:tab pos="2025968" algn="l"/>
                <a:tab pos="2363629" algn="l"/>
                <a:tab pos="2701290" algn="l"/>
                <a:tab pos="3038951" algn="l"/>
                <a:tab pos="3376613" algn="l"/>
              </a:tabLst>
            </a:pPr>
            <a:r>
              <a:rPr lang="en-US" sz="1400" cap="all" spc="23" dirty="0">
                <a:latin typeface="Arial Rounded MT Bold" panose="020F0704030504030204" pitchFamily="34" charset="0"/>
                <a:ea typeface="Arial Unicode MS"/>
                <a:cs typeface="Arial Unicode MS"/>
              </a:rPr>
              <a:t>Director of the 2 International master courses in protection against CBRNe events (First and second level)</a:t>
            </a:r>
          </a:p>
          <a:p>
            <a:pPr algn="ctr">
              <a:tabLst>
                <a:tab pos="337661" algn="l"/>
                <a:tab pos="675323" algn="l"/>
                <a:tab pos="1012984" algn="l"/>
                <a:tab pos="1350645" algn="l"/>
                <a:tab pos="1688306" algn="l"/>
                <a:tab pos="2025968" algn="l"/>
                <a:tab pos="2363629" algn="l"/>
                <a:tab pos="2701290" algn="l"/>
                <a:tab pos="3038951" algn="l"/>
                <a:tab pos="3376613" algn="l"/>
              </a:tabLst>
            </a:pPr>
            <a:endParaRPr lang="en-US" dirty="0">
              <a:solidFill>
                <a:srgbClr val="00843E"/>
              </a:solidFill>
              <a:latin typeface="Helvetica" panose="020B0604020202020204" pitchFamily="34" charset="0"/>
              <a:ea typeface="Arial Unicode MS"/>
              <a:cs typeface="Arial Unicode MS"/>
            </a:endParaRPr>
          </a:p>
        </p:txBody>
      </p:sp>
      <p:sp>
        <p:nvSpPr>
          <p:cNvPr id="36" name="CasellaDiTesto 35">
            <a:extLst>
              <a:ext uri="{FF2B5EF4-FFF2-40B4-BE49-F238E27FC236}">
                <a16:creationId xmlns:a16="http://schemas.microsoft.com/office/drawing/2014/main" id="{AAAB0AC8-84A7-41D4-84B5-1A7170E4B082}"/>
              </a:ext>
            </a:extLst>
          </p:cNvPr>
          <p:cNvSpPr txBox="1"/>
          <p:nvPr/>
        </p:nvSpPr>
        <p:spPr>
          <a:xfrm>
            <a:off x="0" y="5599298"/>
            <a:ext cx="12191992" cy="523220"/>
          </a:xfrm>
          <a:prstGeom prst="rect">
            <a:avLst/>
          </a:prstGeom>
          <a:noFill/>
        </p:spPr>
        <p:txBody>
          <a:bodyPr wrap="square" rtlCol="0">
            <a:spAutoFit/>
          </a:bodyPr>
          <a:lstStyle/>
          <a:p>
            <a:pPr algn="ctr"/>
            <a:r>
              <a:rPr lang="it-IT" sz="1400" dirty="0"/>
              <a:t>Department of Biomedicine and </a:t>
            </a:r>
            <a:r>
              <a:rPr lang="it-IT" sz="1400" dirty="0" err="1"/>
              <a:t>Prevention</a:t>
            </a:r>
            <a:r>
              <a:rPr lang="it-IT" sz="1400" dirty="0"/>
              <a:t> &amp; School of Engineering</a:t>
            </a:r>
          </a:p>
          <a:p>
            <a:pPr algn="ctr"/>
            <a:r>
              <a:rPr lang="it-IT" sz="1400" dirty="0"/>
              <a:t>University of Rome Tor Vergata (</a:t>
            </a:r>
            <a:r>
              <a:rPr lang="it-IT" sz="1400" dirty="0" err="1"/>
              <a:t>Italy</a:t>
            </a:r>
            <a:r>
              <a:rPr lang="it-IT" sz="1400" dirty="0"/>
              <a:t>)</a:t>
            </a:r>
          </a:p>
        </p:txBody>
      </p:sp>
      <p:grpSp>
        <p:nvGrpSpPr>
          <p:cNvPr id="52" name="Group 30">
            <a:extLst>
              <a:ext uri="{FF2B5EF4-FFF2-40B4-BE49-F238E27FC236}">
                <a16:creationId xmlns:a16="http://schemas.microsoft.com/office/drawing/2014/main" id="{17084278-AEED-70CE-D56E-8CB21D955A73}"/>
              </a:ext>
            </a:extLst>
          </p:cNvPr>
          <p:cNvGrpSpPr/>
          <p:nvPr/>
        </p:nvGrpSpPr>
        <p:grpSpPr>
          <a:xfrm>
            <a:off x="1924457" y="2687729"/>
            <a:ext cx="4859030" cy="1512050"/>
            <a:chOff x="2554423" y="1922329"/>
            <a:chExt cx="4859030" cy="1512050"/>
          </a:xfrm>
        </p:grpSpPr>
        <p:sp>
          <p:nvSpPr>
            <p:cNvPr id="53" name="TextBox 6">
              <a:extLst>
                <a:ext uri="{FF2B5EF4-FFF2-40B4-BE49-F238E27FC236}">
                  <a16:creationId xmlns:a16="http://schemas.microsoft.com/office/drawing/2014/main" id="{70BFD3C4-D751-4ADF-2F6D-44055743642C}"/>
                </a:ext>
              </a:extLst>
            </p:cNvPr>
            <p:cNvSpPr txBox="1"/>
            <p:nvPr/>
          </p:nvSpPr>
          <p:spPr>
            <a:xfrm>
              <a:off x="2630077" y="1922329"/>
              <a:ext cx="1507718" cy="369332"/>
            </a:xfrm>
            <a:prstGeom prst="rect">
              <a:avLst/>
            </a:prstGeom>
            <a:noFill/>
          </p:spPr>
          <p:txBody>
            <a:bodyPr wrap="square" rtlCol="0">
              <a:spAutoFit/>
            </a:bodyPr>
            <a:lstStyle/>
            <a:p>
              <a:pPr algn="ctr"/>
              <a:r>
                <a:rPr lang="en-US" b="1" dirty="0">
                  <a:solidFill>
                    <a:srgbClr val="00843E"/>
                  </a:solidFill>
                  <a:latin typeface="Tw Cen MT" panose="020B0602020104020603" pitchFamily="34" charset="0"/>
                  <a:ea typeface="Tahoma" panose="020B0604030504040204" pitchFamily="34" charset="0"/>
                  <a:cs typeface="Tahoma" panose="020B0604030504040204" pitchFamily="34" charset="0"/>
                </a:rPr>
                <a:t>Education</a:t>
              </a:r>
            </a:p>
          </p:txBody>
        </p:sp>
        <p:sp>
          <p:nvSpPr>
            <p:cNvPr id="54" name="Oval 7">
              <a:extLst>
                <a:ext uri="{FF2B5EF4-FFF2-40B4-BE49-F238E27FC236}">
                  <a16:creationId xmlns:a16="http://schemas.microsoft.com/office/drawing/2014/main" id="{FC727615-D12C-DA77-24A6-3453F8B7D4DA}"/>
                </a:ext>
              </a:extLst>
            </p:cNvPr>
            <p:cNvSpPr/>
            <p:nvPr/>
          </p:nvSpPr>
          <p:spPr>
            <a:xfrm>
              <a:off x="2630077" y="2069742"/>
              <a:ext cx="127271" cy="127271"/>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rgbClr val="00843E"/>
                </a:solidFill>
              </a:endParaRPr>
            </a:p>
          </p:txBody>
        </p:sp>
        <p:cxnSp>
          <p:nvCxnSpPr>
            <p:cNvPr id="55" name="Straight Connector 8">
              <a:extLst>
                <a:ext uri="{FF2B5EF4-FFF2-40B4-BE49-F238E27FC236}">
                  <a16:creationId xmlns:a16="http://schemas.microsoft.com/office/drawing/2014/main" id="{BB9A392C-7B1F-D19F-630F-78BD4B50E2BE}"/>
                </a:ext>
              </a:extLst>
            </p:cNvPr>
            <p:cNvCxnSpPr>
              <a:cxnSpLocks/>
            </p:cNvCxnSpPr>
            <p:nvPr/>
          </p:nvCxnSpPr>
          <p:spPr>
            <a:xfrm flipV="1">
              <a:off x="2554423" y="2307991"/>
              <a:ext cx="2489454" cy="0"/>
            </a:xfrm>
            <a:prstGeom prst="line">
              <a:avLst/>
            </a:prstGeom>
            <a:ln w="28575">
              <a:solidFill>
                <a:srgbClr val="5E5E5E"/>
              </a:solidFill>
            </a:ln>
          </p:spPr>
          <p:style>
            <a:lnRef idx="1">
              <a:schemeClr val="accent1"/>
            </a:lnRef>
            <a:fillRef idx="0">
              <a:schemeClr val="accent1"/>
            </a:fillRef>
            <a:effectRef idx="0">
              <a:schemeClr val="accent1"/>
            </a:effectRef>
            <a:fontRef idx="minor">
              <a:schemeClr val="tx1"/>
            </a:fontRef>
          </p:style>
        </p:cxnSp>
        <p:sp>
          <p:nvSpPr>
            <p:cNvPr id="56" name="TextBox 12">
              <a:extLst>
                <a:ext uri="{FF2B5EF4-FFF2-40B4-BE49-F238E27FC236}">
                  <a16:creationId xmlns:a16="http://schemas.microsoft.com/office/drawing/2014/main" id="{21CD08F2-A207-3204-1537-56985B190A95}"/>
                </a:ext>
              </a:extLst>
            </p:cNvPr>
            <p:cNvSpPr txBox="1"/>
            <p:nvPr/>
          </p:nvSpPr>
          <p:spPr>
            <a:xfrm>
              <a:off x="3112165" y="2328423"/>
              <a:ext cx="4301288" cy="276999"/>
            </a:xfrm>
            <a:prstGeom prst="rect">
              <a:avLst/>
            </a:prstGeom>
            <a:noFill/>
          </p:spPr>
          <p:txBody>
            <a:bodyPr wrap="square" rtlCol="0">
              <a:spAutoFit/>
            </a:bodyPr>
            <a:lstStyle/>
            <a:p>
              <a:r>
                <a:rPr lang="en-US" sz="1200" dirty="0">
                  <a:solidFill>
                    <a:srgbClr val="00843E"/>
                  </a:solidFill>
                  <a:latin typeface="Tw Cen MT" panose="020B0602020104020603" pitchFamily="34" charset="0"/>
                  <a:ea typeface="Tahoma" panose="020B0604030504040204" pitchFamily="34" charset="0"/>
                  <a:cs typeface="Tahoma" panose="020B0604030504040204" pitchFamily="34" charset="0"/>
                </a:rPr>
                <a:t>Bachelor Degree in Environmental Engineering</a:t>
              </a:r>
            </a:p>
          </p:txBody>
        </p:sp>
        <p:sp>
          <p:nvSpPr>
            <p:cNvPr id="57" name="TextBox 13">
              <a:extLst>
                <a:ext uri="{FF2B5EF4-FFF2-40B4-BE49-F238E27FC236}">
                  <a16:creationId xmlns:a16="http://schemas.microsoft.com/office/drawing/2014/main" id="{FCAA6627-B2F9-1679-2EB2-8FC0F7ACCC68}"/>
                </a:ext>
              </a:extLst>
            </p:cNvPr>
            <p:cNvSpPr txBox="1"/>
            <p:nvPr/>
          </p:nvSpPr>
          <p:spPr>
            <a:xfrm>
              <a:off x="3108914" y="2722683"/>
              <a:ext cx="3958743" cy="276999"/>
            </a:xfrm>
            <a:prstGeom prst="rect">
              <a:avLst/>
            </a:prstGeom>
            <a:noFill/>
          </p:spPr>
          <p:txBody>
            <a:bodyPr wrap="square" rtlCol="0">
              <a:spAutoFit/>
            </a:bodyPr>
            <a:lstStyle/>
            <a:p>
              <a:r>
                <a:rPr lang="en-US" sz="1200" dirty="0">
                  <a:solidFill>
                    <a:srgbClr val="00843E"/>
                  </a:solidFill>
                  <a:latin typeface="Tw Cen MT" panose="020B0602020104020603" pitchFamily="34" charset="0"/>
                  <a:ea typeface="Tahoma" panose="020B0604030504040204" pitchFamily="34" charset="0"/>
                  <a:cs typeface="Tahoma" panose="020B0604030504040204" pitchFamily="34" charset="0"/>
                </a:rPr>
                <a:t>Master Degree in Environmental Engineering</a:t>
              </a:r>
            </a:p>
          </p:txBody>
        </p:sp>
        <p:sp>
          <p:nvSpPr>
            <p:cNvPr id="58" name="TextBox 14">
              <a:extLst>
                <a:ext uri="{FF2B5EF4-FFF2-40B4-BE49-F238E27FC236}">
                  <a16:creationId xmlns:a16="http://schemas.microsoft.com/office/drawing/2014/main" id="{58E1C9D9-750D-204B-26AD-36FB909052A5}"/>
                </a:ext>
              </a:extLst>
            </p:cNvPr>
            <p:cNvSpPr txBox="1"/>
            <p:nvPr/>
          </p:nvSpPr>
          <p:spPr>
            <a:xfrm>
              <a:off x="2571203" y="2351759"/>
              <a:ext cx="598428" cy="261610"/>
            </a:xfrm>
            <a:prstGeom prst="rect">
              <a:avLst/>
            </a:prstGeom>
            <a:noFill/>
          </p:spPr>
          <p:txBody>
            <a:bodyPr wrap="square" rtlCol="0">
              <a:spAutoFit/>
            </a:bodyPr>
            <a:lstStyle/>
            <a:p>
              <a:r>
                <a:rPr lang="en-US" sz="1100" b="1" dirty="0">
                  <a:solidFill>
                    <a:srgbClr val="00843E"/>
                  </a:solidFill>
                  <a:latin typeface="Tw Cen MT" panose="020B0602020104020603" pitchFamily="34" charset="0"/>
                  <a:ea typeface="Tahoma" panose="020B0604030504040204" pitchFamily="34" charset="0"/>
                  <a:cs typeface="Tahoma" panose="020B0604030504040204" pitchFamily="34" charset="0"/>
                </a:rPr>
                <a:t>2003</a:t>
              </a:r>
            </a:p>
          </p:txBody>
        </p:sp>
        <p:sp>
          <p:nvSpPr>
            <p:cNvPr id="59" name="TextBox 15">
              <a:extLst>
                <a:ext uri="{FF2B5EF4-FFF2-40B4-BE49-F238E27FC236}">
                  <a16:creationId xmlns:a16="http://schemas.microsoft.com/office/drawing/2014/main" id="{65250487-289E-972A-8A31-A000581FFCAE}"/>
                </a:ext>
              </a:extLst>
            </p:cNvPr>
            <p:cNvSpPr txBox="1"/>
            <p:nvPr/>
          </p:nvSpPr>
          <p:spPr>
            <a:xfrm>
              <a:off x="2563134" y="2747252"/>
              <a:ext cx="585315" cy="261610"/>
            </a:xfrm>
            <a:prstGeom prst="rect">
              <a:avLst/>
            </a:prstGeom>
            <a:noFill/>
          </p:spPr>
          <p:txBody>
            <a:bodyPr wrap="square" rtlCol="0">
              <a:spAutoFit/>
            </a:bodyPr>
            <a:lstStyle>
              <a:defPPr>
                <a:defRPr lang="en-US"/>
              </a:defPPr>
              <a:lvl1pPr>
                <a:defRPr sz="1400" b="1">
                  <a:solidFill>
                    <a:srgbClr val="5E5E5E"/>
                  </a:solidFill>
                  <a:latin typeface="Tw Cen MT" panose="020B0602020104020603" pitchFamily="34" charset="0"/>
                  <a:ea typeface="Tahoma" panose="020B0604030504040204" pitchFamily="34" charset="0"/>
                  <a:cs typeface="Tahoma" panose="020B0604030504040204" pitchFamily="34" charset="0"/>
                </a:defRPr>
              </a:lvl1pPr>
            </a:lstStyle>
            <a:p>
              <a:r>
                <a:rPr lang="en-US" sz="1100" dirty="0">
                  <a:solidFill>
                    <a:srgbClr val="00843E"/>
                  </a:solidFill>
                </a:rPr>
                <a:t>2005</a:t>
              </a:r>
            </a:p>
          </p:txBody>
        </p:sp>
        <p:cxnSp>
          <p:nvCxnSpPr>
            <p:cNvPr id="60" name="Straight Connector 19">
              <a:extLst>
                <a:ext uri="{FF2B5EF4-FFF2-40B4-BE49-F238E27FC236}">
                  <a16:creationId xmlns:a16="http://schemas.microsoft.com/office/drawing/2014/main" id="{623AE863-397F-4F7F-F0BC-A925D67F7F12}"/>
                </a:ext>
              </a:extLst>
            </p:cNvPr>
            <p:cNvCxnSpPr/>
            <p:nvPr/>
          </p:nvCxnSpPr>
          <p:spPr>
            <a:xfrm>
              <a:off x="3081506" y="2474909"/>
              <a:ext cx="0" cy="411480"/>
            </a:xfrm>
            <a:prstGeom prst="line">
              <a:avLst/>
            </a:prstGeom>
            <a:ln w="38100">
              <a:headEnd type="oval"/>
              <a:tailEnd type="oval"/>
            </a:ln>
          </p:spPr>
          <p:style>
            <a:lnRef idx="1">
              <a:schemeClr val="accent1"/>
            </a:lnRef>
            <a:fillRef idx="0">
              <a:schemeClr val="accent1"/>
            </a:fillRef>
            <a:effectRef idx="0">
              <a:schemeClr val="accent1"/>
            </a:effectRef>
            <a:fontRef idx="minor">
              <a:schemeClr val="tx1"/>
            </a:fontRef>
          </p:style>
        </p:cxnSp>
        <p:cxnSp>
          <p:nvCxnSpPr>
            <p:cNvPr id="61" name="Straight Connector 20">
              <a:extLst>
                <a:ext uri="{FF2B5EF4-FFF2-40B4-BE49-F238E27FC236}">
                  <a16:creationId xmlns:a16="http://schemas.microsoft.com/office/drawing/2014/main" id="{D9A87479-3EA0-B658-AF86-95A8AE330627}"/>
                </a:ext>
              </a:extLst>
            </p:cNvPr>
            <p:cNvCxnSpPr>
              <a:cxnSpLocks/>
            </p:cNvCxnSpPr>
            <p:nvPr/>
          </p:nvCxnSpPr>
          <p:spPr>
            <a:xfrm>
              <a:off x="3081506" y="2893662"/>
              <a:ext cx="0" cy="411480"/>
            </a:xfrm>
            <a:prstGeom prst="line">
              <a:avLst/>
            </a:prstGeom>
            <a:ln w="38100">
              <a:headEnd type="oval"/>
              <a:tailEnd type="oval"/>
            </a:ln>
          </p:spPr>
          <p:style>
            <a:lnRef idx="1">
              <a:schemeClr val="accent1"/>
            </a:lnRef>
            <a:fillRef idx="0">
              <a:schemeClr val="accent1"/>
            </a:fillRef>
            <a:effectRef idx="0">
              <a:schemeClr val="accent1"/>
            </a:effectRef>
            <a:fontRef idx="minor">
              <a:schemeClr val="tx1"/>
            </a:fontRef>
          </p:style>
        </p:cxnSp>
        <p:sp>
          <p:nvSpPr>
            <p:cNvPr id="62" name="TextBox 21">
              <a:extLst>
                <a:ext uri="{FF2B5EF4-FFF2-40B4-BE49-F238E27FC236}">
                  <a16:creationId xmlns:a16="http://schemas.microsoft.com/office/drawing/2014/main" id="{F75A2CC2-6348-D96D-A542-D73DA4445506}"/>
                </a:ext>
              </a:extLst>
            </p:cNvPr>
            <p:cNvSpPr txBox="1"/>
            <p:nvPr/>
          </p:nvSpPr>
          <p:spPr>
            <a:xfrm>
              <a:off x="2563134" y="3172769"/>
              <a:ext cx="585315" cy="261610"/>
            </a:xfrm>
            <a:prstGeom prst="rect">
              <a:avLst/>
            </a:prstGeom>
            <a:noFill/>
          </p:spPr>
          <p:txBody>
            <a:bodyPr wrap="square" rtlCol="0">
              <a:spAutoFit/>
            </a:bodyPr>
            <a:lstStyle>
              <a:defPPr>
                <a:defRPr lang="en-US"/>
              </a:defPPr>
              <a:lvl1pPr>
                <a:defRPr sz="1400" b="1">
                  <a:solidFill>
                    <a:srgbClr val="5E5E5E"/>
                  </a:solidFill>
                  <a:latin typeface="Tw Cen MT" panose="020B0602020104020603" pitchFamily="34" charset="0"/>
                  <a:ea typeface="Tahoma" panose="020B0604030504040204" pitchFamily="34" charset="0"/>
                  <a:cs typeface="Tahoma" panose="020B0604030504040204" pitchFamily="34" charset="0"/>
                </a:defRPr>
              </a:lvl1pPr>
            </a:lstStyle>
            <a:p>
              <a:r>
                <a:rPr lang="en-US" sz="1100" dirty="0">
                  <a:solidFill>
                    <a:srgbClr val="00843E"/>
                  </a:solidFill>
                </a:rPr>
                <a:t>2010</a:t>
              </a:r>
            </a:p>
          </p:txBody>
        </p:sp>
        <p:sp>
          <p:nvSpPr>
            <p:cNvPr id="63" name="TextBox 22">
              <a:extLst>
                <a:ext uri="{FF2B5EF4-FFF2-40B4-BE49-F238E27FC236}">
                  <a16:creationId xmlns:a16="http://schemas.microsoft.com/office/drawing/2014/main" id="{2AC127F4-7D94-D164-FB8A-C4CD749B3D57}"/>
                </a:ext>
              </a:extLst>
            </p:cNvPr>
            <p:cNvSpPr txBox="1"/>
            <p:nvPr/>
          </p:nvSpPr>
          <p:spPr>
            <a:xfrm>
              <a:off x="3142186" y="3150561"/>
              <a:ext cx="4154063" cy="276999"/>
            </a:xfrm>
            <a:prstGeom prst="rect">
              <a:avLst/>
            </a:prstGeom>
            <a:noFill/>
          </p:spPr>
          <p:txBody>
            <a:bodyPr wrap="square" rtlCol="0">
              <a:spAutoFit/>
            </a:bodyPr>
            <a:lstStyle/>
            <a:p>
              <a:r>
                <a:rPr lang="en-US" sz="1200" dirty="0">
                  <a:solidFill>
                    <a:srgbClr val="00843E"/>
                  </a:solidFill>
                  <a:latin typeface="Tw Cen MT" panose="020B0602020104020603" pitchFamily="34" charset="0"/>
                  <a:ea typeface="Tahoma" panose="020B0604030504040204" pitchFamily="34" charset="0"/>
                  <a:cs typeface="Tahoma" panose="020B0604030504040204" pitchFamily="34" charset="0"/>
                </a:rPr>
                <a:t>Ph.D. in Quantum Electronics and Plasma Physics </a:t>
              </a:r>
            </a:p>
          </p:txBody>
        </p:sp>
      </p:grpSp>
      <p:grpSp>
        <p:nvGrpSpPr>
          <p:cNvPr id="64" name="Group 29">
            <a:extLst>
              <a:ext uri="{FF2B5EF4-FFF2-40B4-BE49-F238E27FC236}">
                <a16:creationId xmlns:a16="http://schemas.microsoft.com/office/drawing/2014/main" id="{2C8673D5-460F-0D41-5F1F-0BA4D2994729}"/>
              </a:ext>
            </a:extLst>
          </p:cNvPr>
          <p:cNvGrpSpPr/>
          <p:nvPr/>
        </p:nvGrpSpPr>
        <p:grpSpPr>
          <a:xfrm>
            <a:off x="6437691" y="2685216"/>
            <a:ext cx="3802005" cy="1580357"/>
            <a:chOff x="5323833" y="1892513"/>
            <a:chExt cx="3802005" cy="1580357"/>
          </a:xfrm>
        </p:grpSpPr>
        <p:sp>
          <p:nvSpPr>
            <p:cNvPr id="65" name="TextBox 9">
              <a:extLst>
                <a:ext uri="{FF2B5EF4-FFF2-40B4-BE49-F238E27FC236}">
                  <a16:creationId xmlns:a16="http://schemas.microsoft.com/office/drawing/2014/main" id="{9CFA73DE-258D-BD3A-36A3-2D8B941ED026}"/>
                </a:ext>
              </a:extLst>
            </p:cNvPr>
            <p:cNvSpPr txBox="1"/>
            <p:nvPr/>
          </p:nvSpPr>
          <p:spPr>
            <a:xfrm>
              <a:off x="6297960" y="1892513"/>
              <a:ext cx="1424897" cy="369332"/>
            </a:xfrm>
            <a:prstGeom prst="rect">
              <a:avLst/>
            </a:prstGeom>
            <a:noFill/>
          </p:spPr>
          <p:txBody>
            <a:bodyPr wrap="square" rtlCol="0">
              <a:spAutoFit/>
            </a:bodyPr>
            <a:lstStyle/>
            <a:p>
              <a:pPr algn="ctr"/>
              <a:r>
                <a:rPr lang="en-US" b="1" dirty="0">
                  <a:solidFill>
                    <a:srgbClr val="00843E"/>
                  </a:solidFill>
                  <a:latin typeface="Tw Cen MT" panose="020B0602020104020603" pitchFamily="34" charset="0"/>
                  <a:ea typeface="Tahoma" panose="020B0604030504040204" pitchFamily="34" charset="0"/>
                  <a:cs typeface="Tahoma" panose="020B0604030504040204" pitchFamily="34" charset="0"/>
                </a:rPr>
                <a:t>Experience</a:t>
              </a:r>
            </a:p>
          </p:txBody>
        </p:sp>
        <p:sp>
          <p:nvSpPr>
            <p:cNvPr id="66" name="Oval 10">
              <a:extLst>
                <a:ext uri="{FF2B5EF4-FFF2-40B4-BE49-F238E27FC236}">
                  <a16:creationId xmlns:a16="http://schemas.microsoft.com/office/drawing/2014/main" id="{0ACC2BDA-B495-D1C9-7D32-946839BFB98C}"/>
                </a:ext>
              </a:extLst>
            </p:cNvPr>
            <p:cNvSpPr/>
            <p:nvPr/>
          </p:nvSpPr>
          <p:spPr>
            <a:xfrm>
              <a:off x="6223545" y="2034115"/>
              <a:ext cx="127271" cy="127271"/>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rgbClr val="00843E"/>
                </a:solidFill>
              </a:endParaRPr>
            </a:p>
          </p:txBody>
        </p:sp>
        <p:cxnSp>
          <p:nvCxnSpPr>
            <p:cNvPr id="67" name="Straight Connector 11">
              <a:extLst>
                <a:ext uri="{FF2B5EF4-FFF2-40B4-BE49-F238E27FC236}">
                  <a16:creationId xmlns:a16="http://schemas.microsoft.com/office/drawing/2014/main" id="{DCA37DCE-C0FE-47FB-3761-52B647250ED8}"/>
                </a:ext>
              </a:extLst>
            </p:cNvPr>
            <p:cNvCxnSpPr>
              <a:cxnSpLocks/>
            </p:cNvCxnSpPr>
            <p:nvPr/>
          </p:nvCxnSpPr>
          <p:spPr>
            <a:xfrm flipV="1">
              <a:off x="6180737" y="2305503"/>
              <a:ext cx="2489454" cy="0"/>
            </a:xfrm>
            <a:prstGeom prst="line">
              <a:avLst/>
            </a:prstGeom>
            <a:ln w="28575">
              <a:solidFill>
                <a:srgbClr val="5E5E5E"/>
              </a:solidFill>
            </a:ln>
          </p:spPr>
          <p:style>
            <a:lnRef idx="1">
              <a:schemeClr val="accent1"/>
            </a:lnRef>
            <a:fillRef idx="0">
              <a:schemeClr val="accent1"/>
            </a:fillRef>
            <a:effectRef idx="0">
              <a:schemeClr val="accent1"/>
            </a:effectRef>
            <a:fontRef idx="minor">
              <a:schemeClr val="tx1"/>
            </a:fontRef>
          </p:style>
        </p:cxnSp>
        <p:sp>
          <p:nvSpPr>
            <p:cNvPr id="68" name="TextBox 16">
              <a:extLst>
                <a:ext uri="{FF2B5EF4-FFF2-40B4-BE49-F238E27FC236}">
                  <a16:creationId xmlns:a16="http://schemas.microsoft.com/office/drawing/2014/main" id="{04397E56-6671-02D2-4D52-8836928603D8}"/>
                </a:ext>
              </a:extLst>
            </p:cNvPr>
            <p:cNvSpPr txBox="1"/>
            <p:nvPr/>
          </p:nvSpPr>
          <p:spPr>
            <a:xfrm>
              <a:off x="6516139" y="2370795"/>
              <a:ext cx="2247338" cy="276999"/>
            </a:xfrm>
            <a:prstGeom prst="rect">
              <a:avLst/>
            </a:prstGeom>
            <a:noFill/>
          </p:spPr>
          <p:txBody>
            <a:bodyPr wrap="square" rtlCol="0">
              <a:spAutoFit/>
            </a:bodyPr>
            <a:lstStyle/>
            <a:p>
              <a:r>
                <a:rPr lang="sr-Latn-RS" sz="1200" dirty="0" err="1">
                  <a:solidFill>
                    <a:srgbClr val="00843E"/>
                  </a:solidFill>
                  <a:latin typeface="Tw Cen MT" panose="020B0602020104020603" pitchFamily="34" charset="0"/>
                  <a:ea typeface="Tahoma" panose="020B0604030504040204" pitchFamily="34" charset="0"/>
                  <a:cs typeface="Tahoma" panose="020B0604030504040204" pitchFamily="34" charset="0"/>
                </a:rPr>
                <a:t>Postdoc</a:t>
              </a:r>
              <a:r>
                <a:rPr lang="sr-Latn-RS" sz="1200" dirty="0">
                  <a:solidFill>
                    <a:srgbClr val="00843E"/>
                  </a:solidFill>
                  <a:latin typeface="Tw Cen MT" panose="020B0602020104020603" pitchFamily="34" charset="0"/>
                  <a:ea typeface="Tahoma" panose="020B0604030504040204" pitchFamily="34" charset="0"/>
                  <a:cs typeface="Tahoma" panose="020B0604030504040204" pitchFamily="34" charset="0"/>
                </a:rPr>
                <a:t> </a:t>
              </a:r>
              <a:r>
                <a:rPr lang="sr-Latn-RS" sz="1200" dirty="0" err="1">
                  <a:solidFill>
                    <a:srgbClr val="00843E"/>
                  </a:solidFill>
                  <a:latin typeface="Tw Cen MT" panose="020B0602020104020603" pitchFamily="34" charset="0"/>
                  <a:ea typeface="Tahoma" panose="020B0604030504040204" pitchFamily="34" charset="0"/>
                  <a:cs typeface="Tahoma" panose="020B0604030504040204" pitchFamily="34" charset="0"/>
                </a:rPr>
                <a:t>fellow</a:t>
              </a:r>
              <a:r>
                <a:rPr lang="sr-Latn-RS" sz="1200" dirty="0">
                  <a:solidFill>
                    <a:srgbClr val="00843E"/>
                  </a:solidFill>
                  <a:latin typeface="Tw Cen MT" panose="020B0602020104020603" pitchFamily="34" charset="0"/>
                  <a:ea typeface="Tahoma" panose="020B0604030504040204" pitchFamily="34" charset="0"/>
                  <a:cs typeface="Tahoma" panose="020B0604030504040204" pitchFamily="34" charset="0"/>
                </a:rPr>
                <a:t> in </a:t>
              </a:r>
              <a:r>
                <a:rPr lang="sr-Latn-RS" sz="1200" dirty="0" err="1">
                  <a:solidFill>
                    <a:srgbClr val="00843E"/>
                  </a:solidFill>
                  <a:latin typeface="Tw Cen MT" panose="020B0602020104020603" pitchFamily="34" charset="0"/>
                  <a:ea typeface="Tahoma" panose="020B0604030504040204" pitchFamily="34" charset="0"/>
                  <a:cs typeface="Tahoma" panose="020B0604030504040204" pitchFamily="34" charset="0"/>
                </a:rPr>
                <a:t>Physics</a:t>
              </a:r>
              <a:endParaRPr lang="en-US" sz="1200" dirty="0">
                <a:solidFill>
                  <a:srgbClr val="00843E"/>
                </a:solidFill>
                <a:latin typeface="Tw Cen MT" panose="020B0602020104020603" pitchFamily="34" charset="0"/>
                <a:ea typeface="Tahoma" panose="020B0604030504040204" pitchFamily="34" charset="0"/>
                <a:cs typeface="Tahoma" panose="020B0604030504040204" pitchFamily="34" charset="0"/>
              </a:endParaRPr>
            </a:p>
          </p:txBody>
        </p:sp>
        <p:sp>
          <p:nvSpPr>
            <p:cNvPr id="69" name="TextBox 17">
              <a:extLst>
                <a:ext uri="{FF2B5EF4-FFF2-40B4-BE49-F238E27FC236}">
                  <a16:creationId xmlns:a16="http://schemas.microsoft.com/office/drawing/2014/main" id="{5CA3B532-BCD7-2C6D-0E27-165740905A6A}"/>
                </a:ext>
              </a:extLst>
            </p:cNvPr>
            <p:cNvSpPr txBox="1"/>
            <p:nvPr/>
          </p:nvSpPr>
          <p:spPr>
            <a:xfrm>
              <a:off x="6511119" y="3172029"/>
              <a:ext cx="2614719" cy="276999"/>
            </a:xfrm>
            <a:prstGeom prst="rect">
              <a:avLst/>
            </a:prstGeom>
            <a:noFill/>
          </p:spPr>
          <p:txBody>
            <a:bodyPr wrap="square" rtlCol="0">
              <a:spAutoFit/>
            </a:bodyPr>
            <a:lstStyle>
              <a:defPPr>
                <a:defRPr lang="en-US"/>
              </a:defPPr>
              <a:lvl1pPr>
                <a:defRPr b="1">
                  <a:solidFill>
                    <a:srgbClr val="449BBB"/>
                  </a:solidFill>
                  <a:latin typeface="Tw Cen MT" panose="020B0602020104020603" pitchFamily="34" charset="0"/>
                  <a:ea typeface="Tahoma" panose="020B0604030504040204" pitchFamily="34" charset="0"/>
                  <a:cs typeface="Tahoma" panose="020B0604030504040204" pitchFamily="34" charset="0"/>
                </a:defRPr>
              </a:lvl1pPr>
            </a:lstStyle>
            <a:p>
              <a:r>
                <a:rPr lang="sr-Latn-RS" sz="1200" b="0" dirty="0" err="1">
                  <a:solidFill>
                    <a:srgbClr val="00843E"/>
                  </a:solidFill>
                </a:rPr>
                <a:t>Assistant</a:t>
              </a:r>
              <a:r>
                <a:rPr lang="sr-Latn-RS" sz="1200" b="0" dirty="0">
                  <a:solidFill>
                    <a:srgbClr val="00843E"/>
                  </a:solidFill>
                </a:rPr>
                <a:t> </a:t>
              </a:r>
              <a:r>
                <a:rPr lang="sr-Latn-RS" sz="1200" b="0" dirty="0" err="1">
                  <a:solidFill>
                    <a:srgbClr val="00843E"/>
                  </a:solidFill>
                </a:rPr>
                <a:t>Professor</a:t>
              </a:r>
              <a:r>
                <a:rPr lang="sr-Latn-RS" sz="1200" b="0" dirty="0">
                  <a:solidFill>
                    <a:srgbClr val="00843E"/>
                  </a:solidFill>
                </a:rPr>
                <a:t> in </a:t>
              </a:r>
              <a:r>
                <a:rPr lang="sr-Latn-RS" sz="1200" b="0" dirty="0" err="1">
                  <a:solidFill>
                    <a:srgbClr val="00843E"/>
                  </a:solidFill>
                </a:rPr>
                <a:t>Physics</a:t>
              </a:r>
              <a:endParaRPr lang="en-US" sz="1200" b="0" dirty="0">
                <a:solidFill>
                  <a:srgbClr val="00843E"/>
                </a:solidFill>
              </a:endParaRPr>
            </a:p>
          </p:txBody>
        </p:sp>
        <p:sp>
          <p:nvSpPr>
            <p:cNvPr id="70" name="TextBox 18">
              <a:extLst>
                <a:ext uri="{FF2B5EF4-FFF2-40B4-BE49-F238E27FC236}">
                  <a16:creationId xmlns:a16="http://schemas.microsoft.com/office/drawing/2014/main" id="{5BBA0CE3-1A4E-0C84-8549-10540B84A3A7}"/>
                </a:ext>
              </a:extLst>
            </p:cNvPr>
            <p:cNvSpPr txBox="1"/>
            <p:nvPr/>
          </p:nvSpPr>
          <p:spPr>
            <a:xfrm>
              <a:off x="5460265" y="2404999"/>
              <a:ext cx="1104567" cy="276999"/>
            </a:xfrm>
            <a:prstGeom prst="rect">
              <a:avLst/>
            </a:prstGeom>
            <a:noFill/>
          </p:spPr>
          <p:txBody>
            <a:bodyPr wrap="square" rtlCol="0">
              <a:spAutoFit/>
            </a:bodyPr>
            <a:lstStyle>
              <a:defPPr>
                <a:defRPr lang="en-US"/>
              </a:defPPr>
              <a:lvl1pPr>
                <a:defRPr sz="1400" b="1">
                  <a:solidFill>
                    <a:srgbClr val="5E5E5E"/>
                  </a:solidFill>
                  <a:latin typeface="Tw Cen MT" panose="020B0602020104020603" pitchFamily="34" charset="0"/>
                  <a:ea typeface="Tahoma" panose="020B0604030504040204" pitchFamily="34" charset="0"/>
                  <a:cs typeface="Tahoma" panose="020B0604030504040204" pitchFamily="34" charset="0"/>
                </a:defRPr>
              </a:lvl1pPr>
            </a:lstStyle>
            <a:p>
              <a:r>
                <a:rPr lang="en-US" sz="1200" dirty="0">
                  <a:solidFill>
                    <a:srgbClr val="00843E"/>
                  </a:solidFill>
                </a:rPr>
                <a:t>2010 </a:t>
              </a:r>
              <a:r>
                <a:rPr lang="sr-Latn-RS" sz="1200" dirty="0">
                  <a:solidFill>
                    <a:srgbClr val="00843E"/>
                  </a:solidFill>
                </a:rPr>
                <a:t>-</a:t>
              </a:r>
              <a:r>
                <a:rPr lang="en-US" sz="1200" dirty="0">
                  <a:solidFill>
                    <a:srgbClr val="00843E"/>
                  </a:solidFill>
                </a:rPr>
                <a:t> 2012</a:t>
              </a:r>
            </a:p>
          </p:txBody>
        </p:sp>
        <p:cxnSp>
          <p:nvCxnSpPr>
            <p:cNvPr id="71" name="Straight Connector 23">
              <a:extLst>
                <a:ext uri="{FF2B5EF4-FFF2-40B4-BE49-F238E27FC236}">
                  <a16:creationId xmlns:a16="http://schemas.microsoft.com/office/drawing/2014/main" id="{B60427C2-1DF8-9B7F-B801-6C7281039E07}"/>
                </a:ext>
              </a:extLst>
            </p:cNvPr>
            <p:cNvCxnSpPr/>
            <p:nvPr/>
          </p:nvCxnSpPr>
          <p:spPr>
            <a:xfrm>
              <a:off x="6476138" y="2516943"/>
              <a:ext cx="0" cy="411480"/>
            </a:xfrm>
            <a:prstGeom prst="line">
              <a:avLst/>
            </a:prstGeom>
            <a:ln w="38100">
              <a:headEnd type="oval"/>
              <a:tailEnd type="oval"/>
            </a:ln>
          </p:spPr>
          <p:style>
            <a:lnRef idx="1">
              <a:schemeClr val="accent1"/>
            </a:lnRef>
            <a:fillRef idx="0">
              <a:schemeClr val="accent1"/>
            </a:fillRef>
            <a:effectRef idx="0">
              <a:schemeClr val="accent1"/>
            </a:effectRef>
            <a:fontRef idx="minor">
              <a:schemeClr val="tx1"/>
            </a:fontRef>
          </p:style>
        </p:cxnSp>
        <p:cxnSp>
          <p:nvCxnSpPr>
            <p:cNvPr id="72" name="Straight Connector 24">
              <a:extLst>
                <a:ext uri="{FF2B5EF4-FFF2-40B4-BE49-F238E27FC236}">
                  <a16:creationId xmlns:a16="http://schemas.microsoft.com/office/drawing/2014/main" id="{D97F8F45-D3A9-CF44-6D04-D979A4A0C0CF}"/>
                </a:ext>
              </a:extLst>
            </p:cNvPr>
            <p:cNvCxnSpPr/>
            <p:nvPr/>
          </p:nvCxnSpPr>
          <p:spPr>
            <a:xfrm>
              <a:off x="6476138" y="2935697"/>
              <a:ext cx="0" cy="411480"/>
            </a:xfrm>
            <a:prstGeom prst="line">
              <a:avLst/>
            </a:prstGeom>
            <a:ln w="38100">
              <a:headEnd type="oval"/>
              <a:tailEnd type="oval"/>
            </a:ln>
          </p:spPr>
          <p:style>
            <a:lnRef idx="1">
              <a:schemeClr val="accent1"/>
            </a:lnRef>
            <a:fillRef idx="0">
              <a:schemeClr val="accent1"/>
            </a:fillRef>
            <a:effectRef idx="0">
              <a:schemeClr val="accent1"/>
            </a:effectRef>
            <a:fontRef idx="minor">
              <a:schemeClr val="tx1"/>
            </a:fontRef>
          </p:style>
        </p:cxnSp>
        <p:sp>
          <p:nvSpPr>
            <p:cNvPr id="73" name="TextBox 25">
              <a:extLst>
                <a:ext uri="{FF2B5EF4-FFF2-40B4-BE49-F238E27FC236}">
                  <a16:creationId xmlns:a16="http://schemas.microsoft.com/office/drawing/2014/main" id="{C2C3C5C0-3083-9625-56E3-B15A1EC222DD}"/>
                </a:ext>
              </a:extLst>
            </p:cNvPr>
            <p:cNvSpPr txBox="1"/>
            <p:nvPr/>
          </p:nvSpPr>
          <p:spPr>
            <a:xfrm>
              <a:off x="5460265" y="2782519"/>
              <a:ext cx="1104567" cy="276999"/>
            </a:xfrm>
            <a:prstGeom prst="rect">
              <a:avLst/>
            </a:prstGeom>
            <a:noFill/>
          </p:spPr>
          <p:txBody>
            <a:bodyPr wrap="square" rtlCol="0">
              <a:spAutoFit/>
            </a:bodyPr>
            <a:lstStyle>
              <a:defPPr>
                <a:defRPr lang="en-US"/>
              </a:defPPr>
              <a:lvl1pPr>
                <a:defRPr sz="1400" b="1">
                  <a:solidFill>
                    <a:srgbClr val="5E5E5E"/>
                  </a:solidFill>
                  <a:latin typeface="Tw Cen MT" panose="020B0602020104020603" pitchFamily="34" charset="0"/>
                  <a:ea typeface="Tahoma" panose="020B0604030504040204" pitchFamily="34" charset="0"/>
                  <a:cs typeface="Tahoma" panose="020B0604030504040204" pitchFamily="34" charset="0"/>
                </a:defRPr>
              </a:lvl1pPr>
            </a:lstStyle>
            <a:p>
              <a:r>
                <a:rPr lang="en-US" sz="1200" dirty="0">
                  <a:solidFill>
                    <a:srgbClr val="00843E"/>
                  </a:solidFill>
                </a:rPr>
                <a:t>2012 </a:t>
              </a:r>
              <a:r>
                <a:rPr lang="sr-Latn-RS" sz="1200" dirty="0">
                  <a:solidFill>
                    <a:srgbClr val="00843E"/>
                  </a:solidFill>
                </a:rPr>
                <a:t>-</a:t>
              </a:r>
              <a:r>
                <a:rPr lang="en-US" sz="1200" dirty="0">
                  <a:solidFill>
                    <a:srgbClr val="00843E"/>
                  </a:solidFill>
                </a:rPr>
                <a:t> </a:t>
              </a:r>
              <a:r>
                <a:rPr lang="sr-Latn-RS" sz="1200" dirty="0">
                  <a:solidFill>
                    <a:srgbClr val="00843E"/>
                  </a:solidFill>
                </a:rPr>
                <a:t>2014</a:t>
              </a:r>
              <a:endParaRPr lang="en-US" sz="1200" dirty="0">
                <a:solidFill>
                  <a:srgbClr val="00843E"/>
                </a:solidFill>
              </a:endParaRPr>
            </a:p>
          </p:txBody>
        </p:sp>
        <p:sp>
          <p:nvSpPr>
            <p:cNvPr id="74" name="TextBox 26">
              <a:extLst>
                <a:ext uri="{FF2B5EF4-FFF2-40B4-BE49-F238E27FC236}">
                  <a16:creationId xmlns:a16="http://schemas.microsoft.com/office/drawing/2014/main" id="{4C66E126-CBA9-97E1-A705-1D06EC5006D1}"/>
                </a:ext>
              </a:extLst>
            </p:cNvPr>
            <p:cNvSpPr txBox="1"/>
            <p:nvPr/>
          </p:nvSpPr>
          <p:spPr>
            <a:xfrm>
              <a:off x="6535418" y="2770524"/>
              <a:ext cx="2456176" cy="276999"/>
            </a:xfrm>
            <a:prstGeom prst="rect">
              <a:avLst/>
            </a:prstGeom>
            <a:noFill/>
          </p:spPr>
          <p:txBody>
            <a:bodyPr wrap="square" rtlCol="0">
              <a:spAutoFit/>
            </a:bodyPr>
            <a:lstStyle/>
            <a:p>
              <a:r>
                <a:rPr lang="sr-Latn-RS" sz="1200" dirty="0">
                  <a:solidFill>
                    <a:srgbClr val="00843E"/>
                  </a:solidFill>
                  <a:latin typeface="Tw Cen MT" panose="020B0602020104020603" pitchFamily="34" charset="0"/>
                  <a:ea typeface="Tahoma" panose="020B0604030504040204" pitchFamily="34" charset="0"/>
                  <a:cs typeface="Tahoma" panose="020B0604030504040204" pitchFamily="34" charset="0"/>
                </a:rPr>
                <a:t>Senior </a:t>
              </a:r>
              <a:r>
                <a:rPr lang="sr-Latn-RS" sz="1200" dirty="0" err="1">
                  <a:solidFill>
                    <a:srgbClr val="00843E"/>
                  </a:solidFill>
                  <a:latin typeface="Tw Cen MT" panose="020B0602020104020603" pitchFamily="34" charset="0"/>
                  <a:ea typeface="Tahoma" panose="020B0604030504040204" pitchFamily="34" charset="0"/>
                  <a:cs typeface="Tahoma" panose="020B0604030504040204" pitchFamily="34" charset="0"/>
                </a:rPr>
                <a:t>Researcher</a:t>
              </a:r>
              <a:r>
                <a:rPr lang="sr-Latn-RS" sz="1200" dirty="0">
                  <a:solidFill>
                    <a:srgbClr val="00843E"/>
                  </a:solidFill>
                  <a:latin typeface="Tw Cen MT" panose="020B0602020104020603" pitchFamily="34" charset="0"/>
                  <a:ea typeface="Tahoma" panose="020B0604030504040204" pitchFamily="34" charset="0"/>
                  <a:cs typeface="Tahoma" panose="020B0604030504040204" pitchFamily="34" charset="0"/>
                </a:rPr>
                <a:t> in </a:t>
              </a:r>
              <a:r>
                <a:rPr lang="sr-Latn-RS" sz="1200" dirty="0" err="1">
                  <a:solidFill>
                    <a:srgbClr val="00843E"/>
                  </a:solidFill>
                  <a:latin typeface="Tw Cen MT" panose="020B0602020104020603" pitchFamily="34" charset="0"/>
                  <a:ea typeface="Tahoma" panose="020B0604030504040204" pitchFamily="34" charset="0"/>
                  <a:cs typeface="Tahoma" panose="020B0604030504040204" pitchFamily="34" charset="0"/>
                </a:rPr>
                <a:t>Physics</a:t>
              </a:r>
              <a:endParaRPr lang="en-US" sz="1200" dirty="0">
                <a:solidFill>
                  <a:srgbClr val="00843E"/>
                </a:solidFill>
                <a:latin typeface="Tw Cen MT" panose="020B0602020104020603" pitchFamily="34" charset="0"/>
                <a:ea typeface="Tahoma" panose="020B0604030504040204" pitchFamily="34" charset="0"/>
                <a:cs typeface="Tahoma" panose="020B0604030504040204" pitchFamily="34" charset="0"/>
              </a:endParaRPr>
            </a:p>
          </p:txBody>
        </p:sp>
        <p:sp>
          <p:nvSpPr>
            <p:cNvPr id="75" name="TextBox 27">
              <a:extLst>
                <a:ext uri="{FF2B5EF4-FFF2-40B4-BE49-F238E27FC236}">
                  <a16:creationId xmlns:a16="http://schemas.microsoft.com/office/drawing/2014/main" id="{FAAC7E21-06DF-895C-AF53-64DB5A9C773A}"/>
                </a:ext>
              </a:extLst>
            </p:cNvPr>
            <p:cNvSpPr txBox="1"/>
            <p:nvPr/>
          </p:nvSpPr>
          <p:spPr>
            <a:xfrm>
              <a:off x="5323833" y="3195871"/>
              <a:ext cx="1104567" cy="276999"/>
            </a:xfrm>
            <a:prstGeom prst="rect">
              <a:avLst/>
            </a:prstGeom>
            <a:noFill/>
          </p:spPr>
          <p:txBody>
            <a:bodyPr wrap="square" rtlCol="0">
              <a:spAutoFit/>
            </a:bodyPr>
            <a:lstStyle>
              <a:defPPr>
                <a:defRPr lang="en-US"/>
              </a:defPPr>
              <a:lvl1pPr>
                <a:defRPr sz="1400" b="1">
                  <a:solidFill>
                    <a:srgbClr val="5E5E5E"/>
                  </a:solidFill>
                  <a:latin typeface="Tw Cen MT" panose="020B0602020104020603" pitchFamily="34" charset="0"/>
                  <a:ea typeface="Tahoma" panose="020B0604030504040204" pitchFamily="34" charset="0"/>
                  <a:cs typeface="Tahoma" panose="020B0604030504040204" pitchFamily="34" charset="0"/>
                </a:defRPr>
              </a:lvl1pPr>
            </a:lstStyle>
            <a:p>
              <a:pPr algn="r"/>
              <a:r>
                <a:rPr lang="sr-Latn-RS" sz="1200" dirty="0">
                  <a:solidFill>
                    <a:srgbClr val="00843E"/>
                  </a:solidFill>
                </a:rPr>
                <a:t>2014</a:t>
              </a:r>
              <a:r>
                <a:rPr lang="en-US" sz="1200" dirty="0">
                  <a:solidFill>
                    <a:srgbClr val="00843E"/>
                  </a:solidFill>
                </a:rPr>
                <a:t> </a:t>
              </a:r>
              <a:r>
                <a:rPr lang="sr-Latn-RS" sz="1200" dirty="0">
                  <a:solidFill>
                    <a:srgbClr val="00843E"/>
                  </a:solidFill>
                </a:rPr>
                <a:t>- 2019</a:t>
              </a:r>
              <a:endParaRPr lang="en-US" sz="1200" dirty="0">
                <a:solidFill>
                  <a:srgbClr val="00843E"/>
                </a:solidFill>
              </a:endParaRPr>
            </a:p>
          </p:txBody>
        </p:sp>
      </p:grpSp>
      <p:cxnSp>
        <p:nvCxnSpPr>
          <p:cNvPr id="76" name="Straight Connector 20">
            <a:extLst>
              <a:ext uri="{FF2B5EF4-FFF2-40B4-BE49-F238E27FC236}">
                <a16:creationId xmlns:a16="http://schemas.microsoft.com/office/drawing/2014/main" id="{A7610777-D7E2-F1C0-5929-9E09CD36175C}"/>
              </a:ext>
            </a:extLst>
          </p:cNvPr>
          <p:cNvCxnSpPr>
            <a:cxnSpLocks/>
          </p:cNvCxnSpPr>
          <p:nvPr/>
        </p:nvCxnSpPr>
        <p:spPr>
          <a:xfrm>
            <a:off x="2451540" y="4066002"/>
            <a:ext cx="0" cy="411480"/>
          </a:xfrm>
          <a:prstGeom prst="line">
            <a:avLst/>
          </a:prstGeom>
          <a:ln w="38100">
            <a:headEnd type="oval"/>
            <a:tailEnd type="oval"/>
          </a:ln>
        </p:spPr>
        <p:style>
          <a:lnRef idx="1">
            <a:schemeClr val="accent1"/>
          </a:lnRef>
          <a:fillRef idx="0">
            <a:schemeClr val="accent1"/>
          </a:fillRef>
          <a:effectRef idx="0">
            <a:schemeClr val="accent1"/>
          </a:effectRef>
          <a:fontRef idx="minor">
            <a:schemeClr val="tx1"/>
          </a:fontRef>
        </p:style>
      </p:cxnSp>
      <p:sp>
        <p:nvSpPr>
          <p:cNvPr id="77" name="TextBox 22">
            <a:extLst>
              <a:ext uri="{FF2B5EF4-FFF2-40B4-BE49-F238E27FC236}">
                <a16:creationId xmlns:a16="http://schemas.microsoft.com/office/drawing/2014/main" id="{A1B75431-71BC-32A5-A0EF-5897F10011BA}"/>
              </a:ext>
            </a:extLst>
          </p:cNvPr>
          <p:cNvSpPr txBox="1"/>
          <p:nvPr/>
        </p:nvSpPr>
        <p:spPr>
          <a:xfrm>
            <a:off x="2506900" y="4316989"/>
            <a:ext cx="4658035" cy="276999"/>
          </a:xfrm>
          <a:prstGeom prst="rect">
            <a:avLst/>
          </a:prstGeom>
          <a:noFill/>
        </p:spPr>
        <p:txBody>
          <a:bodyPr wrap="square" rtlCol="0">
            <a:spAutoFit/>
          </a:bodyPr>
          <a:lstStyle/>
          <a:p>
            <a:r>
              <a:rPr lang="en-US" sz="1200" dirty="0">
                <a:solidFill>
                  <a:srgbClr val="00843E"/>
                </a:solidFill>
                <a:latin typeface="Tw Cen MT" panose="020B0602020104020603" pitchFamily="34" charset="0"/>
                <a:ea typeface="Tahoma" panose="020B0604030504040204" pitchFamily="34" charset="0"/>
                <a:cs typeface="Tahoma" panose="020B0604030504040204" pitchFamily="34" charset="0"/>
              </a:rPr>
              <a:t>M.Sc. in “Protection Against CBRNe events” (2</a:t>
            </a:r>
            <a:r>
              <a:rPr lang="en-US" sz="1200" baseline="30000" dirty="0">
                <a:solidFill>
                  <a:srgbClr val="00843E"/>
                </a:solidFill>
                <a:latin typeface="Tw Cen MT" panose="020B0602020104020603" pitchFamily="34" charset="0"/>
                <a:ea typeface="Tahoma" panose="020B0604030504040204" pitchFamily="34" charset="0"/>
                <a:cs typeface="Tahoma" panose="020B0604030504040204" pitchFamily="34" charset="0"/>
              </a:rPr>
              <a:t>nd</a:t>
            </a:r>
            <a:r>
              <a:rPr lang="en-US" sz="1200" dirty="0">
                <a:solidFill>
                  <a:srgbClr val="00843E"/>
                </a:solidFill>
                <a:latin typeface="Tw Cen MT" panose="020B0602020104020603" pitchFamily="34" charset="0"/>
                <a:ea typeface="Tahoma" panose="020B0604030504040204" pitchFamily="34" charset="0"/>
                <a:cs typeface="Tahoma" panose="020B0604030504040204" pitchFamily="34" charset="0"/>
              </a:rPr>
              <a:t> Level)</a:t>
            </a:r>
          </a:p>
        </p:txBody>
      </p:sp>
      <p:sp>
        <p:nvSpPr>
          <p:cNvPr id="78" name="TextBox 22">
            <a:extLst>
              <a:ext uri="{FF2B5EF4-FFF2-40B4-BE49-F238E27FC236}">
                <a16:creationId xmlns:a16="http://schemas.microsoft.com/office/drawing/2014/main" id="{EBBD085B-1C59-2858-B832-8A665AE5A1CD}"/>
              </a:ext>
            </a:extLst>
          </p:cNvPr>
          <p:cNvSpPr txBox="1"/>
          <p:nvPr/>
        </p:nvSpPr>
        <p:spPr>
          <a:xfrm>
            <a:off x="2451540" y="4735687"/>
            <a:ext cx="4154063" cy="276999"/>
          </a:xfrm>
          <a:prstGeom prst="rect">
            <a:avLst/>
          </a:prstGeom>
          <a:noFill/>
        </p:spPr>
        <p:txBody>
          <a:bodyPr wrap="square" rtlCol="0">
            <a:spAutoFit/>
          </a:bodyPr>
          <a:lstStyle/>
          <a:p>
            <a:r>
              <a:rPr lang="en-US" sz="1200" dirty="0">
                <a:solidFill>
                  <a:srgbClr val="00843E"/>
                </a:solidFill>
                <a:latin typeface="Tw Cen MT" panose="020B0602020104020603" pitchFamily="34" charset="0"/>
                <a:ea typeface="Tahoma" panose="020B0604030504040204" pitchFamily="34" charset="0"/>
                <a:cs typeface="Tahoma" panose="020B0604030504040204" pitchFamily="34" charset="0"/>
              </a:rPr>
              <a:t> Ph.D. in Industrial Engineering</a:t>
            </a:r>
          </a:p>
        </p:txBody>
      </p:sp>
      <p:cxnSp>
        <p:nvCxnSpPr>
          <p:cNvPr id="79" name="Straight Connector 20">
            <a:extLst>
              <a:ext uri="{FF2B5EF4-FFF2-40B4-BE49-F238E27FC236}">
                <a16:creationId xmlns:a16="http://schemas.microsoft.com/office/drawing/2014/main" id="{FB3234CA-54BE-7309-7B4E-4739E44A8FFE}"/>
              </a:ext>
            </a:extLst>
          </p:cNvPr>
          <p:cNvCxnSpPr>
            <a:cxnSpLocks/>
          </p:cNvCxnSpPr>
          <p:nvPr/>
        </p:nvCxnSpPr>
        <p:spPr>
          <a:xfrm>
            <a:off x="2451540" y="4477482"/>
            <a:ext cx="0" cy="411480"/>
          </a:xfrm>
          <a:prstGeom prst="line">
            <a:avLst/>
          </a:prstGeom>
          <a:ln w="38100">
            <a:headEnd type="oval"/>
            <a:tailEnd type="oval"/>
          </a:ln>
        </p:spPr>
        <p:style>
          <a:lnRef idx="1">
            <a:schemeClr val="accent1"/>
          </a:lnRef>
          <a:fillRef idx="0">
            <a:schemeClr val="accent1"/>
          </a:fillRef>
          <a:effectRef idx="0">
            <a:schemeClr val="accent1"/>
          </a:effectRef>
          <a:fontRef idx="minor">
            <a:schemeClr val="tx1"/>
          </a:fontRef>
        </p:style>
      </p:cxnSp>
      <p:sp>
        <p:nvSpPr>
          <p:cNvPr id="80" name="TextBox 21">
            <a:extLst>
              <a:ext uri="{FF2B5EF4-FFF2-40B4-BE49-F238E27FC236}">
                <a16:creationId xmlns:a16="http://schemas.microsoft.com/office/drawing/2014/main" id="{35D362ED-384E-7256-A5F2-F3357C1933B5}"/>
              </a:ext>
            </a:extLst>
          </p:cNvPr>
          <p:cNvSpPr txBox="1"/>
          <p:nvPr/>
        </p:nvSpPr>
        <p:spPr>
          <a:xfrm>
            <a:off x="1914849" y="4341673"/>
            <a:ext cx="585315" cy="261610"/>
          </a:xfrm>
          <a:prstGeom prst="rect">
            <a:avLst/>
          </a:prstGeom>
          <a:noFill/>
        </p:spPr>
        <p:txBody>
          <a:bodyPr wrap="square" rtlCol="0">
            <a:spAutoFit/>
          </a:bodyPr>
          <a:lstStyle>
            <a:defPPr>
              <a:defRPr lang="en-US"/>
            </a:defPPr>
            <a:lvl1pPr>
              <a:defRPr sz="1400" b="1">
                <a:solidFill>
                  <a:srgbClr val="5E5E5E"/>
                </a:solidFill>
                <a:latin typeface="Tw Cen MT" panose="020B0602020104020603" pitchFamily="34" charset="0"/>
                <a:ea typeface="Tahoma" panose="020B0604030504040204" pitchFamily="34" charset="0"/>
                <a:cs typeface="Tahoma" panose="020B0604030504040204" pitchFamily="34" charset="0"/>
              </a:defRPr>
            </a:lvl1pPr>
          </a:lstStyle>
          <a:p>
            <a:r>
              <a:rPr lang="en-US" sz="1100" dirty="0">
                <a:solidFill>
                  <a:srgbClr val="00843E"/>
                </a:solidFill>
              </a:rPr>
              <a:t>2011</a:t>
            </a:r>
          </a:p>
        </p:txBody>
      </p:sp>
      <p:sp>
        <p:nvSpPr>
          <p:cNvPr id="81" name="TextBox 21">
            <a:extLst>
              <a:ext uri="{FF2B5EF4-FFF2-40B4-BE49-F238E27FC236}">
                <a16:creationId xmlns:a16="http://schemas.microsoft.com/office/drawing/2014/main" id="{AF27E0F5-7C30-D5BD-876F-A08FDBF34407}"/>
              </a:ext>
            </a:extLst>
          </p:cNvPr>
          <p:cNvSpPr txBox="1"/>
          <p:nvPr/>
        </p:nvSpPr>
        <p:spPr>
          <a:xfrm>
            <a:off x="1893633" y="4759756"/>
            <a:ext cx="585315" cy="261610"/>
          </a:xfrm>
          <a:prstGeom prst="rect">
            <a:avLst/>
          </a:prstGeom>
          <a:noFill/>
        </p:spPr>
        <p:txBody>
          <a:bodyPr wrap="square" rtlCol="0">
            <a:spAutoFit/>
          </a:bodyPr>
          <a:lstStyle>
            <a:defPPr>
              <a:defRPr lang="en-US"/>
            </a:defPPr>
            <a:lvl1pPr>
              <a:defRPr sz="1400" b="1">
                <a:solidFill>
                  <a:srgbClr val="5E5E5E"/>
                </a:solidFill>
                <a:latin typeface="Tw Cen MT" panose="020B0602020104020603" pitchFamily="34" charset="0"/>
                <a:ea typeface="Tahoma" panose="020B0604030504040204" pitchFamily="34" charset="0"/>
                <a:cs typeface="Tahoma" panose="020B0604030504040204" pitchFamily="34" charset="0"/>
              </a:defRPr>
            </a:lvl1pPr>
          </a:lstStyle>
          <a:p>
            <a:r>
              <a:rPr lang="en-US" sz="1100" dirty="0">
                <a:solidFill>
                  <a:srgbClr val="00843E"/>
                </a:solidFill>
              </a:rPr>
              <a:t>2017</a:t>
            </a:r>
          </a:p>
        </p:txBody>
      </p:sp>
      <p:cxnSp>
        <p:nvCxnSpPr>
          <p:cNvPr id="82" name="Straight Connector 24">
            <a:extLst>
              <a:ext uri="{FF2B5EF4-FFF2-40B4-BE49-F238E27FC236}">
                <a16:creationId xmlns:a16="http://schemas.microsoft.com/office/drawing/2014/main" id="{B598CB62-1BDE-EADD-D114-9AA0BB0939F7}"/>
              </a:ext>
            </a:extLst>
          </p:cNvPr>
          <p:cNvCxnSpPr>
            <a:cxnSpLocks/>
          </p:cNvCxnSpPr>
          <p:nvPr/>
        </p:nvCxnSpPr>
        <p:spPr>
          <a:xfrm>
            <a:off x="7589996" y="4138615"/>
            <a:ext cx="0" cy="411480"/>
          </a:xfrm>
          <a:prstGeom prst="line">
            <a:avLst/>
          </a:prstGeom>
          <a:ln w="38100">
            <a:headEnd type="oval"/>
            <a:tailEnd type="oval"/>
          </a:ln>
        </p:spPr>
        <p:style>
          <a:lnRef idx="1">
            <a:schemeClr val="accent1"/>
          </a:lnRef>
          <a:fillRef idx="0">
            <a:schemeClr val="accent1"/>
          </a:fillRef>
          <a:effectRef idx="0">
            <a:schemeClr val="accent1"/>
          </a:effectRef>
          <a:fontRef idx="minor">
            <a:schemeClr val="tx1"/>
          </a:fontRef>
        </p:style>
      </p:cxnSp>
      <p:sp>
        <p:nvSpPr>
          <p:cNvPr id="83" name="TextBox 17">
            <a:extLst>
              <a:ext uri="{FF2B5EF4-FFF2-40B4-BE49-F238E27FC236}">
                <a16:creationId xmlns:a16="http://schemas.microsoft.com/office/drawing/2014/main" id="{6B2350A5-5383-AD96-03E5-61FBD2662015}"/>
              </a:ext>
            </a:extLst>
          </p:cNvPr>
          <p:cNvSpPr txBox="1"/>
          <p:nvPr/>
        </p:nvSpPr>
        <p:spPr>
          <a:xfrm>
            <a:off x="7624977" y="4391741"/>
            <a:ext cx="4119072" cy="276999"/>
          </a:xfrm>
          <a:prstGeom prst="rect">
            <a:avLst/>
          </a:prstGeom>
          <a:noFill/>
        </p:spPr>
        <p:txBody>
          <a:bodyPr wrap="square" rtlCol="0">
            <a:spAutoFit/>
          </a:bodyPr>
          <a:lstStyle>
            <a:defPPr>
              <a:defRPr lang="en-US"/>
            </a:defPPr>
            <a:lvl1pPr>
              <a:defRPr b="1">
                <a:solidFill>
                  <a:srgbClr val="449BBB"/>
                </a:solidFill>
                <a:latin typeface="Tw Cen MT" panose="020B0602020104020603" pitchFamily="34" charset="0"/>
                <a:ea typeface="Tahoma" panose="020B0604030504040204" pitchFamily="34" charset="0"/>
                <a:cs typeface="Tahoma" panose="020B0604030504040204" pitchFamily="34" charset="0"/>
              </a:defRPr>
            </a:lvl1pPr>
          </a:lstStyle>
          <a:p>
            <a:r>
              <a:rPr lang="sr-Latn-RS" sz="1200" b="0" dirty="0" err="1">
                <a:solidFill>
                  <a:srgbClr val="00843E"/>
                </a:solidFill>
              </a:rPr>
              <a:t>Assistant</a:t>
            </a:r>
            <a:r>
              <a:rPr lang="sr-Latn-RS" sz="1200" b="0" dirty="0">
                <a:solidFill>
                  <a:srgbClr val="00843E"/>
                </a:solidFill>
              </a:rPr>
              <a:t> </a:t>
            </a:r>
            <a:r>
              <a:rPr lang="sr-Latn-RS" sz="1200" b="0" dirty="0" err="1">
                <a:solidFill>
                  <a:srgbClr val="00843E"/>
                </a:solidFill>
              </a:rPr>
              <a:t>Professor</a:t>
            </a:r>
            <a:r>
              <a:rPr lang="sr-Latn-RS" sz="1200" b="0" dirty="0">
                <a:solidFill>
                  <a:srgbClr val="00843E"/>
                </a:solidFill>
              </a:rPr>
              <a:t> in </a:t>
            </a:r>
            <a:r>
              <a:rPr lang="sr-Latn-RS" sz="1200" b="0" dirty="0" err="1">
                <a:solidFill>
                  <a:srgbClr val="00843E"/>
                </a:solidFill>
              </a:rPr>
              <a:t>Nuclear</a:t>
            </a:r>
            <a:r>
              <a:rPr lang="sr-Latn-RS" sz="1200" b="0" dirty="0">
                <a:solidFill>
                  <a:srgbClr val="00843E"/>
                </a:solidFill>
              </a:rPr>
              <a:t> </a:t>
            </a:r>
            <a:r>
              <a:rPr lang="sr-Latn-RS" sz="1200" b="0" dirty="0" err="1">
                <a:solidFill>
                  <a:srgbClr val="00843E"/>
                </a:solidFill>
              </a:rPr>
              <a:t>Measurements</a:t>
            </a:r>
            <a:r>
              <a:rPr lang="sr-Latn-RS" sz="1200" b="0" dirty="0">
                <a:solidFill>
                  <a:srgbClr val="00843E"/>
                </a:solidFill>
              </a:rPr>
              <a:t> </a:t>
            </a:r>
            <a:r>
              <a:rPr lang="sr-Latn-RS" sz="1200" b="0" dirty="0" err="1">
                <a:solidFill>
                  <a:srgbClr val="00843E"/>
                </a:solidFill>
              </a:rPr>
              <a:t>and</a:t>
            </a:r>
            <a:r>
              <a:rPr lang="sr-Latn-RS" sz="1200" b="0" dirty="0">
                <a:solidFill>
                  <a:srgbClr val="00843E"/>
                </a:solidFill>
              </a:rPr>
              <a:t> </a:t>
            </a:r>
            <a:r>
              <a:rPr lang="sr-Latn-RS" sz="1200" b="0" dirty="0" err="1">
                <a:solidFill>
                  <a:srgbClr val="00843E"/>
                </a:solidFill>
              </a:rPr>
              <a:t>Instrumentation</a:t>
            </a:r>
            <a:endParaRPr lang="en-US" sz="1200" b="0" dirty="0">
              <a:solidFill>
                <a:srgbClr val="00843E"/>
              </a:solidFill>
            </a:endParaRPr>
          </a:p>
        </p:txBody>
      </p:sp>
      <p:sp>
        <p:nvSpPr>
          <p:cNvPr id="84" name="TextBox 27">
            <a:extLst>
              <a:ext uri="{FF2B5EF4-FFF2-40B4-BE49-F238E27FC236}">
                <a16:creationId xmlns:a16="http://schemas.microsoft.com/office/drawing/2014/main" id="{C31ECC3C-4AAF-809D-171D-1770D78F9D78}"/>
              </a:ext>
            </a:extLst>
          </p:cNvPr>
          <p:cNvSpPr txBox="1"/>
          <p:nvPr/>
        </p:nvSpPr>
        <p:spPr>
          <a:xfrm>
            <a:off x="6450449" y="4397977"/>
            <a:ext cx="1104567" cy="276999"/>
          </a:xfrm>
          <a:prstGeom prst="rect">
            <a:avLst/>
          </a:prstGeom>
          <a:noFill/>
        </p:spPr>
        <p:txBody>
          <a:bodyPr wrap="square" rtlCol="0">
            <a:spAutoFit/>
          </a:bodyPr>
          <a:lstStyle>
            <a:defPPr>
              <a:defRPr lang="en-US"/>
            </a:defPPr>
            <a:lvl1pPr>
              <a:defRPr sz="1400" b="1">
                <a:solidFill>
                  <a:srgbClr val="5E5E5E"/>
                </a:solidFill>
                <a:latin typeface="Tw Cen MT" panose="020B0602020104020603" pitchFamily="34" charset="0"/>
                <a:ea typeface="Tahoma" panose="020B0604030504040204" pitchFamily="34" charset="0"/>
                <a:cs typeface="Tahoma" panose="020B0604030504040204" pitchFamily="34" charset="0"/>
              </a:defRPr>
            </a:lvl1pPr>
          </a:lstStyle>
          <a:p>
            <a:pPr algn="r"/>
            <a:r>
              <a:rPr lang="sr-Latn-RS" sz="1200" dirty="0">
                <a:solidFill>
                  <a:srgbClr val="00843E"/>
                </a:solidFill>
              </a:rPr>
              <a:t>2019</a:t>
            </a:r>
            <a:r>
              <a:rPr lang="en-US" sz="1200" dirty="0">
                <a:solidFill>
                  <a:srgbClr val="00843E"/>
                </a:solidFill>
              </a:rPr>
              <a:t> </a:t>
            </a:r>
            <a:r>
              <a:rPr lang="sr-Latn-RS" sz="1200" dirty="0">
                <a:solidFill>
                  <a:srgbClr val="00843E"/>
                </a:solidFill>
              </a:rPr>
              <a:t>- 2022</a:t>
            </a:r>
            <a:endParaRPr lang="en-US" sz="1200" dirty="0">
              <a:solidFill>
                <a:srgbClr val="00843E"/>
              </a:solidFill>
            </a:endParaRPr>
          </a:p>
        </p:txBody>
      </p:sp>
      <p:sp>
        <p:nvSpPr>
          <p:cNvPr id="85" name="TextBox 17">
            <a:extLst>
              <a:ext uri="{FF2B5EF4-FFF2-40B4-BE49-F238E27FC236}">
                <a16:creationId xmlns:a16="http://schemas.microsoft.com/office/drawing/2014/main" id="{80BF8743-040C-87E0-44AE-0E5FA1A66401}"/>
              </a:ext>
            </a:extLst>
          </p:cNvPr>
          <p:cNvSpPr txBox="1"/>
          <p:nvPr/>
        </p:nvSpPr>
        <p:spPr>
          <a:xfrm>
            <a:off x="7617403" y="4828527"/>
            <a:ext cx="4574592" cy="461665"/>
          </a:xfrm>
          <a:prstGeom prst="rect">
            <a:avLst/>
          </a:prstGeom>
          <a:noFill/>
        </p:spPr>
        <p:txBody>
          <a:bodyPr wrap="square" rtlCol="0">
            <a:spAutoFit/>
          </a:bodyPr>
          <a:lstStyle>
            <a:defPPr>
              <a:defRPr lang="en-US"/>
            </a:defPPr>
            <a:lvl1pPr>
              <a:defRPr b="1">
                <a:solidFill>
                  <a:srgbClr val="449BBB"/>
                </a:solidFill>
                <a:latin typeface="Tw Cen MT" panose="020B0602020104020603" pitchFamily="34" charset="0"/>
                <a:ea typeface="Tahoma" panose="020B0604030504040204" pitchFamily="34" charset="0"/>
                <a:cs typeface="Tahoma" panose="020B0604030504040204" pitchFamily="34" charset="0"/>
              </a:defRPr>
            </a:lvl1pPr>
          </a:lstStyle>
          <a:p>
            <a:r>
              <a:rPr lang="sr-Latn-RS" sz="1200" dirty="0" err="1">
                <a:solidFill>
                  <a:srgbClr val="00843E"/>
                </a:solidFill>
              </a:rPr>
              <a:t>Associate</a:t>
            </a:r>
            <a:r>
              <a:rPr lang="sr-Latn-RS" sz="1200" dirty="0">
                <a:solidFill>
                  <a:srgbClr val="00843E"/>
                </a:solidFill>
              </a:rPr>
              <a:t> </a:t>
            </a:r>
            <a:r>
              <a:rPr lang="sr-Latn-RS" sz="1200" dirty="0" err="1">
                <a:solidFill>
                  <a:srgbClr val="00843E"/>
                </a:solidFill>
              </a:rPr>
              <a:t>Professor</a:t>
            </a:r>
            <a:r>
              <a:rPr lang="sr-Latn-RS" sz="1200" dirty="0">
                <a:solidFill>
                  <a:srgbClr val="00843E"/>
                </a:solidFill>
              </a:rPr>
              <a:t> in </a:t>
            </a:r>
            <a:r>
              <a:rPr lang="sr-Latn-RS" sz="1200" dirty="0" err="1">
                <a:solidFill>
                  <a:srgbClr val="00843E"/>
                </a:solidFill>
              </a:rPr>
              <a:t>Nuclear</a:t>
            </a:r>
            <a:r>
              <a:rPr lang="sr-Latn-RS" sz="1200" dirty="0">
                <a:solidFill>
                  <a:srgbClr val="00843E"/>
                </a:solidFill>
              </a:rPr>
              <a:t> </a:t>
            </a:r>
            <a:r>
              <a:rPr lang="sr-Latn-RS" sz="1200" dirty="0" err="1">
                <a:solidFill>
                  <a:srgbClr val="00843E"/>
                </a:solidFill>
              </a:rPr>
              <a:t>Measurements</a:t>
            </a:r>
            <a:r>
              <a:rPr lang="sr-Latn-RS" sz="1200" dirty="0">
                <a:solidFill>
                  <a:srgbClr val="00843E"/>
                </a:solidFill>
              </a:rPr>
              <a:t> </a:t>
            </a:r>
            <a:r>
              <a:rPr lang="sr-Latn-RS" sz="1200" dirty="0" err="1">
                <a:solidFill>
                  <a:srgbClr val="00843E"/>
                </a:solidFill>
              </a:rPr>
              <a:t>and</a:t>
            </a:r>
            <a:r>
              <a:rPr lang="sr-Latn-RS" sz="1200" dirty="0">
                <a:solidFill>
                  <a:srgbClr val="00843E"/>
                </a:solidFill>
              </a:rPr>
              <a:t> </a:t>
            </a:r>
            <a:r>
              <a:rPr lang="sr-Latn-RS" sz="1200" dirty="0" err="1">
                <a:solidFill>
                  <a:srgbClr val="00843E"/>
                </a:solidFill>
              </a:rPr>
              <a:t>Instrumentations</a:t>
            </a:r>
            <a:r>
              <a:rPr lang="sr-Latn-RS" sz="1200" dirty="0">
                <a:solidFill>
                  <a:srgbClr val="00843E"/>
                </a:solidFill>
              </a:rPr>
              <a:t> </a:t>
            </a:r>
            <a:r>
              <a:rPr lang="sr-Latn-RS" sz="1200" dirty="0" err="1">
                <a:solidFill>
                  <a:srgbClr val="00843E"/>
                </a:solidFill>
              </a:rPr>
              <a:t>and</a:t>
            </a:r>
            <a:r>
              <a:rPr lang="sr-Latn-RS" sz="1200" dirty="0">
                <a:solidFill>
                  <a:srgbClr val="00843E"/>
                </a:solidFill>
              </a:rPr>
              <a:t> </a:t>
            </a:r>
            <a:r>
              <a:rPr lang="sr-Latn-RS" sz="1200" dirty="0" err="1">
                <a:solidFill>
                  <a:srgbClr val="00843E"/>
                </a:solidFill>
              </a:rPr>
              <a:t>Director</a:t>
            </a:r>
            <a:r>
              <a:rPr lang="sr-Latn-RS" sz="1200" dirty="0">
                <a:solidFill>
                  <a:srgbClr val="00843E"/>
                </a:solidFill>
              </a:rPr>
              <a:t> </a:t>
            </a:r>
            <a:r>
              <a:rPr lang="sr-Latn-RS" sz="1200" dirty="0" err="1">
                <a:solidFill>
                  <a:srgbClr val="00843E"/>
                </a:solidFill>
              </a:rPr>
              <a:t>of</a:t>
            </a:r>
            <a:r>
              <a:rPr lang="sr-Latn-RS" sz="1200" dirty="0">
                <a:solidFill>
                  <a:srgbClr val="00843E"/>
                </a:solidFill>
              </a:rPr>
              <a:t> </a:t>
            </a:r>
            <a:r>
              <a:rPr lang="sr-Latn-RS" sz="1200" dirty="0" err="1">
                <a:solidFill>
                  <a:srgbClr val="00843E"/>
                </a:solidFill>
              </a:rPr>
              <a:t>the</a:t>
            </a:r>
            <a:r>
              <a:rPr lang="sr-Latn-RS" sz="1200" dirty="0">
                <a:solidFill>
                  <a:srgbClr val="00843E"/>
                </a:solidFill>
              </a:rPr>
              <a:t> 2 CBRNe Master </a:t>
            </a:r>
            <a:r>
              <a:rPr lang="sr-Latn-RS" sz="1200" dirty="0" err="1">
                <a:solidFill>
                  <a:srgbClr val="00843E"/>
                </a:solidFill>
              </a:rPr>
              <a:t>Courses</a:t>
            </a:r>
            <a:endParaRPr lang="en-US" sz="1200" dirty="0">
              <a:solidFill>
                <a:srgbClr val="00843E"/>
              </a:solidFill>
            </a:endParaRPr>
          </a:p>
        </p:txBody>
      </p:sp>
      <p:sp>
        <p:nvSpPr>
          <p:cNvPr id="86" name="TextBox 27">
            <a:extLst>
              <a:ext uri="{FF2B5EF4-FFF2-40B4-BE49-F238E27FC236}">
                <a16:creationId xmlns:a16="http://schemas.microsoft.com/office/drawing/2014/main" id="{AA9716E2-EE69-152E-9E40-5B2268DE6C89}"/>
              </a:ext>
            </a:extLst>
          </p:cNvPr>
          <p:cNvSpPr txBox="1"/>
          <p:nvPr/>
        </p:nvSpPr>
        <p:spPr>
          <a:xfrm>
            <a:off x="6441354" y="4855810"/>
            <a:ext cx="1104567" cy="276999"/>
          </a:xfrm>
          <a:prstGeom prst="rect">
            <a:avLst/>
          </a:prstGeom>
          <a:noFill/>
        </p:spPr>
        <p:txBody>
          <a:bodyPr wrap="square" rtlCol="0">
            <a:spAutoFit/>
          </a:bodyPr>
          <a:lstStyle>
            <a:defPPr>
              <a:defRPr lang="en-US"/>
            </a:defPPr>
            <a:lvl1pPr>
              <a:defRPr sz="1400" b="1">
                <a:solidFill>
                  <a:srgbClr val="5E5E5E"/>
                </a:solidFill>
                <a:latin typeface="Tw Cen MT" panose="020B0602020104020603" pitchFamily="34" charset="0"/>
                <a:ea typeface="Tahoma" panose="020B0604030504040204" pitchFamily="34" charset="0"/>
                <a:cs typeface="Tahoma" panose="020B0604030504040204" pitchFamily="34" charset="0"/>
              </a:defRPr>
            </a:lvl1pPr>
          </a:lstStyle>
          <a:p>
            <a:pPr algn="r"/>
            <a:r>
              <a:rPr lang="sr-Latn-RS" sz="1200" dirty="0">
                <a:solidFill>
                  <a:srgbClr val="00843E"/>
                </a:solidFill>
              </a:rPr>
              <a:t>2022</a:t>
            </a:r>
            <a:r>
              <a:rPr lang="en-US" sz="1200" dirty="0">
                <a:solidFill>
                  <a:srgbClr val="00843E"/>
                </a:solidFill>
              </a:rPr>
              <a:t> </a:t>
            </a:r>
            <a:r>
              <a:rPr lang="sr-Latn-RS" sz="1200" dirty="0">
                <a:solidFill>
                  <a:srgbClr val="00843E"/>
                </a:solidFill>
              </a:rPr>
              <a:t>- </a:t>
            </a:r>
            <a:r>
              <a:rPr lang="sr-Latn-RS" sz="1200" dirty="0" err="1">
                <a:solidFill>
                  <a:srgbClr val="00843E"/>
                </a:solidFill>
              </a:rPr>
              <a:t>Today</a:t>
            </a:r>
            <a:endParaRPr lang="en-US" sz="1200" dirty="0">
              <a:solidFill>
                <a:srgbClr val="00843E"/>
              </a:solidFill>
            </a:endParaRPr>
          </a:p>
        </p:txBody>
      </p:sp>
      <p:cxnSp>
        <p:nvCxnSpPr>
          <p:cNvPr id="87" name="Straight Connector 24">
            <a:extLst>
              <a:ext uri="{FF2B5EF4-FFF2-40B4-BE49-F238E27FC236}">
                <a16:creationId xmlns:a16="http://schemas.microsoft.com/office/drawing/2014/main" id="{29DDD592-E0AD-38E6-A3B7-8C209DA51938}"/>
              </a:ext>
            </a:extLst>
          </p:cNvPr>
          <p:cNvCxnSpPr>
            <a:cxnSpLocks/>
          </p:cNvCxnSpPr>
          <p:nvPr/>
        </p:nvCxnSpPr>
        <p:spPr>
          <a:xfrm>
            <a:off x="7589996" y="4554016"/>
            <a:ext cx="0" cy="411480"/>
          </a:xfrm>
          <a:prstGeom prst="line">
            <a:avLst/>
          </a:prstGeom>
          <a:ln w="38100">
            <a:headEnd type="oval"/>
            <a:tailEnd type="oval"/>
          </a:ln>
        </p:spPr>
        <p:style>
          <a:lnRef idx="1">
            <a:schemeClr val="accent1"/>
          </a:lnRef>
          <a:fillRef idx="0">
            <a:schemeClr val="accent1"/>
          </a:fillRef>
          <a:effectRef idx="0">
            <a:schemeClr val="accent1"/>
          </a:effectRef>
          <a:fontRef idx="minor">
            <a:schemeClr val="tx1"/>
          </a:fontRef>
        </p:style>
      </p:cxnSp>
      <p:pic>
        <p:nvPicPr>
          <p:cNvPr id="3" name="Immagine 2" descr="Immagine che contiene testo, Carattere, logo, Elementi grafici&#10;&#10;Il contenuto generato dall'IA potrebbe non essere corretto.">
            <a:extLst>
              <a:ext uri="{FF2B5EF4-FFF2-40B4-BE49-F238E27FC236}">
                <a16:creationId xmlns:a16="http://schemas.microsoft.com/office/drawing/2014/main" id="{451FAF43-FB60-4F56-C71C-E8EDA47C3D13}"/>
              </a:ext>
            </a:extLst>
          </p:cNvPr>
          <p:cNvPicPr>
            <a:picLocks noChangeAspect="1"/>
          </p:cNvPicPr>
          <p:nvPr/>
        </p:nvPicPr>
        <p:blipFill>
          <a:blip r:embed="rId2"/>
          <a:srcRect l="4384" t="15949" r="3229"/>
          <a:stretch/>
        </p:blipFill>
        <p:spPr>
          <a:xfrm>
            <a:off x="7508467" y="239128"/>
            <a:ext cx="2330750" cy="419327"/>
          </a:xfrm>
          <a:prstGeom prst="rect">
            <a:avLst/>
          </a:prstGeom>
        </p:spPr>
      </p:pic>
      <p:pic>
        <p:nvPicPr>
          <p:cNvPr id="4" name="Immagine 3">
            <a:extLst>
              <a:ext uri="{FF2B5EF4-FFF2-40B4-BE49-F238E27FC236}">
                <a16:creationId xmlns:a16="http://schemas.microsoft.com/office/drawing/2014/main" id="{90D5CC42-FFAC-DF2E-876C-3D151BBA42F0}"/>
              </a:ext>
            </a:extLst>
          </p:cNvPr>
          <p:cNvPicPr>
            <a:picLocks noChangeAspect="1"/>
          </p:cNvPicPr>
          <p:nvPr/>
        </p:nvPicPr>
        <p:blipFill>
          <a:blip r:embed="rId3"/>
          <a:stretch>
            <a:fillRect/>
          </a:stretch>
        </p:blipFill>
        <p:spPr>
          <a:xfrm>
            <a:off x="130230" y="5059359"/>
            <a:ext cx="1459208" cy="1452853"/>
          </a:xfrm>
          <a:prstGeom prst="rect">
            <a:avLst/>
          </a:prstGeom>
        </p:spPr>
      </p:pic>
    </p:spTree>
    <p:extLst>
      <p:ext uri="{BB962C8B-B14F-4D97-AF65-F5344CB8AC3E}">
        <p14:creationId xmlns:p14="http://schemas.microsoft.com/office/powerpoint/2010/main" val="163372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500"/>
                                        <p:tgtEl>
                                          <p:spTgt spid="5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4"/>
                                        </p:tgtEl>
                                        <p:attrNameLst>
                                          <p:attrName>style.visibility</p:attrName>
                                        </p:attrNameLst>
                                      </p:cBhvr>
                                      <p:to>
                                        <p:strVal val="visible"/>
                                      </p:to>
                                    </p:set>
                                    <p:animEffect transition="in" filter="fade">
                                      <p:cBhvr>
                                        <p:cTn id="12"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3537E0-0D24-B260-5371-F32CD73C6F27}"/>
            </a:ext>
          </a:extLst>
        </p:cNvPr>
        <p:cNvGrpSpPr/>
        <p:nvPr/>
      </p:nvGrpSpPr>
      <p:grpSpPr>
        <a:xfrm>
          <a:off x="0" y="0"/>
          <a:ext cx="0" cy="0"/>
          <a:chOff x="0" y="0"/>
          <a:chExt cx="0" cy="0"/>
        </a:xfrm>
      </p:grpSpPr>
      <p:sp>
        <p:nvSpPr>
          <p:cNvPr id="10" name="Titolo 9">
            <a:extLst>
              <a:ext uri="{FF2B5EF4-FFF2-40B4-BE49-F238E27FC236}">
                <a16:creationId xmlns:a16="http://schemas.microsoft.com/office/drawing/2014/main" id="{2478A19D-C801-8608-FC70-70E94E130E47}"/>
              </a:ext>
            </a:extLst>
          </p:cNvPr>
          <p:cNvSpPr>
            <a:spLocks noGrp="1"/>
          </p:cNvSpPr>
          <p:nvPr>
            <p:ph type="title"/>
          </p:nvPr>
        </p:nvSpPr>
        <p:spPr>
          <a:xfrm>
            <a:off x="335664" y="-127000"/>
            <a:ext cx="8873650" cy="1320800"/>
          </a:xfrm>
        </p:spPr>
        <p:txBody>
          <a:bodyPr>
            <a:normAutofit/>
          </a:bodyPr>
          <a:lstStyle/>
          <a:p>
            <a:r>
              <a:rPr lang="en-GB" sz="4000" dirty="0"/>
              <a:t>Impact Stories – Seven AI Use Cases</a:t>
            </a:r>
          </a:p>
        </p:txBody>
      </p:sp>
      <p:sp>
        <p:nvSpPr>
          <p:cNvPr id="6" name="Segnaposto piè di pagina 5">
            <a:extLst>
              <a:ext uri="{FF2B5EF4-FFF2-40B4-BE49-F238E27FC236}">
                <a16:creationId xmlns:a16="http://schemas.microsoft.com/office/drawing/2014/main" id="{67A229E1-AA80-2996-BE2D-2593846EA130}"/>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1076BF2D-BD09-B048-559C-1C3C11C92A98}"/>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34E31C3A-80CC-FEDA-3C3E-249B95DBE3D9}"/>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20</a:t>
            </a:fld>
            <a:endParaRPr lang="en-GB"/>
          </a:p>
        </p:txBody>
      </p:sp>
      <p:pic>
        <p:nvPicPr>
          <p:cNvPr id="3" name="Immagine 2" descr="Immagine che contiene testo, Carattere, logo, Elementi grafici&#10;&#10;Il contenuto generato dall'IA potrebbe non essere corretto.">
            <a:extLst>
              <a:ext uri="{FF2B5EF4-FFF2-40B4-BE49-F238E27FC236}">
                <a16:creationId xmlns:a16="http://schemas.microsoft.com/office/drawing/2014/main" id="{5052B932-1386-539F-077A-FDE24EC51C4F}"/>
              </a:ext>
            </a:extLst>
          </p:cNvPr>
          <p:cNvPicPr>
            <a:picLocks noChangeAspect="1"/>
          </p:cNvPicPr>
          <p:nvPr/>
        </p:nvPicPr>
        <p:blipFill>
          <a:blip r:embed="rId2"/>
          <a:srcRect l="4384" t="15949" r="3229"/>
          <a:stretch/>
        </p:blipFill>
        <p:spPr>
          <a:xfrm>
            <a:off x="7508467" y="239128"/>
            <a:ext cx="2330750" cy="419327"/>
          </a:xfrm>
          <a:prstGeom prst="rect">
            <a:avLst/>
          </a:prstGeom>
        </p:spPr>
      </p:pic>
      <p:sp>
        <p:nvSpPr>
          <p:cNvPr id="4" name="CasellaDiTesto 3">
            <a:extLst>
              <a:ext uri="{FF2B5EF4-FFF2-40B4-BE49-F238E27FC236}">
                <a16:creationId xmlns:a16="http://schemas.microsoft.com/office/drawing/2014/main" id="{57713C58-E9BB-E8EA-734C-85F453A3A0BD}"/>
              </a:ext>
            </a:extLst>
          </p:cNvPr>
          <p:cNvSpPr txBox="1"/>
          <p:nvPr/>
        </p:nvSpPr>
        <p:spPr>
          <a:xfrm>
            <a:off x="0" y="1265533"/>
            <a:ext cx="12192000" cy="369332"/>
          </a:xfrm>
          <a:prstGeom prst="rect">
            <a:avLst/>
          </a:prstGeom>
          <a:noFill/>
        </p:spPr>
        <p:txBody>
          <a:bodyPr wrap="square">
            <a:spAutoFit/>
          </a:bodyPr>
          <a:lstStyle/>
          <a:p>
            <a:pPr algn="ctr"/>
            <a:r>
              <a:rPr lang="it-IT" b="1" i="0" u="none" strike="noStrike" dirty="0">
                <a:solidFill>
                  <a:srgbClr val="000000"/>
                </a:solidFill>
                <a:effectLst/>
                <a:latin typeface="Arial" panose="020B0604020202020204" pitchFamily="34" charset="0"/>
                <a:cs typeface="Arial" panose="020B0604020202020204" pitchFamily="34" charset="0"/>
              </a:rPr>
              <a:t>USE CASE 2: AI-Powered </a:t>
            </a:r>
            <a:r>
              <a:rPr lang="it-IT" b="1" i="0" u="none" strike="noStrike" dirty="0" err="1">
                <a:solidFill>
                  <a:srgbClr val="000000"/>
                </a:solidFill>
                <a:effectLst/>
                <a:latin typeface="Arial" panose="020B0604020202020204" pitchFamily="34" charset="0"/>
                <a:cs typeface="Arial" panose="020B0604020202020204" pitchFamily="34" charset="0"/>
              </a:rPr>
              <a:t>Decision</a:t>
            </a:r>
            <a:r>
              <a:rPr lang="it-IT" b="1" i="0" u="none" strike="noStrike" dirty="0">
                <a:solidFill>
                  <a:srgbClr val="000000"/>
                </a:solidFill>
                <a:effectLst/>
                <a:latin typeface="Arial" panose="020B0604020202020204" pitchFamily="34" charset="0"/>
                <a:cs typeface="Arial" panose="020B0604020202020204" pitchFamily="34" charset="0"/>
              </a:rPr>
              <a:t> Support in CBRN </a:t>
            </a:r>
            <a:r>
              <a:rPr lang="it-IT" b="1" i="0" u="none" strike="noStrike" dirty="0" err="1">
                <a:solidFill>
                  <a:srgbClr val="000000"/>
                </a:solidFill>
                <a:effectLst/>
                <a:latin typeface="Arial" panose="020B0604020202020204" pitchFamily="34" charset="0"/>
                <a:cs typeface="Arial" panose="020B0604020202020204" pitchFamily="34" charset="0"/>
              </a:rPr>
              <a:t>Incidents</a:t>
            </a:r>
            <a:endParaRPr lang="it-IT" b="1" i="0" u="none" strike="noStrike" dirty="0">
              <a:solidFill>
                <a:srgbClr val="000000"/>
              </a:solidFill>
              <a:effectLst/>
              <a:latin typeface="Arial" panose="020B0604020202020204" pitchFamily="34" charset="0"/>
              <a:cs typeface="Arial" panose="020B0604020202020204" pitchFamily="34" charset="0"/>
            </a:endParaRPr>
          </a:p>
        </p:txBody>
      </p:sp>
      <p:sp>
        <p:nvSpPr>
          <p:cNvPr id="11" name="CasellaDiTesto 10">
            <a:extLst>
              <a:ext uri="{FF2B5EF4-FFF2-40B4-BE49-F238E27FC236}">
                <a16:creationId xmlns:a16="http://schemas.microsoft.com/office/drawing/2014/main" id="{89C2E128-475B-7F55-8578-28A8170F0ACA}"/>
              </a:ext>
            </a:extLst>
          </p:cNvPr>
          <p:cNvSpPr txBox="1"/>
          <p:nvPr/>
        </p:nvSpPr>
        <p:spPr>
          <a:xfrm>
            <a:off x="0" y="2241943"/>
            <a:ext cx="5852160" cy="2862322"/>
          </a:xfrm>
          <a:prstGeom prst="rect">
            <a:avLst/>
          </a:prstGeom>
          <a:noFill/>
        </p:spPr>
        <p:txBody>
          <a:bodyPr wrap="square">
            <a:spAutoFit/>
          </a:bodyPr>
          <a:lstStyle/>
          <a:p>
            <a:pPr algn="ctr"/>
            <a:r>
              <a:rPr lang="it-IT" b="1" dirty="0">
                <a:latin typeface="Arial" panose="020B0604020202020204" pitchFamily="34" charset="0"/>
                <a:cs typeface="Arial" panose="020B0604020202020204" pitchFamily="34" charset="0"/>
              </a:rPr>
              <a:t>KEY POINTS</a:t>
            </a:r>
          </a:p>
          <a:p>
            <a:pPr marL="742950" lvl="1" indent="-285750">
              <a:buFont typeface="Arial" panose="020B0604020202020204" pitchFamily="34" charset="0"/>
              <a:buChar char="•"/>
            </a:pPr>
            <a:r>
              <a:rPr lang="it-IT" b="0" i="0" u="none" strike="noStrike" dirty="0">
                <a:solidFill>
                  <a:srgbClr val="000000"/>
                </a:solidFill>
                <a:effectLst/>
                <a:latin typeface="Arial" panose="020B0604020202020204" pitchFamily="34" charset="0"/>
                <a:cs typeface="Arial" panose="020B0604020202020204" pitchFamily="34" charset="0"/>
              </a:rPr>
              <a:t>AI-Powered </a:t>
            </a:r>
            <a:r>
              <a:rPr lang="it-IT" b="0" i="0" u="none" strike="noStrike" dirty="0" err="1">
                <a:solidFill>
                  <a:srgbClr val="000000"/>
                </a:solidFill>
                <a:effectLst/>
                <a:latin typeface="Arial" panose="020B0604020202020204" pitchFamily="34" charset="0"/>
                <a:cs typeface="Arial" panose="020B0604020202020204" pitchFamily="34" charset="0"/>
              </a:rPr>
              <a:t>Decision</a:t>
            </a:r>
            <a:r>
              <a:rPr lang="it-IT" b="0" i="0" u="none" strike="noStrike" dirty="0">
                <a:solidFill>
                  <a:srgbClr val="000000"/>
                </a:solidFill>
                <a:effectLst/>
                <a:latin typeface="Arial" panose="020B0604020202020204" pitchFamily="34" charset="0"/>
                <a:cs typeface="Arial" panose="020B0604020202020204" pitchFamily="34" charset="0"/>
              </a:rPr>
              <a:t> Support Systems (DSS)</a:t>
            </a:r>
          </a:p>
          <a:p>
            <a:pPr marL="742950" lvl="1" indent="-285750">
              <a:buFont typeface="Arial" panose="020B0604020202020204" pitchFamily="34" charset="0"/>
              <a:buChar char="•"/>
            </a:pPr>
            <a:r>
              <a:rPr lang="it-IT" b="0" i="0" u="none" strike="noStrike" dirty="0">
                <a:solidFill>
                  <a:srgbClr val="000000"/>
                </a:solidFill>
                <a:effectLst/>
                <a:latin typeface="Arial" panose="020B0604020202020204" pitchFamily="34" charset="0"/>
                <a:cs typeface="Arial" panose="020B0604020202020204" pitchFamily="34" charset="0"/>
              </a:rPr>
              <a:t>Real-time </a:t>
            </a:r>
            <a:r>
              <a:rPr lang="it-IT" b="0" i="0" u="none" strike="noStrike" dirty="0" err="1">
                <a:solidFill>
                  <a:srgbClr val="000000"/>
                </a:solidFill>
                <a:effectLst/>
                <a:latin typeface="Arial" panose="020B0604020202020204" pitchFamily="34" charset="0"/>
                <a:cs typeface="Arial" panose="020B0604020202020204" pitchFamily="34" charset="0"/>
              </a:rPr>
              <a:t>plume</a:t>
            </a:r>
            <a:r>
              <a:rPr lang="it-IT" b="0" i="0" u="none" strike="noStrike" dirty="0">
                <a:solidFill>
                  <a:srgbClr val="000000"/>
                </a:solidFill>
                <a:effectLst/>
                <a:latin typeface="Arial" panose="020B0604020202020204" pitchFamily="34" charset="0"/>
                <a:cs typeface="Arial" panose="020B0604020202020204" pitchFamily="34" charset="0"/>
              </a:rPr>
              <a:t> </a:t>
            </a:r>
            <a:r>
              <a:rPr lang="it-IT" b="0" i="0" u="none" strike="noStrike" dirty="0" err="1">
                <a:solidFill>
                  <a:srgbClr val="000000"/>
                </a:solidFill>
                <a:effectLst/>
                <a:latin typeface="Arial" panose="020B0604020202020204" pitchFamily="34" charset="0"/>
                <a:cs typeface="Arial" panose="020B0604020202020204" pitchFamily="34" charset="0"/>
              </a:rPr>
              <a:t>modeling</a:t>
            </a:r>
            <a:endParaRPr lang="it-IT" b="0" i="0" u="none" strike="noStrike" dirty="0">
              <a:solidFill>
                <a:srgbClr val="000000"/>
              </a:solidFill>
              <a:effectLst/>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it-IT" b="0" i="0" u="none" strike="noStrike" dirty="0" err="1">
                <a:solidFill>
                  <a:srgbClr val="000000"/>
                </a:solidFill>
                <a:effectLst/>
                <a:latin typeface="Arial" panose="020B0604020202020204" pitchFamily="34" charset="0"/>
                <a:cs typeface="Arial" panose="020B0604020202020204" pitchFamily="34" charset="0"/>
              </a:rPr>
              <a:t>Predictive</a:t>
            </a:r>
            <a:r>
              <a:rPr lang="it-IT" b="0" i="0" u="none" strike="noStrike" dirty="0">
                <a:solidFill>
                  <a:srgbClr val="000000"/>
                </a:solidFill>
                <a:effectLst/>
                <a:latin typeface="Arial" panose="020B0604020202020204" pitchFamily="34" charset="0"/>
                <a:cs typeface="Arial" panose="020B0604020202020204" pitchFamily="34" charset="0"/>
              </a:rPr>
              <a:t> </a:t>
            </a:r>
            <a:r>
              <a:rPr lang="it-IT" b="0" i="0" u="none" strike="noStrike" dirty="0" err="1">
                <a:solidFill>
                  <a:srgbClr val="000000"/>
                </a:solidFill>
                <a:effectLst/>
                <a:latin typeface="Arial" panose="020B0604020202020204" pitchFamily="34" charset="0"/>
                <a:cs typeface="Arial" panose="020B0604020202020204" pitchFamily="34" charset="0"/>
              </a:rPr>
              <a:t>analytics</a:t>
            </a:r>
            <a:r>
              <a:rPr lang="it-IT" b="0" i="0" u="none" strike="noStrike" dirty="0">
                <a:solidFill>
                  <a:srgbClr val="000000"/>
                </a:solidFill>
                <a:effectLst/>
                <a:latin typeface="Arial" panose="020B0604020202020204" pitchFamily="34" charset="0"/>
                <a:cs typeface="Arial" panose="020B0604020202020204" pitchFamily="34" charset="0"/>
              </a:rPr>
              <a:t> for </a:t>
            </a:r>
            <a:r>
              <a:rPr lang="it-IT" b="0" i="0" u="none" strike="noStrike" dirty="0" err="1">
                <a:solidFill>
                  <a:srgbClr val="000000"/>
                </a:solidFill>
                <a:effectLst/>
                <a:latin typeface="Arial" panose="020B0604020202020204" pitchFamily="34" charset="0"/>
                <a:cs typeface="Arial" panose="020B0604020202020204" pitchFamily="34" charset="0"/>
              </a:rPr>
              <a:t>population</a:t>
            </a:r>
            <a:r>
              <a:rPr lang="it-IT" b="0" i="0" u="none" strike="noStrike" dirty="0">
                <a:solidFill>
                  <a:srgbClr val="000000"/>
                </a:solidFill>
                <a:effectLst/>
                <a:latin typeface="Arial" panose="020B0604020202020204" pitchFamily="34" charset="0"/>
                <a:cs typeface="Arial" panose="020B0604020202020204" pitchFamily="34" charset="0"/>
              </a:rPr>
              <a:t> </a:t>
            </a:r>
            <a:r>
              <a:rPr lang="it-IT" b="0" i="0" u="none" strike="noStrike" dirty="0" err="1">
                <a:solidFill>
                  <a:srgbClr val="000000"/>
                </a:solidFill>
                <a:effectLst/>
                <a:latin typeface="Arial" panose="020B0604020202020204" pitchFamily="34" charset="0"/>
                <a:cs typeface="Arial" panose="020B0604020202020204" pitchFamily="34" charset="0"/>
              </a:rPr>
              <a:t>exposure</a:t>
            </a:r>
            <a:endParaRPr lang="it-IT" b="0" i="0" u="none" strike="noStrike" dirty="0">
              <a:solidFill>
                <a:srgbClr val="000000"/>
              </a:solidFill>
              <a:effectLst/>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it-IT" b="0" i="0" u="none" strike="noStrike" dirty="0" err="1">
                <a:solidFill>
                  <a:srgbClr val="000000"/>
                </a:solidFill>
                <a:effectLst/>
                <a:latin typeface="Arial" panose="020B0604020202020204" pitchFamily="34" charset="0"/>
                <a:cs typeface="Arial" panose="020B0604020202020204" pitchFamily="34" charset="0"/>
              </a:rPr>
              <a:t>Visualization</a:t>
            </a:r>
            <a:r>
              <a:rPr lang="it-IT" b="0" i="0" u="none" strike="noStrike" dirty="0">
                <a:solidFill>
                  <a:srgbClr val="000000"/>
                </a:solidFill>
                <a:effectLst/>
                <a:latin typeface="Arial" panose="020B0604020202020204" pitchFamily="34" charset="0"/>
                <a:cs typeface="Arial" panose="020B0604020202020204" pitchFamily="34" charset="0"/>
              </a:rPr>
              <a:t> of spread and risk zones</a:t>
            </a:r>
          </a:p>
          <a:p>
            <a:pPr lvl="1"/>
            <a:endParaRPr lang="it-IT" dirty="0">
              <a:solidFill>
                <a:srgbClr val="000000"/>
              </a:solidFill>
              <a:latin typeface="Arial" panose="020B0604020202020204" pitchFamily="34" charset="0"/>
              <a:cs typeface="Arial" panose="020B0604020202020204" pitchFamily="34" charset="0"/>
            </a:endParaRPr>
          </a:p>
          <a:p>
            <a:pPr lvl="1"/>
            <a:endParaRPr lang="it-IT" dirty="0">
              <a:solidFill>
                <a:srgbClr val="000000"/>
              </a:solidFill>
              <a:latin typeface="Arial" panose="020B0604020202020204" pitchFamily="34" charset="0"/>
              <a:cs typeface="Arial" panose="020B0604020202020204" pitchFamily="34" charset="0"/>
            </a:endParaRPr>
          </a:p>
          <a:p>
            <a:pPr lvl="1" algn="ctr"/>
            <a:r>
              <a:rPr lang="it-IT" b="1" dirty="0">
                <a:latin typeface="Arial" panose="020B0604020202020204" pitchFamily="34" charset="0"/>
                <a:cs typeface="Arial" panose="020B0604020202020204" pitchFamily="34" charset="0"/>
              </a:rPr>
              <a:t>BENEFITS</a:t>
            </a:r>
            <a:endParaRPr lang="it-IT" b="0" i="0" u="none" strike="noStrike" dirty="0">
              <a:solidFill>
                <a:srgbClr val="000000"/>
              </a:solidFill>
              <a:effectLst/>
            </a:endParaRPr>
          </a:p>
          <a:p>
            <a:pPr marL="742950" lvl="1" indent="-285750">
              <a:buFont typeface="Arial" panose="020B0604020202020204" pitchFamily="34" charset="0"/>
              <a:buChar char="•"/>
            </a:pPr>
            <a:r>
              <a:rPr lang="it-IT" dirty="0" err="1">
                <a:solidFill>
                  <a:srgbClr val="000000"/>
                </a:solidFill>
                <a:latin typeface="Arial" panose="020B0604020202020204" pitchFamily="34" charset="0"/>
                <a:cs typeface="Arial" panose="020B0604020202020204" pitchFamily="34" charset="0"/>
              </a:rPr>
              <a:t>Faster</a:t>
            </a:r>
            <a:r>
              <a:rPr lang="it-IT" dirty="0">
                <a:solidFill>
                  <a:srgbClr val="000000"/>
                </a:solidFill>
                <a:latin typeface="Arial" panose="020B0604020202020204" pitchFamily="34" charset="0"/>
                <a:cs typeface="Arial" panose="020B0604020202020204" pitchFamily="34" charset="0"/>
              </a:rPr>
              <a:t> </a:t>
            </a:r>
            <a:r>
              <a:rPr lang="it-IT" dirty="0" err="1">
                <a:solidFill>
                  <a:srgbClr val="000000"/>
                </a:solidFill>
                <a:latin typeface="Arial" panose="020B0604020202020204" pitchFamily="34" charset="0"/>
                <a:cs typeface="Arial" panose="020B0604020202020204" pitchFamily="34" charset="0"/>
              </a:rPr>
              <a:t>decision</a:t>
            </a:r>
            <a:r>
              <a:rPr lang="it-IT" dirty="0">
                <a:solidFill>
                  <a:srgbClr val="000000"/>
                </a:solidFill>
                <a:latin typeface="Arial" panose="020B0604020202020204" pitchFamily="34" charset="0"/>
                <a:cs typeface="Arial" panose="020B0604020202020204" pitchFamily="34" charset="0"/>
              </a:rPr>
              <a:t> </a:t>
            </a:r>
            <a:r>
              <a:rPr lang="it-IT" dirty="0" err="1">
                <a:solidFill>
                  <a:srgbClr val="000000"/>
                </a:solidFill>
                <a:latin typeface="Arial" panose="020B0604020202020204" pitchFamily="34" charset="0"/>
                <a:cs typeface="Arial" panose="020B0604020202020204" pitchFamily="34" charset="0"/>
              </a:rPr>
              <a:t>cycles</a:t>
            </a:r>
            <a:endParaRPr lang="it-IT" dirty="0">
              <a:solidFill>
                <a:srgbClr val="000000"/>
              </a:solidFill>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it-IT" dirty="0">
                <a:solidFill>
                  <a:srgbClr val="000000"/>
                </a:solidFill>
                <a:latin typeface="Arial" panose="020B0604020202020204" pitchFamily="34" charset="0"/>
                <a:cs typeface="Arial" panose="020B0604020202020204" pitchFamily="34" charset="0"/>
              </a:rPr>
              <a:t>Better </a:t>
            </a:r>
            <a:r>
              <a:rPr lang="it-IT" dirty="0" err="1">
                <a:solidFill>
                  <a:srgbClr val="000000"/>
                </a:solidFill>
                <a:latin typeface="Arial" panose="020B0604020202020204" pitchFamily="34" charset="0"/>
                <a:cs typeface="Arial" panose="020B0604020202020204" pitchFamily="34" charset="0"/>
              </a:rPr>
              <a:t>coordination</a:t>
            </a:r>
            <a:r>
              <a:rPr lang="it-IT" dirty="0">
                <a:solidFill>
                  <a:srgbClr val="000000"/>
                </a:solidFill>
                <a:latin typeface="Arial" panose="020B0604020202020204" pitchFamily="34" charset="0"/>
                <a:cs typeface="Arial" panose="020B0604020202020204" pitchFamily="34" charset="0"/>
              </a:rPr>
              <a:t> </a:t>
            </a:r>
            <a:r>
              <a:rPr lang="it-IT" dirty="0" err="1">
                <a:solidFill>
                  <a:srgbClr val="000000"/>
                </a:solidFill>
                <a:latin typeface="Arial" panose="020B0604020202020204" pitchFamily="34" charset="0"/>
                <a:cs typeface="Arial" panose="020B0604020202020204" pitchFamily="34" charset="0"/>
              </a:rPr>
              <a:t>between</a:t>
            </a:r>
            <a:r>
              <a:rPr lang="it-IT" dirty="0">
                <a:solidFill>
                  <a:srgbClr val="000000"/>
                </a:solidFill>
                <a:latin typeface="Arial" panose="020B0604020202020204" pitchFamily="34" charset="0"/>
                <a:cs typeface="Arial" panose="020B0604020202020204" pitchFamily="34" charset="0"/>
              </a:rPr>
              <a:t> </a:t>
            </a:r>
            <a:r>
              <a:rPr lang="it-IT" dirty="0" err="1">
                <a:solidFill>
                  <a:srgbClr val="000000"/>
                </a:solidFill>
                <a:latin typeface="Arial" panose="020B0604020202020204" pitchFamily="34" charset="0"/>
                <a:cs typeface="Arial" panose="020B0604020202020204" pitchFamily="34" charset="0"/>
              </a:rPr>
              <a:t>agencies</a:t>
            </a:r>
            <a:endParaRPr lang="it-IT" dirty="0">
              <a:solidFill>
                <a:srgbClr val="000000"/>
              </a:solidFill>
              <a:latin typeface="Arial" panose="020B0604020202020204" pitchFamily="34" charset="0"/>
              <a:cs typeface="Arial" panose="020B0604020202020204" pitchFamily="34" charset="0"/>
            </a:endParaRPr>
          </a:p>
        </p:txBody>
      </p:sp>
      <p:pic>
        <p:nvPicPr>
          <p:cNvPr id="12290" name="Picture 2" descr="Figure 3">
            <a:extLst>
              <a:ext uri="{FF2B5EF4-FFF2-40B4-BE49-F238E27FC236}">
                <a16:creationId xmlns:a16="http://schemas.microsoft.com/office/drawing/2014/main" id="{2BFCC7EA-F6FE-5C86-B4E0-F61C4BF7FD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98464" y="1627876"/>
            <a:ext cx="5763956" cy="4723242"/>
          </a:xfrm>
          <a:prstGeom prst="rect">
            <a:avLst/>
          </a:prstGeom>
          <a:noFill/>
          <a:extLst>
            <a:ext uri="{909E8E84-426E-40DD-AFC4-6F175D3DCCD1}">
              <a14:hiddenFill xmlns:a14="http://schemas.microsoft.com/office/drawing/2010/main">
                <a:solidFill>
                  <a:srgbClr val="FFFFFF"/>
                </a:solidFill>
              </a14:hiddenFill>
            </a:ext>
          </a:extLst>
        </p:spPr>
      </p:pic>
      <p:sp>
        <p:nvSpPr>
          <p:cNvPr id="13" name="CasellaDiTesto 12">
            <a:extLst>
              <a:ext uri="{FF2B5EF4-FFF2-40B4-BE49-F238E27FC236}">
                <a16:creationId xmlns:a16="http://schemas.microsoft.com/office/drawing/2014/main" id="{97D6C6A5-067E-0BF8-772A-A147D019D6AD}"/>
              </a:ext>
            </a:extLst>
          </p:cNvPr>
          <p:cNvSpPr txBox="1"/>
          <p:nvPr/>
        </p:nvSpPr>
        <p:spPr>
          <a:xfrm>
            <a:off x="5998464" y="6351118"/>
            <a:ext cx="5763956" cy="215444"/>
          </a:xfrm>
          <a:prstGeom prst="rect">
            <a:avLst/>
          </a:prstGeom>
          <a:noFill/>
        </p:spPr>
        <p:txBody>
          <a:bodyPr wrap="square">
            <a:spAutoFit/>
          </a:bodyPr>
          <a:lstStyle/>
          <a:p>
            <a:pPr algn="ctr"/>
            <a:r>
              <a:rPr lang="en-GB" sz="800" dirty="0">
                <a:latin typeface="Arial" panose="020B0604020202020204" pitchFamily="34" charset="0"/>
                <a:cs typeface="Arial" panose="020B0604020202020204" pitchFamily="34" charset="0"/>
                <a:hlinkClick r:id="rId4"/>
              </a:rPr>
              <a:t>https://www.sciencedirect.com/science/article/pii/S2405844024019777</a:t>
            </a:r>
            <a:r>
              <a:rPr lang="en-GB" sz="8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178414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0E43AAE-8258-54EC-B127-C5C2A1EF8931}"/>
            </a:ext>
          </a:extLst>
        </p:cNvPr>
        <p:cNvGrpSpPr/>
        <p:nvPr/>
      </p:nvGrpSpPr>
      <p:grpSpPr>
        <a:xfrm>
          <a:off x="0" y="0"/>
          <a:ext cx="0" cy="0"/>
          <a:chOff x="0" y="0"/>
          <a:chExt cx="0" cy="0"/>
        </a:xfrm>
      </p:grpSpPr>
      <p:sp>
        <p:nvSpPr>
          <p:cNvPr id="10" name="Titolo 9">
            <a:extLst>
              <a:ext uri="{FF2B5EF4-FFF2-40B4-BE49-F238E27FC236}">
                <a16:creationId xmlns:a16="http://schemas.microsoft.com/office/drawing/2014/main" id="{8AECE831-F907-FC92-0E65-57D28A79DBF0}"/>
              </a:ext>
            </a:extLst>
          </p:cNvPr>
          <p:cNvSpPr>
            <a:spLocks noGrp="1"/>
          </p:cNvSpPr>
          <p:nvPr>
            <p:ph type="title"/>
          </p:nvPr>
        </p:nvSpPr>
        <p:spPr>
          <a:xfrm>
            <a:off x="335664" y="-127000"/>
            <a:ext cx="8873650" cy="1320800"/>
          </a:xfrm>
        </p:spPr>
        <p:txBody>
          <a:bodyPr>
            <a:normAutofit/>
          </a:bodyPr>
          <a:lstStyle/>
          <a:p>
            <a:r>
              <a:rPr lang="en-GB" sz="4000" dirty="0"/>
              <a:t>Impact Stories – Seven AI Use Cases</a:t>
            </a:r>
          </a:p>
        </p:txBody>
      </p:sp>
      <p:sp>
        <p:nvSpPr>
          <p:cNvPr id="6" name="Segnaposto piè di pagina 5">
            <a:extLst>
              <a:ext uri="{FF2B5EF4-FFF2-40B4-BE49-F238E27FC236}">
                <a16:creationId xmlns:a16="http://schemas.microsoft.com/office/drawing/2014/main" id="{0AFF2591-C7B2-2F56-52FD-E5C17F91A04E}"/>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DD767008-BE03-2AA3-847F-1109EFF4AB2A}"/>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05A02199-3E3F-A78C-73FE-1ABB89C63C7F}"/>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21</a:t>
            </a:fld>
            <a:endParaRPr lang="en-GB"/>
          </a:p>
        </p:txBody>
      </p:sp>
      <p:sp>
        <p:nvSpPr>
          <p:cNvPr id="4" name="CasellaDiTesto 3">
            <a:extLst>
              <a:ext uri="{FF2B5EF4-FFF2-40B4-BE49-F238E27FC236}">
                <a16:creationId xmlns:a16="http://schemas.microsoft.com/office/drawing/2014/main" id="{307F9B31-3DFE-A9E9-09C8-5020AB35DC7B}"/>
              </a:ext>
            </a:extLst>
          </p:cNvPr>
          <p:cNvSpPr txBox="1"/>
          <p:nvPr/>
        </p:nvSpPr>
        <p:spPr>
          <a:xfrm>
            <a:off x="0" y="1265533"/>
            <a:ext cx="12192000" cy="369332"/>
          </a:xfrm>
          <a:prstGeom prst="rect">
            <a:avLst/>
          </a:prstGeom>
          <a:noFill/>
        </p:spPr>
        <p:txBody>
          <a:bodyPr wrap="square">
            <a:spAutoFit/>
          </a:bodyPr>
          <a:lstStyle/>
          <a:p>
            <a:pPr algn="ctr"/>
            <a:r>
              <a:rPr lang="it-IT" b="1" i="0" u="none" strike="noStrike" dirty="0">
                <a:solidFill>
                  <a:srgbClr val="000000"/>
                </a:solidFill>
                <a:effectLst/>
                <a:latin typeface="Arial" panose="020B0604020202020204" pitchFamily="34" charset="0"/>
                <a:cs typeface="Arial" panose="020B0604020202020204" pitchFamily="34" charset="0"/>
              </a:rPr>
              <a:t>USE CASE 2: AI-Powered </a:t>
            </a:r>
            <a:r>
              <a:rPr lang="it-IT" b="1" i="0" u="none" strike="noStrike" dirty="0" err="1">
                <a:solidFill>
                  <a:srgbClr val="000000"/>
                </a:solidFill>
                <a:effectLst/>
                <a:latin typeface="Arial" panose="020B0604020202020204" pitchFamily="34" charset="0"/>
                <a:cs typeface="Arial" panose="020B0604020202020204" pitchFamily="34" charset="0"/>
              </a:rPr>
              <a:t>Decision</a:t>
            </a:r>
            <a:r>
              <a:rPr lang="it-IT" b="1" i="0" u="none" strike="noStrike" dirty="0">
                <a:solidFill>
                  <a:srgbClr val="000000"/>
                </a:solidFill>
                <a:effectLst/>
                <a:latin typeface="Arial" panose="020B0604020202020204" pitchFamily="34" charset="0"/>
                <a:cs typeface="Arial" panose="020B0604020202020204" pitchFamily="34" charset="0"/>
              </a:rPr>
              <a:t> Support in CBRN </a:t>
            </a:r>
            <a:r>
              <a:rPr lang="it-IT" b="1" i="0" u="none" strike="noStrike" dirty="0" err="1">
                <a:solidFill>
                  <a:srgbClr val="000000"/>
                </a:solidFill>
                <a:effectLst/>
                <a:latin typeface="Arial" panose="020B0604020202020204" pitchFamily="34" charset="0"/>
                <a:cs typeface="Arial" panose="020B0604020202020204" pitchFamily="34" charset="0"/>
              </a:rPr>
              <a:t>Incidents</a:t>
            </a:r>
            <a:endParaRPr lang="it-IT" b="1" i="0" u="none" strike="noStrike" dirty="0">
              <a:solidFill>
                <a:srgbClr val="000000"/>
              </a:solidFill>
              <a:effectLst/>
              <a:latin typeface="Arial" panose="020B0604020202020204" pitchFamily="34" charset="0"/>
              <a:cs typeface="Arial" panose="020B0604020202020204" pitchFamily="34" charset="0"/>
            </a:endParaRPr>
          </a:p>
        </p:txBody>
      </p:sp>
      <p:sp>
        <p:nvSpPr>
          <p:cNvPr id="11" name="CasellaDiTesto 10">
            <a:extLst>
              <a:ext uri="{FF2B5EF4-FFF2-40B4-BE49-F238E27FC236}">
                <a16:creationId xmlns:a16="http://schemas.microsoft.com/office/drawing/2014/main" id="{10C0FE52-8EEA-797A-7B91-8EB95A40CE1D}"/>
              </a:ext>
            </a:extLst>
          </p:cNvPr>
          <p:cNvSpPr txBox="1"/>
          <p:nvPr/>
        </p:nvSpPr>
        <p:spPr>
          <a:xfrm>
            <a:off x="0" y="1706598"/>
            <a:ext cx="12192000" cy="507831"/>
          </a:xfrm>
          <a:prstGeom prst="rect">
            <a:avLst/>
          </a:prstGeom>
          <a:noFill/>
        </p:spPr>
        <p:txBody>
          <a:bodyPr wrap="square">
            <a:spAutoFit/>
          </a:bodyPr>
          <a:lstStyle/>
          <a:p>
            <a:pPr marL="47625" lvl="1" algn="ctr"/>
            <a:r>
              <a:rPr lang="it-IT" b="0" i="1" u="none" strike="noStrike" dirty="0">
                <a:solidFill>
                  <a:srgbClr val="000000"/>
                </a:solidFill>
                <a:effectLst/>
                <a:latin typeface="Arial" panose="020B0604020202020204" pitchFamily="34" charset="0"/>
                <a:cs typeface="Arial" panose="020B0604020202020204" pitchFamily="34" charset="0"/>
              </a:rPr>
              <a:t>Ex. 1 - Machine learning -</a:t>
            </a:r>
            <a:r>
              <a:rPr lang="it-IT" b="0" i="1" u="none" strike="noStrike" dirty="0" err="1">
                <a:solidFill>
                  <a:srgbClr val="000000"/>
                </a:solidFill>
                <a:effectLst/>
                <a:latin typeface="Arial" panose="020B0604020202020204" pitchFamily="34" charset="0"/>
                <a:cs typeface="Arial" panose="020B0604020202020204" pitchFamily="34" charset="0"/>
              </a:rPr>
              <a:t>based</a:t>
            </a:r>
            <a:r>
              <a:rPr lang="it-IT" b="0" i="1" u="none" strike="noStrike" dirty="0">
                <a:solidFill>
                  <a:srgbClr val="000000"/>
                </a:solidFill>
                <a:effectLst/>
                <a:latin typeface="Arial" panose="020B0604020202020204" pitchFamily="34" charset="0"/>
                <a:cs typeface="Arial" panose="020B0604020202020204" pitchFamily="34" charset="0"/>
              </a:rPr>
              <a:t> </a:t>
            </a:r>
            <a:r>
              <a:rPr lang="it-IT" b="0" i="1" u="none" strike="noStrike" dirty="0" err="1">
                <a:solidFill>
                  <a:srgbClr val="000000"/>
                </a:solidFill>
                <a:effectLst/>
                <a:latin typeface="Arial" panose="020B0604020202020204" pitchFamily="34" charset="0"/>
                <a:cs typeface="Arial" panose="020B0604020202020204" pitchFamily="34" charset="0"/>
              </a:rPr>
              <a:t>decision</a:t>
            </a:r>
            <a:r>
              <a:rPr lang="it-IT" b="0" i="1" u="none" strike="noStrike" dirty="0">
                <a:solidFill>
                  <a:srgbClr val="000000"/>
                </a:solidFill>
                <a:effectLst/>
                <a:latin typeface="Arial" panose="020B0604020202020204" pitchFamily="34" charset="0"/>
                <a:cs typeface="Arial" panose="020B0604020202020204" pitchFamily="34" charset="0"/>
              </a:rPr>
              <a:t> support framework for CBRN </a:t>
            </a:r>
            <a:r>
              <a:rPr lang="it-IT" b="0" i="1" u="none" strike="noStrike" dirty="0" err="1">
                <a:solidFill>
                  <a:srgbClr val="000000"/>
                </a:solidFill>
                <a:effectLst/>
                <a:latin typeface="Arial" panose="020B0604020202020204" pitchFamily="34" charset="0"/>
                <a:cs typeface="Arial" panose="020B0604020202020204" pitchFamily="34" charset="0"/>
              </a:rPr>
              <a:t>protection</a:t>
            </a:r>
            <a:endParaRPr lang="it-IT" b="0" i="1" u="none" strike="noStrike" dirty="0">
              <a:solidFill>
                <a:srgbClr val="000000"/>
              </a:solidFill>
              <a:effectLst/>
              <a:latin typeface="Arial" panose="020B0604020202020204" pitchFamily="34" charset="0"/>
              <a:cs typeface="Arial" panose="020B0604020202020204" pitchFamily="34" charset="0"/>
            </a:endParaRPr>
          </a:p>
          <a:p>
            <a:pPr marL="47625" lvl="1" algn="ctr"/>
            <a:r>
              <a:rPr lang="it-IT" sz="800" i="1" dirty="0">
                <a:solidFill>
                  <a:srgbClr val="000000"/>
                </a:solidFill>
                <a:latin typeface="Arial" panose="020B0604020202020204" pitchFamily="34" charset="0"/>
                <a:cs typeface="Arial" panose="020B0604020202020204" pitchFamily="34" charset="0"/>
                <a:hlinkClick r:id="rId2"/>
              </a:rPr>
              <a:t>https://www.sciencedirect.com/science/article/pii/S2405844024019777</a:t>
            </a:r>
            <a:r>
              <a:rPr lang="it-IT" sz="800" i="1" dirty="0">
                <a:solidFill>
                  <a:srgbClr val="000000"/>
                </a:solidFill>
                <a:latin typeface="Arial" panose="020B0604020202020204" pitchFamily="34" charset="0"/>
                <a:cs typeface="Arial" panose="020B0604020202020204" pitchFamily="34" charset="0"/>
              </a:rPr>
              <a:t> </a:t>
            </a:r>
          </a:p>
        </p:txBody>
      </p:sp>
      <p:sp>
        <p:nvSpPr>
          <p:cNvPr id="8" name="CasellaDiTesto 7">
            <a:extLst>
              <a:ext uri="{FF2B5EF4-FFF2-40B4-BE49-F238E27FC236}">
                <a16:creationId xmlns:a16="http://schemas.microsoft.com/office/drawing/2014/main" id="{0069BB60-1531-070F-D362-02EDA91D7876}"/>
              </a:ext>
            </a:extLst>
          </p:cNvPr>
          <p:cNvSpPr txBox="1"/>
          <p:nvPr/>
        </p:nvSpPr>
        <p:spPr>
          <a:xfrm>
            <a:off x="398819" y="5930143"/>
            <a:ext cx="4925597" cy="600164"/>
          </a:xfrm>
          <a:prstGeom prst="rect">
            <a:avLst/>
          </a:prstGeom>
          <a:noFill/>
        </p:spPr>
        <p:txBody>
          <a:bodyPr wrap="square">
            <a:spAutoFit/>
          </a:bodyPr>
          <a:lstStyle/>
          <a:p>
            <a:pPr algn="just"/>
            <a:r>
              <a:rPr lang="it-IT" sz="1100" b="0" i="0" dirty="0" err="1">
                <a:solidFill>
                  <a:srgbClr val="1F1F1F"/>
                </a:solidFill>
                <a:effectLst/>
                <a:latin typeface="ElsevierGulliver"/>
              </a:rPr>
              <a:t>Relationships</a:t>
            </a:r>
            <a:r>
              <a:rPr lang="it-IT" sz="1100" b="0" i="0" dirty="0">
                <a:solidFill>
                  <a:srgbClr val="1F1F1F"/>
                </a:solidFill>
                <a:effectLst/>
                <a:latin typeface="ElsevierGulliver"/>
              </a:rPr>
              <a:t> of </a:t>
            </a:r>
            <a:r>
              <a:rPr lang="it-IT" sz="1100" b="0" i="0" dirty="0">
                <a:solidFill>
                  <a:srgbClr val="1F1F1F"/>
                </a:solidFill>
                <a:effectLst/>
                <a:latin typeface="ElsevierGulliver"/>
                <a:hlinkClick r:id="rId3" tooltip="Learn more about CBRN activities from ScienceDirect's AI-generated Topic Pages"/>
              </a:rPr>
              <a:t>CBRN activities</a:t>
            </a:r>
            <a:r>
              <a:rPr lang="it-IT" sz="1100" b="0" i="0" dirty="0">
                <a:solidFill>
                  <a:srgbClr val="1F1F1F"/>
                </a:solidFill>
                <a:effectLst/>
                <a:latin typeface="ElsevierGulliver"/>
              </a:rPr>
              <a:t>, OODA-loop steps, and ML tasks. The chart highlights the </a:t>
            </a:r>
            <a:r>
              <a:rPr lang="it-IT" sz="1100" b="0" i="0" dirty="0" err="1">
                <a:solidFill>
                  <a:srgbClr val="1F1F1F"/>
                </a:solidFill>
                <a:effectLst/>
                <a:latin typeface="ElsevierGulliver"/>
              </a:rPr>
              <a:t>similarities</a:t>
            </a:r>
            <a:r>
              <a:rPr lang="it-IT" sz="1100" b="0" i="0" dirty="0">
                <a:solidFill>
                  <a:srgbClr val="1F1F1F"/>
                </a:solidFill>
                <a:effectLst/>
                <a:latin typeface="ElsevierGulliver"/>
              </a:rPr>
              <a:t> of CBRN </a:t>
            </a:r>
            <a:r>
              <a:rPr lang="it-IT" sz="1100" b="0" i="0" dirty="0" err="1">
                <a:solidFill>
                  <a:srgbClr val="1F1F1F"/>
                </a:solidFill>
                <a:effectLst/>
                <a:latin typeface="ElsevierGulliver"/>
              </a:rPr>
              <a:t>protection</a:t>
            </a:r>
            <a:r>
              <a:rPr lang="it-IT" sz="1100" b="0" i="0" dirty="0">
                <a:solidFill>
                  <a:srgbClr val="1F1F1F"/>
                </a:solidFill>
                <a:effectLst/>
                <a:latin typeface="ElsevierGulliver"/>
              </a:rPr>
              <a:t> </a:t>
            </a:r>
            <a:r>
              <a:rPr lang="it-IT" sz="1100" b="0" i="0" dirty="0" err="1">
                <a:solidFill>
                  <a:srgbClr val="1F1F1F"/>
                </a:solidFill>
                <a:effectLst/>
                <a:latin typeface="ElsevierGulliver"/>
              </a:rPr>
              <a:t>structure</a:t>
            </a:r>
            <a:r>
              <a:rPr lang="it-IT" sz="1100" b="0" i="0" dirty="0">
                <a:solidFill>
                  <a:srgbClr val="1F1F1F"/>
                </a:solidFill>
                <a:effectLst/>
                <a:latin typeface="ElsevierGulliver"/>
              </a:rPr>
              <a:t>, OODA-loop, and ML </a:t>
            </a:r>
            <a:r>
              <a:rPr lang="it-IT" sz="1100" b="0" i="0" dirty="0" err="1">
                <a:solidFill>
                  <a:srgbClr val="1F1F1F"/>
                </a:solidFill>
                <a:effectLst/>
                <a:latin typeface="ElsevierGulliver"/>
              </a:rPr>
              <a:t>solution</a:t>
            </a:r>
            <a:r>
              <a:rPr lang="it-IT" sz="1100" b="0" i="0" dirty="0">
                <a:solidFill>
                  <a:srgbClr val="1F1F1F"/>
                </a:solidFill>
                <a:effectLst/>
                <a:latin typeface="ElsevierGulliver"/>
              </a:rPr>
              <a:t> </a:t>
            </a:r>
            <a:r>
              <a:rPr lang="it-IT" sz="1100" b="0" i="0" dirty="0" err="1">
                <a:solidFill>
                  <a:srgbClr val="1F1F1F"/>
                </a:solidFill>
                <a:effectLst/>
                <a:latin typeface="ElsevierGulliver"/>
              </a:rPr>
              <a:t>phases</a:t>
            </a:r>
            <a:r>
              <a:rPr lang="it-IT" sz="1100" b="0" i="0" dirty="0">
                <a:solidFill>
                  <a:srgbClr val="1F1F1F"/>
                </a:solidFill>
                <a:effectLst/>
                <a:latin typeface="ElsevierGulliver"/>
              </a:rPr>
              <a:t> by </a:t>
            </a:r>
            <a:r>
              <a:rPr lang="it-IT" sz="1100" b="0" i="0" dirty="0" err="1">
                <a:solidFill>
                  <a:srgbClr val="1F1F1F"/>
                </a:solidFill>
                <a:effectLst/>
                <a:latin typeface="ElsevierGulliver"/>
              </a:rPr>
              <a:t>connecting</a:t>
            </a:r>
            <a:r>
              <a:rPr lang="it-IT" sz="1100" b="0" i="0" dirty="0">
                <a:solidFill>
                  <a:srgbClr val="1F1F1F"/>
                </a:solidFill>
                <a:effectLst/>
                <a:latin typeface="ElsevierGulliver"/>
              </a:rPr>
              <a:t> the </a:t>
            </a:r>
            <a:r>
              <a:rPr lang="it-IT" sz="1100" b="0" i="0" dirty="0" err="1">
                <a:solidFill>
                  <a:srgbClr val="1F1F1F"/>
                </a:solidFill>
                <a:effectLst/>
                <a:latin typeface="ElsevierGulliver"/>
              </a:rPr>
              <a:t>corresponding</a:t>
            </a:r>
            <a:r>
              <a:rPr lang="it-IT" sz="1100" b="0" i="0" dirty="0">
                <a:solidFill>
                  <a:srgbClr val="1F1F1F"/>
                </a:solidFill>
                <a:effectLst/>
                <a:latin typeface="ElsevierGulliver"/>
              </a:rPr>
              <a:t> steps.</a:t>
            </a:r>
            <a:endParaRPr lang="en-GB" sz="1100" dirty="0"/>
          </a:p>
        </p:txBody>
      </p:sp>
      <p:pic>
        <p:nvPicPr>
          <p:cNvPr id="14340" name="Picture 4" descr="Figure 8">
            <a:extLst>
              <a:ext uri="{FF2B5EF4-FFF2-40B4-BE49-F238E27FC236}">
                <a16:creationId xmlns:a16="http://schemas.microsoft.com/office/drawing/2014/main" id="{E7854A15-3C10-94EF-8D29-E4B80C7DEF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92413" y="2465336"/>
            <a:ext cx="6291036" cy="3213899"/>
          </a:xfrm>
          <a:prstGeom prst="rect">
            <a:avLst/>
          </a:prstGeom>
          <a:noFill/>
          <a:extLst>
            <a:ext uri="{909E8E84-426E-40DD-AFC4-6F175D3DCCD1}">
              <a14:hiddenFill xmlns:a14="http://schemas.microsoft.com/office/drawing/2010/main">
                <a:solidFill>
                  <a:srgbClr val="FFFFFF"/>
                </a:solidFill>
              </a14:hiddenFill>
            </a:ext>
          </a:extLst>
        </p:spPr>
      </p:pic>
      <p:pic>
        <p:nvPicPr>
          <p:cNvPr id="2" name="Immagine 1" descr="Immagine che contiene testo, Carattere, logo, Elementi grafici&#10;&#10;Il contenuto generato dall'IA potrebbe non essere corretto.">
            <a:extLst>
              <a:ext uri="{FF2B5EF4-FFF2-40B4-BE49-F238E27FC236}">
                <a16:creationId xmlns:a16="http://schemas.microsoft.com/office/drawing/2014/main" id="{2F794DDD-4346-15D1-0F00-1E802026371B}"/>
              </a:ext>
            </a:extLst>
          </p:cNvPr>
          <p:cNvPicPr>
            <a:picLocks noChangeAspect="1"/>
          </p:cNvPicPr>
          <p:nvPr/>
        </p:nvPicPr>
        <p:blipFill>
          <a:blip r:embed="rId5"/>
          <a:srcRect l="4384" t="15949" r="3229"/>
          <a:stretch/>
        </p:blipFill>
        <p:spPr>
          <a:xfrm>
            <a:off x="7508467" y="202552"/>
            <a:ext cx="2330750" cy="419327"/>
          </a:xfrm>
          <a:prstGeom prst="rect">
            <a:avLst/>
          </a:prstGeom>
        </p:spPr>
      </p:pic>
      <p:pic>
        <p:nvPicPr>
          <p:cNvPr id="13" name="Immagine 12" descr="Immagine che contiene testo, schermata, Carattere&#10;&#10;Il contenuto generato dall'IA potrebbe non essere corretto.">
            <a:extLst>
              <a:ext uri="{FF2B5EF4-FFF2-40B4-BE49-F238E27FC236}">
                <a16:creationId xmlns:a16="http://schemas.microsoft.com/office/drawing/2014/main" id="{F1EF3071-0A03-AF11-6744-09D2BA47E08E}"/>
              </a:ext>
            </a:extLst>
          </p:cNvPr>
          <p:cNvPicPr>
            <a:picLocks noChangeAspect="1"/>
          </p:cNvPicPr>
          <p:nvPr/>
        </p:nvPicPr>
        <p:blipFill>
          <a:blip r:embed="rId6"/>
          <a:stretch>
            <a:fillRect/>
          </a:stretch>
        </p:blipFill>
        <p:spPr>
          <a:xfrm>
            <a:off x="455969" y="2341828"/>
            <a:ext cx="4461368" cy="3460915"/>
          </a:xfrm>
          <a:prstGeom prst="rect">
            <a:avLst/>
          </a:prstGeom>
        </p:spPr>
      </p:pic>
    </p:spTree>
    <p:extLst>
      <p:ext uri="{BB962C8B-B14F-4D97-AF65-F5344CB8AC3E}">
        <p14:creationId xmlns:p14="http://schemas.microsoft.com/office/powerpoint/2010/main" val="3539090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F534FBB-832F-4159-3599-39F13D220681}"/>
            </a:ext>
          </a:extLst>
        </p:cNvPr>
        <p:cNvGrpSpPr/>
        <p:nvPr/>
      </p:nvGrpSpPr>
      <p:grpSpPr>
        <a:xfrm>
          <a:off x="0" y="0"/>
          <a:ext cx="0" cy="0"/>
          <a:chOff x="0" y="0"/>
          <a:chExt cx="0" cy="0"/>
        </a:xfrm>
      </p:grpSpPr>
      <p:sp>
        <p:nvSpPr>
          <p:cNvPr id="10" name="Titolo 9">
            <a:extLst>
              <a:ext uri="{FF2B5EF4-FFF2-40B4-BE49-F238E27FC236}">
                <a16:creationId xmlns:a16="http://schemas.microsoft.com/office/drawing/2014/main" id="{B5AEB6A0-450A-DF75-341E-133CC6A8860D}"/>
              </a:ext>
            </a:extLst>
          </p:cNvPr>
          <p:cNvSpPr>
            <a:spLocks noGrp="1"/>
          </p:cNvSpPr>
          <p:nvPr>
            <p:ph type="title"/>
          </p:nvPr>
        </p:nvSpPr>
        <p:spPr>
          <a:xfrm>
            <a:off x="335664" y="-127000"/>
            <a:ext cx="8873650" cy="1320800"/>
          </a:xfrm>
        </p:spPr>
        <p:txBody>
          <a:bodyPr>
            <a:normAutofit/>
          </a:bodyPr>
          <a:lstStyle/>
          <a:p>
            <a:r>
              <a:rPr lang="en-GB" sz="4000" dirty="0"/>
              <a:t>Impact Stories – Seven AI Use Cases</a:t>
            </a:r>
          </a:p>
        </p:txBody>
      </p:sp>
      <p:sp>
        <p:nvSpPr>
          <p:cNvPr id="6" name="Segnaposto piè di pagina 5">
            <a:extLst>
              <a:ext uri="{FF2B5EF4-FFF2-40B4-BE49-F238E27FC236}">
                <a16:creationId xmlns:a16="http://schemas.microsoft.com/office/drawing/2014/main" id="{B5E7C5FC-6217-1C40-4285-AD03549C3E26}"/>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1432398A-EDA2-6D34-98E0-5741EE730EAA}"/>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47C6B8D0-EB28-2FDA-E742-DD56C1DD30DD}"/>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22</a:t>
            </a:fld>
            <a:endParaRPr lang="en-GB"/>
          </a:p>
        </p:txBody>
      </p:sp>
      <p:sp>
        <p:nvSpPr>
          <p:cNvPr id="4" name="CasellaDiTesto 3">
            <a:extLst>
              <a:ext uri="{FF2B5EF4-FFF2-40B4-BE49-F238E27FC236}">
                <a16:creationId xmlns:a16="http://schemas.microsoft.com/office/drawing/2014/main" id="{B0D3924B-67C9-3CD0-61C0-006B801678E7}"/>
              </a:ext>
            </a:extLst>
          </p:cNvPr>
          <p:cNvSpPr txBox="1"/>
          <p:nvPr/>
        </p:nvSpPr>
        <p:spPr>
          <a:xfrm>
            <a:off x="0" y="1265533"/>
            <a:ext cx="12192000" cy="369332"/>
          </a:xfrm>
          <a:prstGeom prst="rect">
            <a:avLst/>
          </a:prstGeom>
          <a:noFill/>
        </p:spPr>
        <p:txBody>
          <a:bodyPr wrap="square">
            <a:spAutoFit/>
          </a:bodyPr>
          <a:lstStyle/>
          <a:p>
            <a:pPr algn="ctr"/>
            <a:r>
              <a:rPr lang="it-IT" b="1" i="0" u="none" strike="noStrike" dirty="0">
                <a:solidFill>
                  <a:srgbClr val="000000"/>
                </a:solidFill>
                <a:effectLst/>
                <a:latin typeface="Arial" panose="020B0604020202020204" pitchFamily="34" charset="0"/>
                <a:cs typeface="Arial" panose="020B0604020202020204" pitchFamily="34" charset="0"/>
              </a:rPr>
              <a:t>USE CASE 2: AI-Powered </a:t>
            </a:r>
            <a:r>
              <a:rPr lang="it-IT" b="1" i="0" u="none" strike="noStrike" dirty="0" err="1">
                <a:solidFill>
                  <a:srgbClr val="000000"/>
                </a:solidFill>
                <a:effectLst/>
                <a:latin typeface="Arial" panose="020B0604020202020204" pitchFamily="34" charset="0"/>
                <a:cs typeface="Arial" panose="020B0604020202020204" pitchFamily="34" charset="0"/>
              </a:rPr>
              <a:t>Decision</a:t>
            </a:r>
            <a:r>
              <a:rPr lang="it-IT" b="1" i="0" u="none" strike="noStrike" dirty="0">
                <a:solidFill>
                  <a:srgbClr val="000000"/>
                </a:solidFill>
                <a:effectLst/>
                <a:latin typeface="Arial" panose="020B0604020202020204" pitchFamily="34" charset="0"/>
                <a:cs typeface="Arial" panose="020B0604020202020204" pitchFamily="34" charset="0"/>
              </a:rPr>
              <a:t> Support in CBRN </a:t>
            </a:r>
            <a:r>
              <a:rPr lang="it-IT" b="1" i="0" u="none" strike="noStrike" dirty="0" err="1">
                <a:solidFill>
                  <a:srgbClr val="000000"/>
                </a:solidFill>
                <a:effectLst/>
                <a:latin typeface="Arial" panose="020B0604020202020204" pitchFamily="34" charset="0"/>
                <a:cs typeface="Arial" panose="020B0604020202020204" pitchFamily="34" charset="0"/>
              </a:rPr>
              <a:t>Incidents</a:t>
            </a:r>
            <a:endParaRPr lang="it-IT" b="1" i="0" u="none" strike="noStrike" dirty="0">
              <a:solidFill>
                <a:srgbClr val="000000"/>
              </a:solidFill>
              <a:effectLst/>
              <a:latin typeface="Arial" panose="020B0604020202020204" pitchFamily="34" charset="0"/>
              <a:cs typeface="Arial" panose="020B0604020202020204" pitchFamily="34" charset="0"/>
            </a:endParaRPr>
          </a:p>
        </p:txBody>
      </p:sp>
      <p:sp>
        <p:nvSpPr>
          <p:cNvPr id="11" name="CasellaDiTesto 10">
            <a:extLst>
              <a:ext uri="{FF2B5EF4-FFF2-40B4-BE49-F238E27FC236}">
                <a16:creationId xmlns:a16="http://schemas.microsoft.com/office/drawing/2014/main" id="{E9162939-A277-EB71-83E4-C4418DC47C81}"/>
              </a:ext>
            </a:extLst>
          </p:cNvPr>
          <p:cNvSpPr txBox="1"/>
          <p:nvPr/>
        </p:nvSpPr>
        <p:spPr>
          <a:xfrm>
            <a:off x="0" y="1706598"/>
            <a:ext cx="12192000" cy="369332"/>
          </a:xfrm>
          <a:prstGeom prst="rect">
            <a:avLst/>
          </a:prstGeom>
          <a:noFill/>
        </p:spPr>
        <p:txBody>
          <a:bodyPr wrap="square">
            <a:spAutoFit/>
          </a:bodyPr>
          <a:lstStyle/>
          <a:p>
            <a:pPr marL="47625" lvl="1" algn="ctr"/>
            <a:r>
              <a:rPr lang="it-IT" b="0" i="1" u="none" strike="noStrike" dirty="0">
                <a:solidFill>
                  <a:srgbClr val="000000"/>
                </a:solidFill>
                <a:effectLst/>
                <a:latin typeface="Arial" panose="020B0604020202020204" pitchFamily="34" charset="0"/>
                <a:cs typeface="Arial" panose="020B0604020202020204" pitchFamily="34" charset="0"/>
              </a:rPr>
              <a:t>Ex. 2 – </a:t>
            </a:r>
            <a:r>
              <a:rPr lang="it-IT" i="1" dirty="0">
                <a:solidFill>
                  <a:srgbClr val="000000"/>
                </a:solidFill>
                <a:latin typeface="Arial" panose="020B0604020202020204" pitchFamily="34" charset="0"/>
                <a:cs typeface="Arial" panose="020B0604020202020204" pitchFamily="34" charset="0"/>
              </a:rPr>
              <a:t>University of Rome Tor Vergata – Prof. Gaudio, Dr. </a:t>
            </a:r>
            <a:r>
              <a:rPr lang="it-IT" i="1" dirty="0" err="1">
                <a:solidFill>
                  <a:srgbClr val="000000"/>
                </a:solidFill>
                <a:latin typeface="Arial" panose="020B0604020202020204" pitchFamily="34" charset="0"/>
                <a:cs typeface="Arial" panose="020B0604020202020204" pitchFamily="34" charset="0"/>
              </a:rPr>
              <a:t>Puleio</a:t>
            </a:r>
            <a:r>
              <a:rPr lang="it-IT" i="1" dirty="0">
                <a:solidFill>
                  <a:srgbClr val="000000"/>
                </a:solidFill>
                <a:latin typeface="Arial" panose="020B0604020202020204" pitchFamily="34" charset="0"/>
                <a:cs typeface="Arial" panose="020B0604020202020204" pitchFamily="34" charset="0"/>
              </a:rPr>
              <a:t>, Dr. Rossi, Dr. Martellucci</a:t>
            </a:r>
            <a:endParaRPr lang="it-IT" sz="1050" i="1" dirty="0">
              <a:solidFill>
                <a:srgbClr val="000000"/>
              </a:solidFill>
              <a:latin typeface="Arial" panose="020B0604020202020204" pitchFamily="34" charset="0"/>
              <a:cs typeface="Arial" panose="020B0604020202020204" pitchFamily="34" charset="0"/>
            </a:endParaRPr>
          </a:p>
        </p:txBody>
      </p:sp>
      <p:sp>
        <p:nvSpPr>
          <p:cNvPr id="31" name="object 7">
            <a:extLst>
              <a:ext uri="{FF2B5EF4-FFF2-40B4-BE49-F238E27FC236}">
                <a16:creationId xmlns:a16="http://schemas.microsoft.com/office/drawing/2014/main" id="{032BE563-FB33-0A46-887F-3AE5472F23FC}"/>
              </a:ext>
            </a:extLst>
          </p:cNvPr>
          <p:cNvSpPr txBox="1"/>
          <p:nvPr/>
        </p:nvSpPr>
        <p:spPr>
          <a:xfrm>
            <a:off x="1026464" y="2255602"/>
            <a:ext cx="3289720" cy="655564"/>
          </a:xfrm>
          <a:prstGeom prst="rect">
            <a:avLst/>
          </a:prstGeom>
        </p:spPr>
        <p:txBody>
          <a:bodyPr vert="horz" wrap="square" lIns="0" tIns="29845" rIns="0" bIns="0" rtlCol="0">
            <a:spAutoFit/>
          </a:bodyPr>
          <a:lstStyle/>
          <a:p>
            <a:pPr marL="7938" marR="559435" algn="ctr">
              <a:lnSpc>
                <a:spcPts val="1580"/>
              </a:lnSpc>
              <a:spcBef>
                <a:spcPts val="235"/>
              </a:spcBef>
            </a:pPr>
            <a:r>
              <a:rPr sz="1050" b="1" spc="-30" dirty="0">
                <a:latin typeface="Calibri"/>
                <a:cs typeface="Calibri"/>
              </a:rPr>
              <a:t>Simulated Dispersion</a:t>
            </a:r>
            <a:r>
              <a:rPr sz="1050" b="1" spc="-35" dirty="0">
                <a:latin typeface="Calibri"/>
                <a:cs typeface="Calibri"/>
              </a:rPr>
              <a:t> </a:t>
            </a:r>
            <a:r>
              <a:rPr sz="1050" b="1" dirty="0">
                <a:latin typeface="Calibri"/>
                <a:cs typeface="Calibri"/>
              </a:rPr>
              <a:t>n°</a:t>
            </a:r>
            <a:r>
              <a:rPr sz="1050" b="1" spc="-25" dirty="0">
                <a:latin typeface="Calibri"/>
                <a:cs typeface="Calibri"/>
              </a:rPr>
              <a:t> 236 </a:t>
            </a:r>
            <a:r>
              <a:rPr sz="1050" b="1" spc="-20" dirty="0">
                <a:latin typeface="Calibri"/>
                <a:cs typeface="Calibri"/>
              </a:rPr>
              <a:t>(20</a:t>
            </a:r>
            <a:r>
              <a:rPr sz="1050" b="1" spc="-45" dirty="0">
                <a:latin typeface="Calibri"/>
                <a:cs typeface="Calibri"/>
              </a:rPr>
              <a:t> </a:t>
            </a:r>
            <a:r>
              <a:rPr sz="1050" b="1" spc="-10" dirty="0">
                <a:latin typeface="Calibri"/>
                <a:cs typeface="Calibri"/>
              </a:rPr>
              <a:t>m)</a:t>
            </a:r>
            <a:r>
              <a:rPr sz="1050" b="1" spc="-35" dirty="0">
                <a:latin typeface="Calibri"/>
                <a:cs typeface="Calibri"/>
              </a:rPr>
              <a:t> </a:t>
            </a:r>
            <a:r>
              <a:rPr sz="1050" b="1" spc="-25" dirty="0">
                <a:latin typeface="Calibri"/>
                <a:cs typeface="Calibri"/>
              </a:rPr>
              <a:t>(Log10</a:t>
            </a:r>
            <a:r>
              <a:rPr sz="1050" b="1" spc="-45" dirty="0">
                <a:latin typeface="Calibri"/>
                <a:cs typeface="Calibri"/>
              </a:rPr>
              <a:t> </a:t>
            </a:r>
            <a:r>
              <a:rPr sz="1050" b="1" spc="-10" dirty="0">
                <a:latin typeface="Calibri"/>
                <a:cs typeface="Calibri"/>
              </a:rPr>
              <a:t>scale)</a:t>
            </a:r>
            <a:endParaRPr lang="it-IT" sz="1050" dirty="0">
              <a:latin typeface="Calibri"/>
              <a:cs typeface="Calibri"/>
            </a:endParaRPr>
          </a:p>
          <a:p>
            <a:pPr marL="7938" marR="559435" algn="ctr">
              <a:lnSpc>
                <a:spcPts val="1580"/>
              </a:lnSpc>
              <a:spcBef>
                <a:spcPts val="235"/>
              </a:spcBef>
            </a:pPr>
            <a:r>
              <a:rPr sz="1050" b="1" spc="-30" dirty="0">
                <a:latin typeface="Calibri"/>
                <a:cs typeface="Calibri"/>
              </a:rPr>
              <a:t>Quote</a:t>
            </a:r>
            <a:r>
              <a:rPr sz="1050" b="1" spc="-50" dirty="0">
                <a:latin typeface="Calibri"/>
                <a:cs typeface="Calibri"/>
              </a:rPr>
              <a:t> </a:t>
            </a:r>
            <a:r>
              <a:rPr sz="1050" b="1" spc="-25" dirty="0">
                <a:latin typeface="Calibri"/>
                <a:cs typeface="Calibri"/>
              </a:rPr>
              <a:t>Disp.</a:t>
            </a:r>
            <a:r>
              <a:rPr sz="1050" b="1" spc="-40" dirty="0">
                <a:latin typeface="Calibri"/>
                <a:cs typeface="Calibri"/>
              </a:rPr>
              <a:t> </a:t>
            </a:r>
            <a:r>
              <a:rPr sz="1050" b="1" dirty="0">
                <a:latin typeface="Calibri"/>
                <a:cs typeface="Calibri"/>
              </a:rPr>
              <a:t>=</a:t>
            </a:r>
            <a:r>
              <a:rPr sz="1050" b="1" spc="-40" dirty="0">
                <a:latin typeface="Calibri"/>
                <a:cs typeface="Calibri"/>
              </a:rPr>
              <a:t> </a:t>
            </a:r>
            <a:r>
              <a:rPr sz="1050" b="1" spc="-25" dirty="0">
                <a:latin typeface="Calibri"/>
                <a:cs typeface="Calibri"/>
              </a:rPr>
              <a:t>17.52</a:t>
            </a:r>
            <a:r>
              <a:rPr sz="1050" b="1" spc="-40" dirty="0">
                <a:latin typeface="Calibri"/>
                <a:cs typeface="Calibri"/>
              </a:rPr>
              <a:t> </a:t>
            </a:r>
            <a:r>
              <a:rPr sz="1050" b="1" dirty="0">
                <a:latin typeface="Calibri"/>
                <a:cs typeface="Calibri"/>
              </a:rPr>
              <a:t>m</a:t>
            </a:r>
            <a:r>
              <a:rPr sz="1050" b="1" spc="-70" dirty="0">
                <a:latin typeface="Calibri"/>
                <a:cs typeface="Calibri"/>
              </a:rPr>
              <a:t> </a:t>
            </a:r>
            <a:r>
              <a:rPr sz="1050" b="1" dirty="0">
                <a:latin typeface="Calibri"/>
                <a:cs typeface="Calibri"/>
              </a:rPr>
              <a:t>–</a:t>
            </a:r>
            <a:r>
              <a:rPr sz="1050" b="1" spc="-40" dirty="0">
                <a:latin typeface="Calibri"/>
                <a:cs typeface="Calibri"/>
              </a:rPr>
              <a:t> </a:t>
            </a:r>
            <a:r>
              <a:rPr sz="1050" b="1" spc="-20" dirty="0">
                <a:latin typeface="Calibri"/>
                <a:cs typeface="Calibri"/>
              </a:rPr>
              <a:t>Ang.</a:t>
            </a:r>
            <a:r>
              <a:rPr sz="1050" b="1" spc="-35" dirty="0">
                <a:latin typeface="Calibri"/>
                <a:cs typeface="Calibri"/>
              </a:rPr>
              <a:t> </a:t>
            </a:r>
            <a:r>
              <a:rPr sz="1050" b="1" spc="-25" dirty="0">
                <a:latin typeface="Calibri"/>
                <a:cs typeface="Calibri"/>
              </a:rPr>
              <a:t>Wind</a:t>
            </a:r>
            <a:r>
              <a:rPr sz="1050" b="1" spc="-40" dirty="0">
                <a:latin typeface="Calibri"/>
                <a:cs typeface="Calibri"/>
              </a:rPr>
              <a:t> </a:t>
            </a:r>
            <a:r>
              <a:rPr sz="1050" b="1" dirty="0">
                <a:latin typeface="Calibri"/>
                <a:cs typeface="Calibri"/>
              </a:rPr>
              <a:t>=</a:t>
            </a:r>
            <a:r>
              <a:rPr sz="1050" b="1" spc="-40" dirty="0">
                <a:latin typeface="Calibri"/>
                <a:cs typeface="Calibri"/>
              </a:rPr>
              <a:t> </a:t>
            </a:r>
            <a:r>
              <a:rPr sz="1050" b="1" spc="-10" dirty="0">
                <a:latin typeface="Calibri"/>
                <a:cs typeface="Calibri"/>
              </a:rPr>
              <a:t>49.24°</a:t>
            </a:r>
            <a:endParaRPr sz="1050" dirty="0">
              <a:latin typeface="Calibri"/>
              <a:cs typeface="Calibri"/>
            </a:endParaRPr>
          </a:p>
          <a:p>
            <a:pPr marL="7938" algn="ctr">
              <a:lnSpc>
                <a:spcPts val="1645"/>
              </a:lnSpc>
            </a:pPr>
            <a:r>
              <a:rPr sz="1050" b="1" spc="-85" dirty="0">
                <a:latin typeface="Calibri"/>
                <a:cs typeface="Calibri"/>
              </a:rPr>
              <a:t>V.</a:t>
            </a:r>
            <a:r>
              <a:rPr sz="1050" b="1" spc="-30" dirty="0">
                <a:latin typeface="Calibri"/>
                <a:cs typeface="Calibri"/>
              </a:rPr>
              <a:t> </a:t>
            </a:r>
            <a:r>
              <a:rPr sz="1050" b="1" spc="-25" dirty="0">
                <a:latin typeface="Calibri"/>
                <a:cs typeface="Calibri"/>
              </a:rPr>
              <a:t>Wind</a:t>
            </a:r>
            <a:r>
              <a:rPr sz="1050" b="1" spc="-35" dirty="0">
                <a:latin typeface="Calibri"/>
                <a:cs typeface="Calibri"/>
              </a:rPr>
              <a:t> </a:t>
            </a:r>
            <a:r>
              <a:rPr sz="1050" b="1" dirty="0">
                <a:latin typeface="Calibri"/>
                <a:cs typeface="Calibri"/>
              </a:rPr>
              <a:t>=</a:t>
            </a:r>
            <a:r>
              <a:rPr sz="1050" b="1" spc="-30" dirty="0">
                <a:latin typeface="Calibri"/>
                <a:cs typeface="Calibri"/>
              </a:rPr>
              <a:t> </a:t>
            </a:r>
            <a:r>
              <a:rPr sz="1050" b="1" spc="-20" dirty="0">
                <a:latin typeface="Calibri"/>
                <a:cs typeface="Calibri"/>
              </a:rPr>
              <a:t>3.85</a:t>
            </a:r>
            <a:r>
              <a:rPr sz="1050" b="1" spc="-35" dirty="0">
                <a:latin typeface="Calibri"/>
                <a:cs typeface="Calibri"/>
              </a:rPr>
              <a:t> </a:t>
            </a:r>
            <a:r>
              <a:rPr sz="1050" b="1" spc="-40" dirty="0">
                <a:latin typeface="Calibri"/>
                <a:cs typeface="Calibri"/>
              </a:rPr>
              <a:t>ms-</a:t>
            </a:r>
            <a:r>
              <a:rPr sz="1050" b="1" spc="-50" dirty="0">
                <a:latin typeface="Calibri"/>
                <a:cs typeface="Calibri"/>
              </a:rPr>
              <a:t>1</a:t>
            </a:r>
            <a:endParaRPr sz="1050" dirty="0">
              <a:latin typeface="Calibri"/>
              <a:cs typeface="Calibri"/>
            </a:endParaRPr>
          </a:p>
        </p:txBody>
      </p:sp>
      <p:sp>
        <p:nvSpPr>
          <p:cNvPr id="32" name="object 8">
            <a:extLst>
              <a:ext uri="{FF2B5EF4-FFF2-40B4-BE49-F238E27FC236}">
                <a16:creationId xmlns:a16="http://schemas.microsoft.com/office/drawing/2014/main" id="{3032216A-C57C-E020-0333-1840A1DBAC9A}"/>
              </a:ext>
            </a:extLst>
          </p:cNvPr>
          <p:cNvSpPr txBox="1"/>
          <p:nvPr/>
        </p:nvSpPr>
        <p:spPr>
          <a:xfrm>
            <a:off x="4316184" y="2179138"/>
            <a:ext cx="3679786" cy="791242"/>
          </a:xfrm>
          <a:prstGeom prst="rect">
            <a:avLst/>
          </a:prstGeom>
        </p:spPr>
        <p:txBody>
          <a:bodyPr vert="horz" wrap="square" lIns="0" tIns="26670" rIns="0" bIns="0" rtlCol="0">
            <a:spAutoFit/>
          </a:bodyPr>
          <a:lstStyle/>
          <a:p>
            <a:pPr marL="17463" marR="577850" algn="r">
              <a:lnSpc>
                <a:spcPts val="1610"/>
              </a:lnSpc>
              <a:spcBef>
                <a:spcPts val="210"/>
              </a:spcBef>
            </a:pPr>
            <a:r>
              <a:rPr sz="1100" b="1" spc="-30" dirty="0">
                <a:latin typeface="Calibri"/>
                <a:cs typeface="Calibri"/>
              </a:rPr>
              <a:t>Dispersion</a:t>
            </a:r>
            <a:r>
              <a:rPr sz="1100" b="1" spc="-35" dirty="0">
                <a:latin typeface="Calibri"/>
                <a:cs typeface="Calibri"/>
              </a:rPr>
              <a:t> </a:t>
            </a:r>
            <a:r>
              <a:rPr sz="1100" b="1" spc="-30" dirty="0">
                <a:latin typeface="Calibri"/>
                <a:cs typeface="Calibri"/>
              </a:rPr>
              <a:t>Predicted </a:t>
            </a:r>
            <a:r>
              <a:rPr sz="1100" b="1" dirty="0">
                <a:latin typeface="Calibri"/>
                <a:cs typeface="Calibri"/>
              </a:rPr>
              <a:t>n°</a:t>
            </a:r>
            <a:r>
              <a:rPr sz="1100" b="1" spc="-25" dirty="0">
                <a:latin typeface="Calibri"/>
                <a:cs typeface="Calibri"/>
              </a:rPr>
              <a:t> 236 </a:t>
            </a:r>
            <a:r>
              <a:rPr sz="1100" b="1" spc="-20" dirty="0">
                <a:latin typeface="Calibri"/>
                <a:cs typeface="Calibri"/>
              </a:rPr>
              <a:t>(20</a:t>
            </a:r>
            <a:r>
              <a:rPr sz="1100" b="1" spc="-45" dirty="0">
                <a:latin typeface="Calibri"/>
                <a:cs typeface="Calibri"/>
              </a:rPr>
              <a:t> </a:t>
            </a:r>
            <a:r>
              <a:rPr sz="1100" b="1" spc="-10" dirty="0">
                <a:latin typeface="Calibri"/>
                <a:cs typeface="Calibri"/>
              </a:rPr>
              <a:t>m)</a:t>
            </a:r>
            <a:r>
              <a:rPr sz="1100" b="1" spc="-35" dirty="0">
                <a:latin typeface="Calibri"/>
                <a:cs typeface="Calibri"/>
              </a:rPr>
              <a:t> </a:t>
            </a:r>
            <a:r>
              <a:rPr sz="1100" b="1" spc="-25" dirty="0">
                <a:latin typeface="Calibri"/>
                <a:cs typeface="Calibri"/>
              </a:rPr>
              <a:t>(Log10</a:t>
            </a:r>
            <a:r>
              <a:rPr sz="1100" b="1" spc="-45" dirty="0">
                <a:latin typeface="Calibri"/>
                <a:cs typeface="Calibri"/>
              </a:rPr>
              <a:t> </a:t>
            </a:r>
            <a:r>
              <a:rPr sz="1100" b="1" spc="-10" dirty="0">
                <a:latin typeface="Calibri"/>
                <a:cs typeface="Calibri"/>
              </a:rPr>
              <a:t>scale)</a:t>
            </a:r>
            <a:endParaRPr sz="1100" dirty="0">
              <a:latin typeface="Calibri"/>
              <a:cs typeface="Calibri"/>
            </a:endParaRPr>
          </a:p>
          <a:p>
            <a:pPr marL="17463" algn="ctr">
              <a:lnSpc>
                <a:spcPts val="1515"/>
              </a:lnSpc>
            </a:pPr>
            <a:r>
              <a:rPr sz="1100" b="1" spc="-30" dirty="0">
                <a:latin typeface="Calibri"/>
                <a:cs typeface="Calibri"/>
              </a:rPr>
              <a:t>Quote</a:t>
            </a:r>
            <a:r>
              <a:rPr sz="1100" b="1" spc="-50" dirty="0">
                <a:latin typeface="Calibri"/>
                <a:cs typeface="Calibri"/>
              </a:rPr>
              <a:t> </a:t>
            </a:r>
            <a:r>
              <a:rPr sz="1100" b="1" spc="-25" dirty="0">
                <a:latin typeface="Calibri"/>
                <a:cs typeface="Calibri"/>
              </a:rPr>
              <a:t>Disp.</a:t>
            </a:r>
            <a:r>
              <a:rPr sz="1100" b="1" spc="-40" dirty="0">
                <a:latin typeface="Calibri"/>
                <a:cs typeface="Calibri"/>
              </a:rPr>
              <a:t> </a:t>
            </a:r>
            <a:r>
              <a:rPr sz="1100" b="1" dirty="0">
                <a:latin typeface="Calibri"/>
                <a:cs typeface="Calibri"/>
              </a:rPr>
              <a:t>=</a:t>
            </a:r>
            <a:r>
              <a:rPr sz="1100" b="1" spc="-40" dirty="0">
                <a:latin typeface="Calibri"/>
                <a:cs typeface="Calibri"/>
              </a:rPr>
              <a:t> </a:t>
            </a:r>
            <a:r>
              <a:rPr sz="1100" b="1" spc="-25" dirty="0">
                <a:latin typeface="Calibri"/>
                <a:cs typeface="Calibri"/>
              </a:rPr>
              <a:t>17.52</a:t>
            </a:r>
            <a:r>
              <a:rPr sz="1100" b="1" spc="-40" dirty="0">
                <a:latin typeface="Calibri"/>
                <a:cs typeface="Calibri"/>
              </a:rPr>
              <a:t> </a:t>
            </a:r>
            <a:r>
              <a:rPr sz="1100" b="1" dirty="0">
                <a:latin typeface="Calibri"/>
                <a:cs typeface="Calibri"/>
              </a:rPr>
              <a:t>m</a:t>
            </a:r>
            <a:r>
              <a:rPr sz="1100" b="1" spc="-70" dirty="0">
                <a:latin typeface="Calibri"/>
                <a:cs typeface="Calibri"/>
              </a:rPr>
              <a:t> </a:t>
            </a:r>
            <a:r>
              <a:rPr sz="1100" b="1" dirty="0">
                <a:latin typeface="Calibri"/>
                <a:cs typeface="Calibri"/>
              </a:rPr>
              <a:t>–</a:t>
            </a:r>
            <a:r>
              <a:rPr sz="1100" b="1" spc="-40" dirty="0">
                <a:latin typeface="Calibri"/>
                <a:cs typeface="Calibri"/>
              </a:rPr>
              <a:t> </a:t>
            </a:r>
            <a:r>
              <a:rPr sz="1100" b="1" spc="-20" dirty="0">
                <a:latin typeface="Calibri"/>
                <a:cs typeface="Calibri"/>
              </a:rPr>
              <a:t>Ang.</a:t>
            </a:r>
            <a:r>
              <a:rPr sz="1100" b="1" spc="-35" dirty="0">
                <a:latin typeface="Calibri"/>
                <a:cs typeface="Calibri"/>
              </a:rPr>
              <a:t> </a:t>
            </a:r>
            <a:r>
              <a:rPr sz="1100" b="1" spc="-25" dirty="0">
                <a:latin typeface="Calibri"/>
                <a:cs typeface="Calibri"/>
              </a:rPr>
              <a:t>Wind</a:t>
            </a:r>
            <a:r>
              <a:rPr sz="1100" b="1" spc="-40" dirty="0">
                <a:latin typeface="Calibri"/>
                <a:cs typeface="Calibri"/>
              </a:rPr>
              <a:t> </a:t>
            </a:r>
            <a:r>
              <a:rPr sz="1100" b="1" dirty="0">
                <a:latin typeface="Calibri"/>
                <a:cs typeface="Calibri"/>
              </a:rPr>
              <a:t>=</a:t>
            </a:r>
            <a:r>
              <a:rPr sz="1100" b="1" spc="-40" dirty="0">
                <a:latin typeface="Calibri"/>
                <a:cs typeface="Calibri"/>
              </a:rPr>
              <a:t> </a:t>
            </a:r>
            <a:r>
              <a:rPr sz="1100" b="1" spc="-10" dirty="0">
                <a:latin typeface="Calibri"/>
                <a:cs typeface="Calibri"/>
              </a:rPr>
              <a:t>49.24°</a:t>
            </a:r>
            <a:endParaRPr sz="1100" dirty="0">
              <a:latin typeface="Calibri"/>
              <a:cs typeface="Calibri"/>
            </a:endParaRPr>
          </a:p>
          <a:p>
            <a:pPr marL="17463" algn="ctr">
              <a:lnSpc>
                <a:spcPts val="1630"/>
              </a:lnSpc>
            </a:pPr>
            <a:r>
              <a:rPr sz="1100" b="1" spc="-85" dirty="0">
                <a:latin typeface="Calibri"/>
                <a:cs typeface="Calibri"/>
              </a:rPr>
              <a:t>V.</a:t>
            </a:r>
            <a:r>
              <a:rPr sz="1100" b="1" spc="-30" dirty="0">
                <a:latin typeface="Calibri"/>
                <a:cs typeface="Calibri"/>
              </a:rPr>
              <a:t> </a:t>
            </a:r>
            <a:r>
              <a:rPr sz="1100" b="1" spc="-25" dirty="0">
                <a:latin typeface="Calibri"/>
                <a:cs typeface="Calibri"/>
              </a:rPr>
              <a:t>Wind</a:t>
            </a:r>
            <a:r>
              <a:rPr sz="1100" b="1" spc="-35" dirty="0">
                <a:latin typeface="Calibri"/>
                <a:cs typeface="Calibri"/>
              </a:rPr>
              <a:t> </a:t>
            </a:r>
            <a:r>
              <a:rPr sz="1100" b="1" dirty="0">
                <a:latin typeface="Calibri"/>
                <a:cs typeface="Calibri"/>
              </a:rPr>
              <a:t>=</a:t>
            </a:r>
            <a:r>
              <a:rPr sz="1100" b="1" spc="-30" dirty="0">
                <a:latin typeface="Calibri"/>
                <a:cs typeface="Calibri"/>
              </a:rPr>
              <a:t> </a:t>
            </a:r>
            <a:r>
              <a:rPr sz="1100" b="1" spc="-20" dirty="0">
                <a:latin typeface="Calibri"/>
                <a:cs typeface="Calibri"/>
              </a:rPr>
              <a:t>3.85</a:t>
            </a:r>
            <a:r>
              <a:rPr sz="1100" b="1" spc="-35" dirty="0">
                <a:latin typeface="Calibri"/>
                <a:cs typeface="Calibri"/>
              </a:rPr>
              <a:t> </a:t>
            </a:r>
            <a:r>
              <a:rPr sz="1100" b="1" spc="-40" dirty="0">
                <a:latin typeface="Calibri"/>
                <a:cs typeface="Calibri"/>
              </a:rPr>
              <a:t>ms-</a:t>
            </a:r>
            <a:r>
              <a:rPr sz="1100" b="1" spc="-50" dirty="0">
                <a:latin typeface="Calibri"/>
                <a:cs typeface="Calibri"/>
              </a:rPr>
              <a:t>1</a:t>
            </a:r>
            <a:endParaRPr sz="1100" dirty="0">
              <a:latin typeface="Calibri"/>
              <a:cs typeface="Calibri"/>
            </a:endParaRPr>
          </a:p>
          <a:p>
            <a:pPr marL="17463" algn="ctr">
              <a:lnSpc>
                <a:spcPct val="100000"/>
              </a:lnSpc>
              <a:spcBef>
                <a:spcPts val="25"/>
              </a:spcBef>
            </a:pPr>
            <a:r>
              <a:rPr sz="1100" b="1" spc="-35" dirty="0">
                <a:latin typeface="Calibri"/>
                <a:cs typeface="Calibri"/>
              </a:rPr>
              <a:t>MSE</a:t>
            </a:r>
            <a:r>
              <a:rPr sz="1100" b="1" spc="-45" dirty="0">
                <a:latin typeface="Calibri"/>
                <a:cs typeface="Calibri"/>
              </a:rPr>
              <a:t> </a:t>
            </a:r>
            <a:r>
              <a:rPr sz="1100" b="1" dirty="0">
                <a:latin typeface="Calibri"/>
                <a:cs typeface="Calibri"/>
              </a:rPr>
              <a:t>=</a:t>
            </a:r>
            <a:r>
              <a:rPr sz="1100" b="1" spc="-80" dirty="0">
                <a:latin typeface="Calibri"/>
                <a:cs typeface="Calibri"/>
              </a:rPr>
              <a:t> </a:t>
            </a:r>
            <a:r>
              <a:rPr sz="1100" b="1" dirty="0">
                <a:latin typeface="Calibri"/>
                <a:cs typeface="Calibri"/>
              </a:rPr>
              <a:t>0.1753;</a:t>
            </a:r>
            <a:r>
              <a:rPr sz="1100" b="1" spc="459" dirty="0">
                <a:latin typeface="Calibri"/>
                <a:cs typeface="Calibri"/>
              </a:rPr>
              <a:t> </a:t>
            </a:r>
            <a:r>
              <a:rPr sz="1100" b="1" dirty="0">
                <a:latin typeface="Calibri"/>
                <a:cs typeface="Calibri"/>
              </a:rPr>
              <a:t>R2</a:t>
            </a:r>
            <a:r>
              <a:rPr sz="1100" b="1" spc="-65" dirty="0">
                <a:latin typeface="Calibri"/>
                <a:cs typeface="Calibri"/>
              </a:rPr>
              <a:t> </a:t>
            </a:r>
            <a:r>
              <a:rPr sz="1100" b="1" dirty="0">
                <a:latin typeface="Calibri"/>
                <a:cs typeface="Calibri"/>
              </a:rPr>
              <a:t>=</a:t>
            </a:r>
            <a:r>
              <a:rPr sz="1100" b="1" spc="-70" dirty="0">
                <a:latin typeface="Calibri"/>
                <a:cs typeface="Calibri"/>
              </a:rPr>
              <a:t> </a:t>
            </a:r>
            <a:r>
              <a:rPr sz="1100" b="1" spc="-10" dirty="0">
                <a:latin typeface="Calibri"/>
                <a:cs typeface="Calibri"/>
              </a:rPr>
              <a:t>90.9%</a:t>
            </a:r>
            <a:endParaRPr sz="1100" dirty="0">
              <a:latin typeface="Calibri"/>
              <a:cs typeface="Calibri"/>
            </a:endParaRPr>
          </a:p>
        </p:txBody>
      </p:sp>
      <p:sp>
        <p:nvSpPr>
          <p:cNvPr id="33" name="object 9">
            <a:extLst>
              <a:ext uri="{FF2B5EF4-FFF2-40B4-BE49-F238E27FC236}">
                <a16:creationId xmlns:a16="http://schemas.microsoft.com/office/drawing/2014/main" id="{B42ED89B-52B1-6774-CED5-39D4D673D9E9}"/>
              </a:ext>
            </a:extLst>
          </p:cNvPr>
          <p:cNvSpPr txBox="1"/>
          <p:nvPr/>
        </p:nvSpPr>
        <p:spPr>
          <a:xfrm>
            <a:off x="7875817" y="2147663"/>
            <a:ext cx="2796823" cy="1019510"/>
          </a:xfrm>
          <a:prstGeom prst="rect">
            <a:avLst/>
          </a:prstGeom>
        </p:spPr>
        <p:txBody>
          <a:bodyPr vert="horz" wrap="square" lIns="0" tIns="26670" rIns="0" bIns="0" rtlCol="0">
            <a:spAutoFit/>
          </a:bodyPr>
          <a:lstStyle/>
          <a:p>
            <a:pPr marL="480059" marR="474345" algn="ctr">
              <a:lnSpc>
                <a:spcPts val="1610"/>
              </a:lnSpc>
              <a:spcBef>
                <a:spcPts val="210"/>
              </a:spcBef>
            </a:pPr>
            <a:r>
              <a:rPr sz="1100" b="1" spc="-35" dirty="0">
                <a:latin typeface="Calibri"/>
                <a:cs typeface="Calibri"/>
              </a:rPr>
              <a:t>Interpolated</a:t>
            </a:r>
            <a:r>
              <a:rPr sz="1100" b="1" spc="-10" dirty="0">
                <a:latin typeface="Calibri"/>
                <a:cs typeface="Calibri"/>
              </a:rPr>
              <a:t> </a:t>
            </a:r>
            <a:r>
              <a:rPr sz="1100" b="1" spc="-30" dirty="0">
                <a:latin typeface="Calibri"/>
                <a:cs typeface="Calibri"/>
              </a:rPr>
              <a:t>Dispersion</a:t>
            </a:r>
            <a:r>
              <a:rPr sz="1100" b="1" spc="-15" dirty="0">
                <a:latin typeface="Calibri"/>
                <a:cs typeface="Calibri"/>
              </a:rPr>
              <a:t> </a:t>
            </a:r>
            <a:r>
              <a:rPr sz="1100" b="1" dirty="0">
                <a:latin typeface="Calibri"/>
                <a:cs typeface="Calibri"/>
              </a:rPr>
              <a:t>n°</a:t>
            </a:r>
            <a:r>
              <a:rPr sz="1100" b="1" spc="-5" dirty="0">
                <a:latin typeface="Calibri"/>
                <a:cs typeface="Calibri"/>
              </a:rPr>
              <a:t> </a:t>
            </a:r>
            <a:r>
              <a:rPr sz="1100" b="1" spc="-25" dirty="0">
                <a:latin typeface="Calibri"/>
                <a:cs typeface="Calibri"/>
              </a:rPr>
              <a:t>236 </a:t>
            </a:r>
            <a:r>
              <a:rPr sz="1100" b="1" spc="-20" dirty="0">
                <a:latin typeface="Calibri"/>
                <a:cs typeface="Calibri"/>
              </a:rPr>
              <a:t>(20</a:t>
            </a:r>
            <a:r>
              <a:rPr sz="1100" b="1" spc="-45" dirty="0">
                <a:latin typeface="Calibri"/>
                <a:cs typeface="Calibri"/>
              </a:rPr>
              <a:t> </a:t>
            </a:r>
            <a:r>
              <a:rPr sz="1100" b="1" spc="-10" dirty="0">
                <a:latin typeface="Calibri"/>
                <a:cs typeface="Calibri"/>
              </a:rPr>
              <a:t>m)</a:t>
            </a:r>
            <a:r>
              <a:rPr sz="1100" b="1" spc="-35" dirty="0">
                <a:latin typeface="Calibri"/>
                <a:cs typeface="Calibri"/>
              </a:rPr>
              <a:t> </a:t>
            </a:r>
            <a:r>
              <a:rPr sz="1100" b="1" spc="-25" dirty="0">
                <a:latin typeface="Calibri"/>
                <a:cs typeface="Calibri"/>
              </a:rPr>
              <a:t>(Log10</a:t>
            </a:r>
            <a:r>
              <a:rPr sz="1100" b="1" spc="-45" dirty="0">
                <a:latin typeface="Calibri"/>
                <a:cs typeface="Calibri"/>
              </a:rPr>
              <a:t> </a:t>
            </a:r>
            <a:r>
              <a:rPr sz="1100" b="1" spc="-10" dirty="0">
                <a:latin typeface="Calibri"/>
                <a:cs typeface="Calibri"/>
              </a:rPr>
              <a:t>scale)</a:t>
            </a:r>
            <a:endParaRPr sz="1100" dirty="0">
              <a:latin typeface="Calibri"/>
              <a:cs typeface="Calibri"/>
            </a:endParaRPr>
          </a:p>
          <a:p>
            <a:pPr algn="ctr">
              <a:lnSpc>
                <a:spcPts val="1515"/>
              </a:lnSpc>
            </a:pPr>
            <a:r>
              <a:rPr sz="1100" b="1" spc="-30" dirty="0">
                <a:latin typeface="Calibri"/>
                <a:cs typeface="Calibri"/>
              </a:rPr>
              <a:t>Quote</a:t>
            </a:r>
            <a:r>
              <a:rPr sz="1100" b="1" spc="-50" dirty="0">
                <a:latin typeface="Calibri"/>
                <a:cs typeface="Calibri"/>
              </a:rPr>
              <a:t> </a:t>
            </a:r>
            <a:r>
              <a:rPr sz="1100" b="1" spc="-25" dirty="0">
                <a:latin typeface="Calibri"/>
                <a:cs typeface="Calibri"/>
              </a:rPr>
              <a:t>Disp.</a:t>
            </a:r>
            <a:r>
              <a:rPr sz="1100" b="1" spc="-40" dirty="0">
                <a:latin typeface="Calibri"/>
                <a:cs typeface="Calibri"/>
              </a:rPr>
              <a:t> </a:t>
            </a:r>
            <a:r>
              <a:rPr sz="1100" b="1" dirty="0">
                <a:latin typeface="Calibri"/>
                <a:cs typeface="Calibri"/>
              </a:rPr>
              <a:t>=</a:t>
            </a:r>
            <a:r>
              <a:rPr sz="1100" b="1" spc="-40" dirty="0">
                <a:latin typeface="Calibri"/>
                <a:cs typeface="Calibri"/>
              </a:rPr>
              <a:t> </a:t>
            </a:r>
            <a:r>
              <a:rPr sz="1100" b="1" spc="-25" dirty="0">
                <a:latin typeface="Calibri"/>
                <a:cs typeface="Calibri"/>
              </a:rPr>
              <a:t>17.52</a:t>
            </a:r>
            <a:r>
              <a:rPr sz="1100" b="1" spc="-40" dirty="0">
                <a:latin typeface="Calibri"/>
                <a:cs typeface="Calibri"/>
              </a:rPr>
              <a:t> </a:t>
            </a:r>
            <a:r>
              <a:rPr sz="1100" b="1" dirty="0">
                <a:latin typeface="Calibri"/>
                <a:cs typeface="Calibri"/>
              </a:rPr>
              <a:t>m</a:t>
            </a:r>
            <a:r>
              <a:rPr sz="1100" b="1" spc="-70" dirty="0">
                <a:latin typeface="Calibri"/>
                <a:cs typeface="Calibri"/>
              </a:rPr>
              <a:t> </a:t>
            </a:r>
            <a:r>
              <a:rPr sz="1100" b="1" dirty="0">
                <a:latin typeface="Calibri"/>
                <a:cs typeface="Calibri"/>
              </a:rPr>
              <a:t>–</a:t>
            </a:r>
            <a:r>
              <a:rPr sz="1100" b="1" spc="-40" dirty="0">
                <a:latin typeface="Calibri"/>
                <a:cs typeface="Calibri"/>
              </a:rPr>
              <a:t> </a:t>
            </a:r>
            <a:r>
              <a:rPr sz="1100" b="1" spc="-20" dirty="0">
                <a:latin typeface="Calibri"/>
                <a:cs typeface="Calibri"/>
              </a:rPr>
              <a:t>Ang.</a:t>
            </a:r>
            <a:r>
              <a:rPr sz="1100" b="1" spc="-35" dirty="0">
                <a:latin typeface="Calibri"/>
                <a:cs typeface="Calibri"/>
              </a:rPr>
              <a:t> </a:t>
            </a:r>
            <a:r>
              <a:rPr sz="1100" b="1" spc="-25" dirty="0">
                <a:latin typeface="Calibri"/>
                <a:cs typeface="Calibri"/>
              </a:rPr>
              <a:t>Wind</a:t>
            </a:r>
            <a:r>
              <a:rPr sz="1100" b="1" spc="-40" dirty="0">
                <a:latin typeface="Calibri"/>
                <a:cs typeface="Calibri"/>
              </a:rPr>
              <a:t> </a:t>
            </a:r>
            <a:r>
              <a:rPr sz="1100" b="1" dirty="0">
                <a:latin typeface="Calibri"/>
                <a:cs typeface="Calibri"/>
              </a:rPr>
              <a:t>=</a:t>
            </a:r>
            <a:r>
              <a:rPr sz="1100" b="1" spc="-40" dirty="0">
                <a:latin typeface="Calibri"/>
                <a:cs typeface="Calibri"/>
              </a:rPr>
              <a:t> </a:t>
            </a:r>
            <a:r>
              <a:rPr sz="1100" b="1" spc="-10" dirty="0">
                <a:latin typeface="Calibri"/>
                <a:cs typeface="Calibri"/>
              </a:rPr>
              <a:t>49.24°</a:t>
            </a:r>
            <a:endParaRPr sz="1100" dirty="0">
              <a:latin typeface="Calibri"/>
              <a:cs typeface="Calibri"/>
            </a:endParaRPr>
          </a:p>
          <a:p>
            <a:pPr marL="858519">
              <a:lnSpc>
                <a:spcPts val="1630"/>
              </a:lnSpc>
            </a:pPr>
            <a:r>
              <a:rPr sz="1100" b="1" spc="-85" dirty="0">
                <a:latin typeface="Calibri"/>
                <a:cs typeface="Calibri"/>
              </a:rPr>
              <a:t>V.</a:t>
            </a:r>
            <a:r>
              <a:rPr sz="1100" b="1" spc="-30" dirty="0">
                <a:latin typeface="Calibri"/>
                <a:cs typeface="Calibri"/>
              </a:rPr>
              <a:t> </a:t>
            </a:r>
            <a:r>
              <a:rPr sz="1100" b="1" spc="-25" dirty="0">
                <a:latin typeface="Calibri"/>
                <a:cs typeface="Calibri"/>
              </a:rPr>
              <a:t>Wind</a:t>
            </a:r>
            <a:r>
              <a:rPr sz="1100" b="1" spc="-35" dirty="0">
                <a:latin typeface="Calibri"/>
                <a:cs typeface="Calibri"/>
              </a:rPr>
              <a:t> </a:t>
            </a:r>
            <a:r>
              <a:rPr sz="1100" b="1" dirty="0">
                <a:latin typeface="Calibri"/>
                <a:cs typeface="Calibri"/>
              </a:rPr>
              <a:t>=</a:t>
            </a:r>
            <a:r>
              <a:rPr sz="1100" b="1" spc="-30" dirty="0">
                <a:latin typeface="Calibri"/>
                <a:cs typeface="Calibri"/>
              </a:rPr>
              <a:t> </a:t>
            </a:r>
            <a:r>
              <a:rPr sz="1100" b="1" spc="-20" dirty="0">
                <a:latin typeface="Calibri"/>
                <a:cs typeface="Calibri"/>
              </a:rPr>
              <a:t>3.85</a:t>
            </a:r>
            <a:r>
              <a:rPr sz="1100" b="1" spc="-35" dirty="0">
                <a:latin typeface="Calibri"/>
                <a:cs typeface="Calibri"/>
              </a:rPr>
              <a:t> </a:t>
            </a:r>
            <a:r>
              <a:rPr sz="1100" b="1" spc="-40" dirty="0">
                <a:latin typeface="Calibri"/>
                <a:cs typeface="Calibri"/>
              </a:rPr>
              <a:t>ms-</a:t>
            </a:r>
            <a:r>
              <a:rPr sz="1100" b="1" spc="-50" dirty="0">
                <a:latin typeface="Calibri"/>
                <a:cs typeface="Calibri"/>
              </a:rPr>
              <a:t>1</a:t>
            </a:r>
            <a:endParaRPr sz="1100" dirty="0">
              <a:latin typeface="Calibri"/>
              <a:cs typeface="Calibri"/>
            </a:endParaRPr>
          </a:p>
          <a:p>
            <a:pPr marL="1129665">
              <a:lnSpc>
                <a:spcPct val="100000"/>
              </a:lnSpc>
              <a:spcBef>
                <a:spcPts val="25"/>
              </a:spcBef>
            </a:pPr>
            <a:r>
              <a:rPr sz="1100" b="1" spc="-10" dirty="0">
                <a:latin typeface="Calibri"/>
                <a:cs typeface="Calibri"/>
              </a:rPr>
              <a:t>R2</a:t>
            </a:r>
            <a:r>
              <a:rPr sz="1100" b="1" spc="-60" dirty="0">
                <a:latin typeface="Calibri"/>
                <a:cs typeface="Calibri"/>
              </a:rPr>
              <a:t> </a:t>
            </a:r>
            <a:r>
              <a:rPr sz="1100" b="1" dirty="0">
                <a:latin typeface="Calibri"/>
                <a:cs typeface="Calibri"/>
              </a:rPr>
              <a:t>=</a:t>
            </a:r>
            <a:r>
              <a:rPr sz="1100" b="1" spc="-50" dirty="0">
                <a:latin typeface="Calibri"/>
                <a:cs typeface="Calibri"/>
              </a:rPr>
              <a:t> </a:t>
            </a:r>
            <a:r>
              <a:rPr sz="1100" b="1" spc="-10" dirty="0">
                <a:latin typeface="Calibri"/>
                <a:cs typeface="Calibri"/>
              </a:rPr>
              <a:t>43%</a:t>
            </a:r>
            <a:endParaRPr sz="1100" dirty="0">
              <a:latin typeface="Calibri"/>
              <a:cs typeface="Calibri"/>
            </a:endParaRPr>
          </a:p>
        </p:txBody>
      </p:sp>
      <p:pic>
        <p:nvPicPr>
          <p:cNvPr id="34" name="object 10">
            <a:extLst>
              <a:ext uri="{FF2B5EF4-FFF2-40B4-BE49-F238E27FC236}">
                <a16:creationId xmlns:a16="http://schemas.microsoft.com/office/drawing/2014/main" id="{3603075F-01ED-298A-734E-DB0781DCA012}"/>
              </a:ext>
            </a:extLst>
          </p:cNvPr>
          <p:cNvPicPr/>
          <p:nvPr/>
        </p:nvPicPr>
        <p:blipFill>
          <a:blip r:embed="rId2" cstate="print"/>
          <a:stretch>
            <a:fillRect/>
          </a:stretch>
        </p:blipFill>
        <p:spPr>
          <a:xfrm>
            <a:off x="1188174" y="3076356"/>
            <a:ext cx="2796824" cy="2114290"/>
          </a:xfrm>
          <a:prstGeom prst="rect">
            <a:avLst/>
          </a:prstGeom>
        </p:spPr>
      </p:pic>
      <p:pic>
        <p:nvPicPr>
          <p:cNvPr id="35" name="object 11">
            <a:extLst>
              <a:ext uri="{FF2B5EF4-FFF2-40B4-BE49-F238E27FC236}">
                <a16:creationId xmlns:a16="http://schemas.microsoft.com/office/drawing/2014/main" id="{D0C2E791-8FD1-E2BA-CB2C-05824B7F22BF}"/>
              </a:ext>
            </a:extLst>
          </p:cNvPr>
          <p:cNvPicPr/>
          <p:nvPr/>
        </p:nvPicPr>
        <p:blipFill>
          <a:blip r:embed="rId3" cstate="print"/>
          <a:stretch>
            <a:fillRect/>
          </a:stretch>
        </p:blipFill>
        <p:spPr>
          <a:xfrm>
            <a:off x="4693702" y="3073588"/>
            <a:ext cx="2796823" cy="2117058"/>
          </a:xfrm>
          <a:prstGeom prst="rect">
            <a:avLst/>
          </a:prstGeom>
        </p:spPr>
      </p:pic>
      <p:pic>
        <p:nvPicPr>
          <p:cNvPr id="36" name="object 12">
            <a:extLst>
              <a:ext uri="{FF2B5EF4-FFF2-40B4-BE49-F238E27FC236}">
                <a16:creationId xmlns:a16="http://schemas.microsoft.com/office/drawing/2014/main" id="{0864CBE7-0EF7-3226-E9C1-03450119777B}"/>
              </a:ext>
            </a:extLst>
          </p:cNvPr>
          <p:cNvPicPr/>
          <p:nvPr/>
        </p:nvPicPr>
        <p:blipFill>
          <a:blip r:embed="rId4" cstate="print"/>
          <a:stretch>
            <a:fillRect/>
          </a:stretch>
        </p:blipFill>
        <p:spPr>
          <a:xfrm>
            <a:off x="7941447" y="3167173"/>
            <a:ext cx="2651209" cy="2023473"/>
          </a:xfrm>
          <a:prstGeom prst="rect">
            <a:avLst/>
          </a:prstGeom>
        </p:spPr>
      </p:pic>
      <p:sp>
        <p:nvSpPr>
          <p:cNvPr id="40" name="CasellaDiTesto 39">
            <a:extLst>
              <a:ext uri="{FF2B5EF4-FFF2-40B4-BE49-F238E27FC236}">
                <a16:creationId xmlns:a16="http://schemas.microsoft.com/office/drawing/2014/main" id="{BF68B349-9D1D-5F46-7720-7234844B165B}"/>
              </a:ext>
            </a:extLst>
          </p:cNvPr>
          <p:cNvSpPr txBox="1"/>
          <p:nvPr/>
        </p:nvSpPr>
        <p:spPr>
          <a:xfrm>
            <a:off x="1303778" y="5656550"/>
            <a:ext cx="2688990" cy="215444"/>
          </a:xfrm>
          <a:prstGeom prst="rect">
            <a:avLst/>
          </a:prstGeom>
          <a:noFill/>
        </p:spPr>
        <p:txBody>
          <a:bodyPr wrap="square">
            <a:spAutoFit/>
          </a:bodyPr>
          <a:lstStyle/>
          <a:p>
            <a:pPr algn="ctr"/>
            <a:r>
              <a:rPr lang="it-IT" sz="800" b="0" i="0" u="sng" dirty="0">
                <a:solidFill>
                  <a:srgbClr val="404041"/>
                </a:solidFill>
                <a:effectLst/>
                <a:latin typeface="Arial" panose="020B0604020202020204" pitchFamily="34" charset="0"/>
                <a:cs typeface="Arial" panose="020B0604020202020204" pitchFamily="34" charset="0"/>
                <a:hlinkClick r:id="rId5"/>
              </a:rPr>
              <a:t>https://doi.org/10.1117/12.2685858</a:t>
            </a:r>
            <a:r>
              <a:rPr lang="it-IT" sz="800" b="0" i="0" u="sng" dirty="0">
                <a:solidFill>
                  <a:srgbClr val="404041"/>
                </a:solidFill>
                <a:effectLst/>
                <a:latin typeface="Arial" panose="020B0604020202020204" pitchFamily="34" charset="0"/>
                <a:cs typeface="Arial" panose="020B0604020202020204" pitchFamily="34" charset="0"/>
              </a:rPr>
              <a:t> </a:t>
            </a:r>
            <a:endParaRPr lang="en-GB" sz="800" dirty="0">
              <a:latin typeface="Arial" panose="020B0604020202020204" pitchFamily="34" charset="0"/>
              <a:cs typeface="Arial" panose="020B0604020202020204" pitchFamily="34" charset="0"/>
            </a:endParaRPr>
          </a:p>
        </p:txBody>
      </p:sp>
      <p:graphicFrame>
        <p:nvGraphicFramePr>
          <p:cNvPr id="41" name="object 7">
            <a:extLst>
              <a:ext uri="{FF2B5EF4-FFF2-40B4-BE49-F238E27FC236}">
                <a16:creationId xmlns:a16="http://schemas.microsoft.com/office/drawing/2014/main" id="{9C32FE71-B565-01C2-7A71-036C8E98C2D1}"/>
              </a:ext>
            </a:extLst>
          </p:cNvPr>
          <p:cNvGraphicFramePr>
            <a:graphicFrameLocks noGrp="1"/>
          </p:cNvGraphicFramePr>
          <p:nvPr>
            <p:extLst>
              <p:ext uri="{D42A27DB-BD31-4B8C-83A1-F6EECF244321}">
                <p14:modId xmlns:p14="http://schemas.microsoft.com/office/powerpoint/2010/main" val="1005185107"/>
              </p:ext>
            </p:extLst>
          </p:nvPr>
        </p:nvGraphicFramePr>
        <p:xfrm>
          <a:off x="4126803" y="5285241"/>
          <a:ext cx="7863140" cy="1292688"/>
        </p:xfrm>
        <a:graphic>
          <a:graphicData uri="http://schemas.openxmlformats.org/drawingml/2006/table">
            <a:tbl>
              <a:tblPr firstRow="1" bandRow="1">
                <a:tableStyleId>{2D5ABB26-0587-4C30-8999-92F81FD0307C}</a:tableStyleId>
              </a:tblPr>
              <a:tblGrid>
                <a:gridCol w="1024048">
                  <a:extLst>
                    <a:ext uri="{9D8B030D-6E8A-4147-A177-3AD203B41FA5}">
                      <a16:colId xmlns:a16="http://schemas.microsoft.com/office/drawing/2014/main" val="20000"/>
                    </a:ext>
                  </a:extLst>
                </a:gridCol>
                <a:gridCol w="1840977">
                  <a:extLst>
                    <a:ext uri="{9D8B030D-6E8A-4147-A177-3AD203B41FA5}">
                      <a16:colId xmlns:a16="http://schemas.microsoft.com/office/drawing/2014/main" val="20001"/>
                    </a:ext>
                  </a:extLst>
                </a:gridCol>
                <a:gridCol w="1887187">
                  <a:extLst>
                    <a:ext uri="{9D8B030D-6E8A-4147-A177-3AD203B41FA5}">
                      <a16:colId xmlns:a16="http://schemas.microsoft.com/office/drawing/2014/main" val="20002"/>
                    </a:ext>
                  </a:extLst>
                </a:gridCol>
                <a:gridCol w="984176">
                  <a:extLst>
                    <a:ext uri="{9D8B030D-6E8A-4147-A177-3AD203B41FA5}">
                      <a16:colId xmlns:a16="http://schemas.microsoft.com/office/drawing/2014/main" val="20003"/>
                    </a:ext>
                  </a:extLst>
                </a:gridCol>
                <a:gridCol w="2126752">
                  <a:extLst>
                    <a:ext uri="{9D8B030D-6E8A-4147-A177-3AD203B41FA5}">
                      <a16:colId xmlns:a16="http://schemas.microsoft.com/office/drawing/2014/main" val="20004"/>
                    </a:ext>
                  </a:extLst>
                </a:gridCol>
              </a:tblGrid>
              <a:tr h="256637">
                <a:tc>
                  <a:txBody>
                    <a:bodyPr/>
                    <a:lstStyle/>
                    <a:p>
                      <a:pPr marL="162560" marR="151765" indent="8255" algn="ctr">
                        <a:lnSpc>
                          <a:spcPct val="95000"/>
                        </a:lnSpc>
                        <a:spcBef>
                          <a:spcPts val="315"/>
                        </a:spcBef>
                      </a:pPr>
                      <a:r>
                        <a:rPr lang="it-IT" sz="1100" b="1" kern="1200" spc="-20" dirty="0">
                          <a:solidFill>
                            <a:srgbClr val="FFFFFF"/>
                          </a:solidFill>
                          <a:latin typeface="Arial" panose="020B0604020202020204" pitchFamily="34" charset="0"/>
                          <a:ea typeface="+mn-ea"/>
                          <a:cs typeface="Arial" panose="020B0604020202020204" pitchFamily="34" charset="0"/>
                        </a:rPr>
                        <a:t>Gride quote </a:t>
                      </a:r>
                      <a:r>
                        <a:rPr sz="1100" b="1" kern="1200" spc="-20" dirty="0">
                          <a:solidFill>
                            <a:srgbClr val="FFFFFF"/>
                          </a:solidFill>
                          <a:latin typeface="Arial" panose="020B0604020202020204" pitchFamily="34" charset="0"/>
                          <a:ea typeface="+mn-ea"/>
                          <a:cs typeface="Arial" panose="020B0604020202020204" pitchFamily="34" charset="0"/>
                        </a:rPr>
                        <a:t>[m]</a:t>
                      </a:r>
                    </a:p>
                  </a:txBody>
                  <a:tcPr marL="0" marR="0" marT="4000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70AD47"/>
                    </a:solidFill>
                  </a:tcPr>
                </a:tc>
                <a:tc>
                  <a:txBody>
                    <a:bodyPr/>
                    <a:lstStyle/>
                    <a:p>
                      <a:pPr marL="518159" marR="233045" indent="-273685" algn="ctr">
                        <a:lnSpc>
                          <a:spcPct val="95000"/>
                        </a:lnSpc>
                        <a:spcBef>
                          <a:spcPts val="315"/>
                        </a:spcBef>
                      </a:pPr>
                      <a:r>
                        <a:rPr sz="1100" b="1" kern="1200" spc="-20" dirty="0">
                          <a:solidFill>
                            <a:srgbClr val="FFFFFF"/>
                          </a:solidFill>
                          <a:latin typeface="Arial" panose="020B0604020202020204" pitchFamily="34" charset="0"/>
                          <a:ea typeface="+mn-ea"/>
                          <a:cs typeface="Arial" panose="020B0604020202020204" pitchFamily="34" charset="0"/>
                        </a:rPr>
                        <a:t>Average MSE (Std) </a:t>
                      </a:r>
                      <a:endParaRPr lang="it-IT" sz="1100" b="1" kern="1200" spc="-20" dirty="0">
                        <a:solidFill>
                          <a:srgbClr val="FFFFFF"/>
                        </a:solidFill>
                        <a:latin typeface="Arial" panose="020B0604020202020204" pitchFamily="34" charset="0"/>
                        <a:ea typeface="+mn-ea"/>
                        <a:cs typeface="Arial" panose="020B0604020202020204" pitchFamily="34" charset="0"/>
                      </a:endParaRPr>
                    </a:p>
                    <a:p>
                      <a:pPr marL="518159" marR="233045" indent="-273685" algn="ctr">
                        <a:lnSpc>
                          <a:spcPct val="95000"/>
                        </a:lnSpc>
                        <a:spcBef>
                          <a:spcPts val="315"/>
                        </a:spcBef>
                      </a:pPr>
                      <a:r>
                        <a:rPr sz="1100" b="1" kern="1200" spc="-20" dirty="0">
                          <a:solidFill>
                            <a:srgbClr val="FFFFFF"/>
                          </a:solidFill>
                          <a:latin typeface="Arial" panose="020B0604020202020204" pitchFamily="34" charset="0"/>
                          <a:ea typeface="+mn-ea"/>
                          <a:cs typeface="Arial" panose="020B0604020202020204" pitchFamily="34" charset="0"/>
                        </a:rPr>
                        <a:t>[</a:t>
                      </a:r>
                      <a:r>
                        <a:rPr sz="1100" b="1" kern="1200" spc="-20" dirty="0" err="1">
                          <a:solidFill>
                            <a:srgbClr val="FFFFFF"/>
                          </a:solidFill>
                          <a:latin typeface="Arial" panose="020B0604020202020204" pitchFamily="34" charset="0"/>
                          <a:ea typeface="+mn-ea"/>
                          <a:cs typeface="Arial" panose="020B0604020202020204" pitchFamily="34" charset="0"/>
                        </a:rPr>
                        <a:t>a.u</a:t>
                      </a:r>
                      <a:r>
                        <a:rPr sz="1100" b="1" kern="1200" spc="-20" dirty="0">
                          <a:solidFill>
                            <a:srgbClr val="FFFFFF"/>
                          </a:solidFill>
                          <a:latin typeface="Arial" panose="020B0604020202020204" pitchFamily="34" charset="0"/>
                          <a:ea typeface="+mn-ea"/>
                          <a:cs typeface="Arial" panose="020B0604020202020204" pitchFamily="34" charset="0"/>
                        </a:rPr>
                        <a:t>.]</a:t>
                      </a:r>
                    </a:p>
                  </a:txBody>
                  <a:tcPr marL="0" marR="0" marT="4000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70AD47"/>
                    </a:solidFill>
                  </a:tcPr>
                </a:tc>
                <a:tc>
                  <a:txBody>
                    <a:bodyPr/>
                    <a:lstStyle/>
                    <a:p>
                      <a:pPr marL="9525" marR="144145" indent="-9525" algn="ctr">
                        <a:lnSpc>
                          <a:spcPct val="100000"/>
                        </a:lnSpc>
                        <a:spcBef>
                          <a:spcPts val="0"/>
                        </a:spcBef>
                        <a:tabLst/>
                      </a:pPr>
                      <a:r>
                        <a:rPr sz="1100" b="1" kern="1200" spc="-20" dirty="0">
                          <a:solidFill>
                            <a:srgbClr val="FFFFFF"/>
                          </a:solidFill>
                          <a:latin typeface="Arial" panose="020B0604020202020204" pitchFamily="34" charset="0"/>
                          <a:ea typeface="+mn-ea"/>
                          <a:cs typeface="Arial" panose="020B0604020202020204" pitchFamily="34" charset="0"/>
                        </a:rPr>
                        <a:t>Average R</a:t>
                      </a:r>
                      <a:r>
                        <a:rPr sz="1100" b="1" kern="1200" spc="-20" baseline="30000" dirty="0">
                          <a:solidFill>
                            <a:srgbClr val="FFFFFF"/>
                          </a:solidFill>
                          <a:latin typeface="Arial" panose="020B0604020202020204" pitchFamily="34" charset="0"/>
                          <a:ea typeface="+mn-ea"/>
                          <a:cs typeface="Arial" panose="020B0604020202020204" pitchFamily="34" charset="0"/>
                        </a:rPr>
                        <a:t>2</a:t>
                      </a:r>
                      <a:r>
                        <a:rPr sz="1100" b="1" kern="1200" spc="-20" dirty="0">
                          <a:solidFill>
                            <a:srgbClr val="FFFFFF"/>
                          </a:solidFill>
                          <a:latin typeface="Arial" panose="020B0604020202020204" pitchFamily="34" charset="0"/>
                          <a:ea typeface="+mn-ea"/>
                          <a:cs typeface="Arial" panose="020B0604020202020204" pitchFamily="34" charset="0"/>
                        </a:rPr>
                        <a:t> </a:t>
                      </a:r>
                      <a:endParaRPr lang="it-IT" sz="1100" b="1" kern="1200" spc="-20" dirty="0">
                        <a:solidFill>
                          <a:srgbClr val="FFFFFF"/>
                        </a:solidFill>
                        <a:latin typeface="Arial" panose="020B0604020202020204" pitchFamily="34" charset="0"/>
                        <a:ea typeface="+mn-ea"/>
                        <a:cs typeface="Arial" panose="020B0604020202020204" pitchFamily="34" charset="0"/>
                      </a:endParaRPr>
                    </a:p>
                    <a:p>
                      <a:pPr marL="607060" marR="144145" indent="-454025" algn="ctr">
                        <a:lnSpc>
                          <a:spcPct val="100000"/>
                        </a:lnSpc>
                        <a:spcBef>
                          <a:spcPts val="0"/>
                        </a:spcBef>
                      </a:pPr>
                      <a:r>
                        <a:rPr sz="1100" b="1" kern="1200" spc="-20" dirty="0">
                          <a:solidFill>
                            <a:srgbClr val="FFFFFF"/>
                          </a:solidFill>
                          <a:latin typeface="Arial" panose="020B0604020202020204" pitchFamily="34" charset="0"/>
                          <a:ea typeface="+mn-ea"/>
                          <a:cs typeface="Arial" panose="020B0604020202020204" pitchFamily="34" charset="0"/>
                        </a:rPr>
                        <a:t>(Std) [%]</a:t>
                      </a:r>
                    </a:p>
                  </a:txBody>
                  <a:tcPr marL="0" marR="0" marT="15049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70AD47"/>
                    </a:solidFill>
                  </a:tcPr>
                </a:tc>
                <a:tc>
                  <a:txBody>
                    <a:bodyPr/>
                    <a:lstStyle/>
                    <a:p>
                      <a:pPr marL="128905" marR="119380" indent="635" algn="ctr">
                        <a:lnSpc>
                          <a:spcPct val="95000"/>
                        </a:lnSpc>
                        <a:spcBef>
                          <a:spcPts val="315"/>
                        </a:spcBef>
                      </a:pPr>
                      <a:r>
                        <a:rPr sz="1100" b="1" kern="1200" spc="-20" dirty="0">
                          <a:solidFill>
                            <a:srgbClr val="FFFFFF"/>
                          </a:solidFill>
                          <a:latin typeface="Arial" panose="020B0604020202020204" pitchFamily="34" charset="0"/>
                          <a:ea typeface="+mn-ea"/>
                          <a:cs typeface="Arial" panose="020B0604020202020204" pitchFamily="34" charset="0"/>
                        </a:rPr>
                        <a:t>Training Time [hh:mm:ss]</a:t>
                      </a:r>
                    </a:p>
                  </a:txBody>
                  <a:tcPr marL="0" marR="0" marT="4000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70AD47"/>
                    </a:solidFill>
                  </a:tcPr>
                </a:tc>
                <a:tc>
                  <a:txBody>
                    <a:bodyPr/>
                    <a:lstStyle/>
                    <a:p>
                      <a:pPr marL="495300" marR="93980" indent="-389890" algn="ctr">
                        <a:lnSpc>
                          <a:spcPts val="1580"/>
                        </a:lnSpc>
                        <a:spcBef>
                          <a:spcPts val="1185"/>
                        </a:spcBef>
                      </a:pPr>
                      <a:r>
                        <a:rPr sz="1100" b="1" kern="1200" spc="-20" dirty="0">
                          <a:solidFill>
                            <a:srgbClr val="FFFFFF"/>
                          </a:solidFill>
                          <a:latin typeface="Arial" panose="020B0604020202020204" pitchFamily="34" charset="0"/>
                          <a:ea typeface="+mn-ea"/>
                          <a:cs typeface="Arial" panose="020B0604020202020204" pitchFamily="34" charset="0"/>
                        </a:rPr>
                        <a:t>Prediction Time [sec]</a:t>
                      </a:r>
                    </a:p>
                  </a:txBody>
                  <a:tcPr marL="0" marR="0" marT="15049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70AD47"/>
                    </a:solidFill>
                  </a:tcPr>
                </a:tc>
                <a:extLst>
                  <a:ext uri="{0D108BD9-81ED-4DB2-BD59-A6C34878D82A}">
                    <a16:rowId xmlns:a16="http://schemas.microsoft.com/office/drawing/2014/main" val="10000"/>
                  </a:ext>
                </a:extLst>
              </a:tr>
              <a:tr h="258303">
                <a:tc>
                  <a:txBody>
                    <a:bodyPr/>
                    <a:lstStyle/>
                    <a:p>
                      <a:pPr marL="2540" algn="ctr">
                        <a:lnSpc>
                          <a:spcPct val="100000"/>
                        </a:lnSpc>
                        <a:spcBef>
                          <a:spcPts val="229"/>
                        </a:spcBef>
                      </a:pPr>
                      <a:r>
                        <a:rPr sz="1100" spc="-50" dirty="0">
                          <a:latin typeface="Arial" panose="020B0604020202020204" pitchFamily="34" charset="0"/>
                          <a:cs typeface="Arial" panose="020B0604020202020204" pitchFamily="34" charset="0"/>
                        </a:rPr>
                        <a:t>2</a:t>
                      </a:r>
                      <a:endParaRPr sz="1100">
                        <a:latin typeface="Arial" panose="020B0604020202020204" pitchFamily="34" charset="0"/>
                        <a:cs typeface="Arial" panose="020B0604020202020204" pitchFamily="34" charset="0"/>
                      </a:endParaRPr>
                    </a:p>
                  </a:txBody>
                  <a:tcPr marL="0" marR="0" marT="2920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7E7E7"/>
                    </a:solidFill>
                  </a:tcPr>
                </a:tc>
                <a:tc>
                  <a:txBody>
                    <a:bodyPr/>
                    <a:lstStyle/>
                    <a:p>
                      <a:pPr algn="ctr">
                        <a:lnSpc>
                          <a:spcPct val="100000"/>
                        </a:lnSpc>
                        <a:spcBef>
                          <a:spcPts val="229"/>
                        </a:spcBef>
                      </a:pPr>
                      <a:r>
                        <a:rPr sz="1100" spc="-25" dirty="0">
                          <a:latin typeface="Arial" panose="020B0604020202020204" pitchFamily="34" charset="0"/>
                          <a:cs typeface="Arial" panose="020B0604020202020204" pitchFamily="34" charset="0"/>
                        </a:rPr>
                        <a:t>0.0712</a:t>
                      </a:r>
                      <a:r>
                        <a:rPr sz="1100" spc="-35" dirty="0">
                          <a:latin typeface="Arial" panose="020B0604020202020204" pitchFamily="34" charset="0"/>
                          <a:cs typeface="Arial" panose="020B0604020202020204" pitchFamily="34" charset="0"/>
                        </a:rPr>
                        <a:t> </a:t>
                      </a:r>
                      <a:r>
                        <a:rPr sz="1100" spc="-10" dirty="0">
                          <a:latin typeface="Arial" panose="020B0604020202020204" pitchFamily="34" charset="0"/>
                          <a:cs typeface="Arial" panose="020B0604020202020204" pitchFamily="34" charset="0"/>
                        </a:rPr>
                        <a:t>(0.0499)</a:t>
                      </a:r>
                      <a:endParaRPr sz="1100" dirty="0">
                        <a:latin typeface="Arial" panose="020B0604020202020204" pitchFamily="34" charset="0"/>
                        <a:cs typeface="Arial" panose="020B0604020202020204" pitchFamily="34" charset="0"/>
                      </a:endParaRPr>
                    </a:p>
                  </a:txBody>
                  <a:tcPr marL="0" marR="0" marT="2920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7E7E7"/>
                    </a:solidFill>
                  </a:tcPr>
                </a:tc>
                <a:tc>
                  <a:txBody>
                    <a:bodyPr/>
                    <a:lstStyle/>
                    <a:p>
                      <a:pPr marL="635" algn="ctr">
                        <a:lnSpc>
                          <a:spcPct val="100000"/>
                        </a:lnSpc>
                        <a:spcBef>
                          <a:spcPts val="229"/>
                        </a:spcBef>
                      </a:pPr>
                      <a:r>
                        <a:rPr sz="1100" spc="-30" dirty="0">
                          <a:latin typeface="Arial" panose="020B0604020202020204" pitchFamily="34" charset="0"/>
                          <a:cs typeface="Arial" panose="020B0604020202020204" pitchFamily="34" charset="0"/>
                        </a:rPr>
                        <a:t>94.609% </a:t>
                      </a:r>
                      <a:r>
                        <a:rPr sz="1100" spc="-10" dirty="0">
                          <a:latin typeface="Arial" panose="020B0604020202020204" pitchFamily="34" charset="0"/>
                          <a:cs typeface="Arial" panose="020B0604020202020204" pitchFamily="34" charset="0"/>
                        </a:rPr>
                        <a:t>(3.838%)</a:t>
                      </a:r>
                      <a:endParaRPr sz="1100">
                        <a:latin typeface="Arial" panose="020B0604020202020204" pitchFamily="34" charset="0"/>
                        <a:cs typeface="Arial" panose="020B0604020202020204" pitchFamily="34" charset="0"/>
                      </a:endParaRPr>
                    </a:p>
                  </a:txBody>
                  <a:tcPr marL="0" marR="0" marT="2920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7E7E7"/>
                    </a:solidFill>
                  </a:tcPr>
                </a:tc>
                <a:tc rowSpan="3">
                  <a:txBody>
                    <a:bodyPr/>
                    <a:lstStyle/>
                    <a:p>
                      <a:pPr marL="50800" indent="0" algn="ctr">
                        <a:lnSpc>
                          <a:spcPct val="100000"/>
                        </a:lnSpc>
                        <a:tabLst/>
                      </a:pPr>
                      <a:r>
                        <a:rPr sz="1100" spc="-10" dirty="0">
                          <a:latin typeface="Arial" panose="020B0604020202020204" pitchFamily="34" charset="0"/>
                          <a:cs typeface="Arial" panose="020B0604020202020204" pitchFamily="34" charset="0"/>
                        </a:rPr>
                        <a:t>01:52:18</a:t>
                      </a:r>
                      <a:endParaRPr sz="1100" dirty="0">
                        <a:latin typeface="Arial" panose="020B0604020202020204" pitchFamily="34" charset="0"/>
                        <a:cs typeface="Arial" panose="020B0604020202020204" pitchFamily="34" charset="0"/>
                      </a:endParaRPr>
                    </a:p>
                  </a:txBody>
                  <a:tcPr marL="0" marR="0" marT="10858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7E7E7"/>
                    </a:solidFill>
                  </a:tcPr>
                </a:tc>
                <a:tc rowSpan="3">
                  <a:txBody>
                    <a:bodyPr/>
                    <a:lstStyle/>
                    <a:p>
                      <a:pPr marL="9525" indent="0" algn="ctr">
                        <a:lnSpc>
                          <a:spcPct val="100000"/>
                        </a:lnSpc>
                        <a:tabLst/>
                      </a:pPr>
                      <a:r>
                        <a:rPr sz="1100" kern="1200" spc="-10" dirty="0">
                          <a:solidFill>
                            <a:schemeClr val="tx1"/>
                          </a:solidFill>
                          <a:latin typeface="Arial" panose="020B0604020202020204" pitchFamily="34" charset="0"/>
                          <a:ea typeface="+mn-ea"/>
                          <a:cs typeface="Arial" panose="020B0604020202020204" pitchFamily="34" charset="0"/>
                        </a:rPr>
                        <a:t>0.00978</a:t>
                      </a:r>
                      <a:endParaRPr lang="it-IT" sz="1100" kern="1200" spc="-10" dirty="0">
                        <a:solidFill>
                          <a:schemeClr val="tx1"/>
                        </a:solidFill>
                        <a:latin typeface="Arial" panose="020B0604020202020204" pitchFamily="34" charset="0"/>
                        <a:ea typeface="+mn-ea"/>
                        <a:cs typeface="Arial" panose="020B0604020202020204" pitchFamily="34" charset="0"/>
                      </a:endParaRPr>
                    </a:p>
                    <a:p>
                      <a:pPr marL="9525" indent="0" algn="ctr">
                        <a:lnSpc>
                          <a:spcPct val="100000"/>
                        </a:lnSpc>
                        <a:tabLst/>
                      </a:pPr>
                      <a:r>
                        <a:rPr lang="it-IT" sz="700" dirty="0">
                          <a:latin typeface="Arial" panose="020B0604020202020204" pitchFamily="34" charset="0"/>
                          <a:cs typeface="Arial" panose="020B0604020202020204" pitchFamily="34" charset="0"/>
                        </a:rPr>
                        <a:t>“</a:t>
                      </a:r>
                      <a:r>
                        <a:rPr lang="it-IT" sz="700" dirty="0" err="1">
                          <a:latin typeface="Arial" panose="020B0604020202020204" pitchFamily="34" charset="0"/>
                          <a:cs typeface="Arial" panose="020B0604020202020204" pitchFamily="34" charset="0"/>
                        </a:rPr>
                        <a:t>Prediction</a:t>
                      </a:r>
                      <a:r>
                        <a:rPr lang="it-IT" sz="700" dirty="0">
                          <a:latin typeface="Arial" panose="020B0604020202020204" pitchFamily="34" charset="0"/>
                          <a:cs typeface="Arial" panose="020B0604020202020204" pitchFamily="34" charset="0"/>
                        </a:rPr>
                        <a:t> time on a standard laptop and </a:t>
                      </a:r>
                      <a:r>
                        <a:rPr lang="it-IT" sz="700" dirty="0" err="1">
                          <a:latin typeface="Arial" panose="020B0604020202020204" pitchFamily="34" charset="0"/>
                          <a:cs typeface="Arial" panose="020B0604020202020204" pitchFamily="34" charset="0"/>
                        </a:rPr>
                        <a:t>not</a:t>
                      </a:r>
                      <a:r>
                        <a:rPr lang="it-IT" sz="700" dirty="0">
                          <a:latin typeface="Arial" panose="020B0604020202020204" pitchFamily="34" charset="0"/>
                          <a:cs typeface="Arial" panose="020B0604020202020204" pitchFamily="34" charset="0"/>
                        </a:rPr>
                        <a:t> on real-time hardware (e.g., FPGA, etc.). In that case, </a:t>
                      </a:r>
                      <a:r>
                        <a:rPr lang="it-IT" sz="700" dirty="0" err="1">
                          <a:latin typeface="Arial" panose="020B0604020202020204" pitchFamily="34" charset="0"/>
                          <a:cs typeface="Arial" panose="020B0604020202020204" pitchFamily="34" charset="0"/>
                        </a:rPr>
                        <a:t>we</a:t>
                      </a:r>
                      <a:r>
                        <a:rPr lang="it-IT" sz="700" dirty="0">
                          <a:latin typeface="Arial" panose="020B0604020202020204" pitchFamily="34" charset="0"/>
                          <a:cs typeface="Arial" panose="020B0604020202020204" pitchFamily="34" charset="0"/>
                        </a:rPr>
                        <a:t> can </a:t>
                      </a:r>
                      <a:r>
                        <a:rPr lang="it-IT" sz="700" dirty="0" err="1">
                          <a:latin typeface="Arial" panose="020B0604020202020204" pitchFamily="34" charset="0"/>
                          <a:cs typeface="Arial" panose="020B0604020202020204" pitchFamily="34" charset="0"/>
                        </a:rPr>
                        <a:t>even</a:t>
                      </a:r>
                      <a:r>
                        <a:rPr lang="it-IT" sz="700" dirty="0">
                          <a:latin typeface="Arial" panose="020B0604020202020204" pitchFamily="34" charset="0"/>
                          <a:cs typeface="Arial" panose="020B0604020202020204" pitchFamily="34" charset="0"/>
                        </a:rPr>
                        <a:t> go </a:t>
                      </a:r>
                      <a:r>
                        <a:rPr lang="it-IT" sz="700" dirty="0" err="1">
                          <a:latin typeface="Arial" panose="020B0604020202020204" pitchFamily="34" charset="0"/>
                          <a:cs typeface="Arial" panose="020B0604020202020204" pitchFamily="34" charset="0"/>
                        </a:rPr>
                        <a:t>below</a:t>
                      </a:r>
                      <a:r>
                        <a:rPr lang="it-IT" sz="700" dirty="0">
                          <a:latin typeface="Arial" panose="020B0604020202020204" pitchFamily="34" charset="0"/>
                          <a:cs typeface="Arial" panose="020B0604020202020204" pitchFamily="34" charset="0"/>
                        </a:rPr>
                        <a:t> 1 </a:t>
                      </a:r>
                      <a:r>
                        <a:rPr lang="it-IT" sz="700" dirty="0" err="1">
                          <a:latin typeface="Arial" panose="020B0604020202020204" pitchFamily="34" charset="0"/>
                          <a:cs typeface="Arial" panose="020B0604020202020204" pitchFamily="34" charset="0"/>
                        </a:rPr>
                        <a:t>ms</a:t>
                      </a:r>
                      <a:endParaRPr sz="700" dirty="0">
                        <a:latin typeface="Arial" panose="020B0604020202020204" pitchFamily="34" charset="0"/>
                        <a:cs typeface="Arial" panose="020B0604020202020204" pitchFamily="34" charset="0"/>
                      </a:endParaRPr>
                    </a:p>
                  </a:txBody>
                  <a:tcPr marL="0" marR="0" marT="10858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7E7E7"/>
                    </a:solidFill>
                  </a:tcPr>
                </a:tc>
                <a:extLst>
                  <a:ext uri="{0D108BD9-81ED-4DB2-BD59-A6C34878D82A}">
                    <a16:rowId xmlns:a16="http://schemas.microsoft.com/office/drawing/2014/main" val="10001"/>
                  </a:ext>
                </a:extLst>
              </a:tr>
              <a:tr h="258303">
                <a:tc>
                  <a:txBody>
                    <a:bodyPr/>
                    <a:lstStyle/>
                    <a:p>
                      <a:pPr algn="ctr">
                        <a:lnSpc>
                          <a:spcPct val="100000"/>
                        </a:lnSpc>
                        <a:spcBef>
                          <a:spcPts val="235"/>
                        </a:spcBef>
                      </a:pPr>
                      <a:r>
                        <a:rPr sz="1100" spc="-25" dirty="0">
                          <a:latin typeface="Arial" panose="020B0604020202020204" pitchFamily="34" charset="0"/>
                          <a:cs typeface="Arial" panose="020B0604020202020204" pitchFamily="34" charset="0"/>
                        </a:rPr>
                        <a:t>20</a:t>
                      </a:r>
                      <a:endParaRPr sz="1100">
                        <a:latin typeface="Arial" panose="020B0604020202020204" pitchFamily="34" charset="0"/>
                        <a:cs typeface="Arial" panose="020B0604020202020204" pitchFamily="34" charset="0"/>
                      </a:endParaRPr>
                    </a:p>
                  </a:txBody>
                  <a:tcPr marL="0" marR="0" marT="2984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235"/>
                        </a:spcBef>
                      </a:pPr>
                      <a:r>
                        <a:rPr sz="1100" spc="-25" dirty="0">
                          <a:latin typeface="Arial" panose="020B0604020202020204" pitchFamily="34" charset="0"/>
                          <a:cs typeface="Arial" panose="020B0604020202020204" pitchFamily="34" charset="0"/>
                        </a:rPr>
                        <a:t>0.0837</a:t>
                      </a:r>
                      <a:r>
                        <a:rPr sz="1100" spc="-35" dirty="0">
                          <a:latin typeface="Arial" panose="020B0604020202020204" pitchFamily="34" charset="0"/>
                          <a:cs typeface="Arial" panose="020B0604020202020204" pitchFamily="34" charset="0"/>
                        </a:rPr>
                        <a:t> </a:t>
                      </a:r>
                      <a:r>
                        <a:rPr sz="1100" spc="-10" dirty="0">
                          <a:latin typeface="Arial" panose="020B0604020202020204" pitchFamily="34" charset="0"/>
                          <a:cs typeface="Arial" panose="020B0604020202020204" pitchFamily="34" charset="0"/>
                        </a:rPr>
                        <a:t>(0.0456)</a:t>
                      </a:r>
                      <a:endParaRPr sz="1100" dirty="0">
                        <a:latin typeface="Arial" panose="020B0604020202020204" pitchFamily="34" charset="0"/>
                        <a:cs typeface="Arial" panose="020B0604020202020204" pitchFamily="34" charset="0"/>
                      </a:endParaRPr>
                    </a:p>
                  </a:txBody>
                  <a:tcPr marL="0" marR="0" marT="2984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ct val="100000"/>
                        </a:lnSpc>
                        <a:spcBef>
                          <a:spcPts val="235"/>
                        </a:spcBef>
                      </a:pPr>
                      <a:r>
                        <a:rPr sz="1100" spc="-30" dirty="0">
                          <a:latin typeface="Arial" panose="020B0604020202020204" pitchFamily="34" charset="0"/>
                          <a:cs typeface="Arial" panose="020B0604020202020204" pitchFamily="34" charset="0"/>
                        </a:rPr>
                        <a:t>93.816% </a:t>
                      </a:r>
                      <a:r>
                        <a:rPr sz="1100" spc="-10" dirty="0">
                          <a:latin typeface="Arial" panose="020B0604020202020204" pitchFamily="34" charset="0"/>
                          <a:cs typeface="Arial" panose="020B0604020202020204" pitchFamily="34" charset="0"/>
                        </a:rPr>
                        <a:t>(3.973%)</a:t>
                      </a:r>
                      <a:endParaRPr sz="1100" dirty="0">
                        <a:latin typeface="Arial" panose="020B0604020202020204" pitchFamily="34" charset="0"/>
                        <a:cs typeface="Arial" panose="020B0604020202020204" pitchFamily="34" charset="0"/>
                      </a:endParaRPr>
                    </a:p>
                  </a:txBody>
                  <a:tcPr marL="0" marR="0" marT="2984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vMerge="1">
                  <a:txBody>
                    <a:bodyPr/>
                    <a:lstStyle/>
                    <a:p>
                      <a:endParaRPr/>
                    </a:p>
                  </a:txBody>
                  <a:tcPr marL="0" marR="0" marT="10858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7E7E7"/>
                    </a:solidFill>
                  </a:tcPr>
                </a:tc>
                <a:tc vMerge="1">
                  <a:txBody>
                    <a:bodyPr/>
                    <a:lstStyle/>
                    <a:p>
                      <a:endParaRPr/>
                    </a:p>
                  </a:txBody>
                  <a:tcPr marL="0" marR="0" marT="10858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7E7E7"/>
                    </a:solidFill>
                  </a:tcPr>
                </a:tc>
                <a:extLst>
                  <a:ext uri="{0D108BD9-81ED-4DB2-BD59-A6C34878D82A}">
                    <a16:rowId xmlns:a16="http://schemas.microsoft.com/office/drawing/2014/main" val="10002"/>
                  </a:ext>
                </a:extLst>
              </a:tr>
              <a:tr h="258303">
                <a:tc>
                  <a:txBody>
                    <a:bodyPr/>
                    <a:lstStyle/>
                    <a:p>
                      <a:pPr algn="ctr">
                        <a:lnSpc>
                          <a:spcPct val="100000"/>
                        </a:lnSpc>
                        <a:spcBef>
                          <a:spcPts val="235"/>
                        </a:spcBef>
                      </a:pPr>
                      <a:r>
                        <a:rPr sz="1100" spc="-25" dirty="0">
                          <a:latin typeface="Arial" panose="020B0604020202020204" pitchFamily="34" charset="0"/>
                          <a:cs typeface="Arial" panose="020B0604020202020204" pitchFamily="34" charset="0"/>
                        </a:rPr>
                        <a:t>50</a:t>
                      </a:r>
                      <a:endParaRPr sz="1100">
                        <a:latin typeface="Arial" panose="020B0604020202020204" pitchFamily="34" charset="0"/>
                        <a:cs typeface="Arial" panose="020B0604020202020204" pitchFamily="34" charset="0"/>
                      </a:endParaRPr>
                    </a:p>
                  </a:txBody>
                  <a:tcPr marL="0" marR="0" marT="2984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7E7E7"/>
                    </a:solidFill>
                  </a:tcPr>
                </a:tc>
                <a:tc>
                  <a:txBody>
                    <a:bodyPr/>
                    <a:lstStyle/>
                    <a:p>
                      <a:pPr algn="ctr">
                        <a:lnSpc>
                          <a:spcPct val="100000"/>
                        </a:lnSpc>
                        <a:spcBef>
                          <a:spcPts val="235"/>
                        </a:spcBef>
                      </a:pPr>
                      <a:r>
                        <a:rPr sz="1100" spc="-25" dirty="0">
                          <a:latin typeface="Arial" panose="020B0604020202020204" pitchFamily="34" charset="0"/>
                          <a:cs typeface="Arial" panose="020B0604020202020204" pitchFamily="34" charset="0"/>
                        </a:rPr>
                        <a:t>0.0567</a:t>
                      </a:r>
                      <a:r>
                        <a:rPr sz="1100" spc="-35" dirty="0">
                          <a:latin typeface="Arial" panose="020B0604020202020204" pitchFamily="34" charset="0"/>
                          <a:cs typeface="Arial" panose="020B0604020202020204" pitchFamily="34" charset="0"/>
                        </a:rPr>
                        <a:t> </a:t>
                      </a:r>
                      <a:r>
                        <a:rPr sz="1100" spc="-10" dirty="0">
                          <a:latin typeface="Arial" panose="020B0604020202020204" pitchFamily="34" charset="0"/>
                          <a:cs typeface="Arial" panose="020B0604020202020204" pitchFamily="34" charset="0"/>
                        </a:rPr>
                        <a:t>(0.0377)</a:t>
                      </a:r>
                      <a:endParaRPr sz="1100">
                        <a:latin typeface="Arial" panose="020B0604020202020204" pitchFamily="34" charset="0"/>
                        <a:cs typeface="Arial" panose="020B0604020202020204" pitchFamily="34" charset="0"/>
                      </a:endParaRPr>
                    </a:p>
                  </a:txBody>
                  <a:tcPr marL="0" marR="0" marT="2984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7E7E7"/>
                    </a:solidFill>
                  </a:tcPr>
                </a:tc>
                <a:tc>
                  <a:txBody>
                    <a:bodyPr/>
                    <a:lstStyle/>
                    <a:p>
                      <a:pPr marL="635" algn="ctr">
                        <a:lnSpc>
                          <a:spcPct val="100000"/>
                        </a:lnSpc>
                        <a:spcBef>
                          <a:spcPts val="235"/>
                        </a:spcBef>
                      </a:pPr>
                      <a:r>
                        <a:rPr sz="1100" spc="-30" dirty="0">
                          <a:latin typeface="Arial" panose="020B0604020202020204" pitchFamily="34" charset="0"/>
                          <a:cs typeface="Arial" panose="020B0604020202020204" pitchFamily="34" charset="0"/>
                        </a:rPr>
                        <a:t>95.740% </a:t>
                      </a:r>
                      <a:r>
                        <a:rPr sz="1100" spc="-10" dirty="0">
                          <a:latin typeface="Arial" panose="020B0604020202020204" pitchFamily="34" charset="0"/>
                          <a:cs typeface="Arial" panose="020B0604020202020204" pitchFamily="34" charset="0"/>
                        </a:rPr>
                        <a:t>(2.726%)</a:t>
                      </a:r>
                      <a:endParaRPr sz="1100" dirty="0">
                        <a:latin typeface="Arial" panose="020B0604020202020204" pitchFamily="34" charset="0"/>
                        <a:cs typeface="Arial" panose="020B0604020202020204" pitchFamily="34" charset="0"/>
                      </a:endParaRPr>
                    </a:p>
                  </a:txBody>
                  <a:tcPr marL="0" marR="0" marT="2984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7E7E7"/>
                    </a:solidFill>
                  </a:tcPr>
                </a:tc>
                <a:tc vMerge="1">
                  <a:txBody>
                    <a:bodyPr/>
                    <a:lstStyle/>
                    <a:p>
                      <a:endParaRPr/>
                    </a:p>
                  </a:txBody>
                  <a:tcPr marL="0" marR="0" marT="10858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7E7E7"/>
                    </a:solidFill>
                  </a:tcPr>
                </a:tc>
                <a:tc vMerge="1">
                  <a:txBody>
                    <a:bodyPr/>
                    <a:lstStyle/>
                    <a:p>
                      <a:endParaRPr/>
                    </a:p>
                  </a:txBody>
                  <a:tcPr marL="0" marR="0" marT="10858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7E7E7"/>
                    </a:solidFill>
                  </a:tcPr>
                </a:tc>
                <a:extLst>
                  <a:ext uri="{0D108BD9-81ED-4DB2-BD59-A6C34878D82A}">
                    <a16:rowId xmlns:a16="http://schemas.microsoft.com/office/drawing/2014/main" val="10003"/>
                  </a:ext>
                </a:extLst>
              </a:tr>
            </a:tbl>
          </a:graphicData>
        </a:graphic>
      </p:graphicFrame>
      <p:pic>
        <p:nvPicPr>
          <p:cNvPr id="2" name="Immagine 1" descr="Immagine che contiene testo, Carattere, logo, Elementi grafici&#10;&#10;Il contenuto generato dall'IA potrebbe non essere corretto.">
            <a:extLst>
              <a:ext uri="{FF2B5EF4-FFF2-40B4-BE49-F238E27FC236}">
                <a16:creationId xmlns:a16="http://schemas.microsoft.com/office/drawing/2014/main" id="{7E2DE9A7-9E90-9D46-A92C-5E3B1CCF0A85}"/>
              </a:ext>
            </a:extLst>
          </p:cNvPr>
          <p:cNvPicPr>
            <a:picLocks noChangeAspect="1"/>
          </p:cNvPicPr>
          <p:nvPr/>
        </p:nvPicPr>
        <p:blipFill>
          <a:blip r:embed="rId6"/>
          <a:srcRect l="4384" t="15949" r="3229"/>
          <a:stretch/>
        </p:blipFill>
        <p:spPr>
          <a:xfrm>
            <a:off x="7508467" y="202552"/>
            <a:ext cx="2330750" cy="419327"/>
          </a:xfrm>
          <a:prstGeom prst="rect">
            <a:avLst/>
          </a:prstGeom>
        </p:spPr>
      </p:pic>
    </p:spTree>
    <p:extLst>
      <p:ext uri="{BB962C8B-B14F-4D97-AF65-F5344CB8AC3E}">
        <p14:creationId xmlns:p14="http://schemas.microsoft.com/office/powerpoint/2010/main" val="2010608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6217DEF-E39F-E6F0-E9B3-33538F3733B5}"/>
            </a:ext>
          </a:extLst>
        </p:cNvPr>
        <p:cNvGrpSpPr/>
        <p:nvPr/>
      </p:nvGrpSpPr>
      <p:grpSpPr>
        <a:xfrm>
          <a:off x="0" y="0"/>
          <a:ext cx="0" cy="0"/>
          <a:chOff x="0" y="0"/>
          <a:chExt cx="0" cy="0"/>
        </a:xfrm>
      </p:grpSpPr>
      <p:sp>
        <p:nvSpPr>
          <p:cNvPr id="10" name="Titolo 9">
            <a:extLst>
              <a:ext uri="{FF2B5EF4-FFF2-40B4-BE49-F238E27FC236}">
                <a16:creationId xmlns:a16="http://schemas.microsoft.com/office/drawing/2014/main" id="{6BB77C5A-C6ED-8E4A-31F2-B118345FF587}"/>
              </a:ext>
            </a:extLst>
          </p:cNvPr>
          <p:cNvSpPr>
            <a:spLocks noGrp="1"/>
          </p:cNvSpPr>
          <p:nvPr>
            <p:ph type="title"/>
          </p:nvPr>
        </p:nvSpPr>
        <p:spPr>
          <a:xfrm>
            <a:off x="335664" y="-127000"/>
            <a:ext cx="8873650" cy="1320800"/>
          </a:xfrm>
        </p:spPr>
        <p:txBody>
          <a:bodyPr>
            <a:normAutofit/>
          </a:bodyPr>
          <a:lstStyle/>
          <a:p>
            <a:r>
              <a:rPr lang="en-GB" sz="4000" dirty="0"/>
              <a:t>Impact Stories – Seven AI Use Cases</a:t>
            </a:r>
          </a:p>
        </p:txBody>
      </p:sp>
      <p:sp>
        <p:nvSpPr>
          <p:cNvPr id="6" name="Segnaposto piè di pagina 5">
            <a:extLst>
              <a:ext uri="{FF2B5EF4-FFF2-40B4-BE49-F238E27FC236}">
                <a16:creationId xmlns:a16="http://schemas.microsoft.com/office/drawing/2014/main" id="{D351E55A-E5AF-8F71-8981-0BC43DED72EA}"/>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28D8FA1A-B0FB-5709-5BF7-FD1B33D72D40}"/>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640181F1-71F7-7725-63EF-CB13E4E28DE4}"/>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23</a:t>
            </a:fld>
            <a:endParaRPr lang="en-GB"/>
          </a:p>
        </p:txBody>
      </p:sp>
      <p:pic>
        <p:nvPicPr>
          <p:cNvPr id="3" name="Immagine 2" descr="Immagine che contiene testo, Carattere, logo, Elementi grafici&#10;&#10;Il contenuto generato dall'IA potrebbe non essere corretto.">
            <a:extLst>
              <a:ext uri="{FF2B5EF4-FFF2-40B4-BE49-F238E27FC236}">
                <a16:creationId xmlns:a16="http://schemas.microsoft.com/office/drawing/2014/main" id="{1BD6F171-66ED-2996-A1D7-C6A44FB4B229}"/>
              </a:ext>
            </a:extLst>
          </p:cNvPr>
          <p:cNvPicPr>
            <a:picLocks noChangeAspect="1"/>
          </p:cNvPicPr>
          <p:nvPr/>
        </p:nvPicPr>
        <p:blipFill>
          <a:blip r:embed="rId6"/>
          <a:srcRect l="4384" t="15949" r="3229"/>
          <a:stretch/>
        </p:blipFill>
        <p:spPr>
          <a:xfrm>
            <a:off x="7508467" y="202552"/>
            <a:ext cx="2330750" cy="419327"/>
          </a:xfrm>
          <a:prstGeom prst="rect">
            <a:avLst/>
          </a:prstGeom>
        </p:spPr>
      </p:pic>
      <p:sp>
        <p:nvSpPr>
          <p:cNvPr id="4" name="CasellaDiTesto 3">
            <a:extLst>
              <a:ext uri="{FF2B5EF4-FFF2-40B4-BE49-F238E27FC236}">
                <a16:creationId xmlns:a16="http://schemas.microsoft.com/office/drawing/2014/main" id="{B8582719-E647-088C-0AE7-94FF2DA01447}"/>
              </a:ext>
            </a:extLst>
          </p:cNvPr>
          <p:cNvSpPr txBox="1"/>
          <p:nvPr/>
        </p:nvSpPr>
        <p:spPr>
          <a:xfrm>
            <a:off x="0" y="1265533"/>
            <a:ext cx="12192000" cy="369332"/>
          </a:xfrm>
          <a:prstGeom prst="rect">
            <a:avLst/>
          </a:prstGeom>
          <a:noFill/>
        </p:spPr>
        <p:txBody>
          <a:bodyPr wrap="square">
            <a:spAutoFit/>
          </a:bodyPr>
          <a:lstStyle/>
          <a:p>
            <a:pPr algn="ctr"/>
            <a:r>
              <a:rPr lang="it-IT" b="1" i="0" u="none" strike="noStrike" dirty="0">
                <a:solidFill>
                  <a:srgbClr val="000000"/>
                </a:solidFill>
                <a:effectLst/>
                <a:latin typeface="Arial" panose="020B0604020202020204" pitchFamily="34" charset="0"/>
                <a:cs typeface="Arial" panose="020B0604020202020204" pitchFamily="34" charset="0"/>
              </a:rPr>
              <a:t>USE CASE 2: AI-Powered </a:t>
            </a:r>
            <a:r>
              <a:rPr lang="it-IT" b="1" i="0" u="none" strike="noStrike" dirty="0" err="1">
                <a:solidFill>
                  <a:srgbClr val="000000"/>
                </a:solidFill>
                <a:effectLst/>
                <a:latin typeface="Arial" panose="020B0604020202020204" pitchFamily="34" charset="0"/>
                <a:cs typeface="Arial" panose="020B0604020202020204" pitchFamily="34" charset="0"/>
              </a:rPr>
              <a:t>Decision</a:t>
            </a:r>
            <a:r>
              <a:rPr lang="it-IT" b="1" i="0" u="none" strike="noStrike" dirty="0">
                <a:solidFill>
                  <a:srgbClr val="000000"/>
                </a:solidFill>
                <a:effectLst/>
                <a:latin typeface="Arial" panose="020B0604020202020204" pitchFamily="34" charset="0"/>
                <a:cs typeface="Arial" panose="020B0604020202020204" pitchFamily="34" charset="0"/>
              </a:rPr>
              <a:t> Support in CBRN </a:t>
            </a:r>
            <a:r>
              <a:rPr lang="it-IT" b="1" i="0" u="none" strike="noStrike" dirty="0" err="1">
                <a:solidFill>
                  <a:srgbClr val="000000"/>
                </a:solidFill>
                <a:effectLst/>
                <a:latin typeface="Arial" panose="020B0604020202020204" pitchFamily="34" charset="0"/>
                <a:cs typeface="Arial" panose="020B0604020202020204" pitchFamily="34" charset="0"/>
              </a:rPr>
              <a:t>Incidents</a:t>
            </a:r>
            <a:endParaRPr lang="it-IT" b="1" i="0" u="none" strike="noStrike" dirty="0">
              <a:solidFill>
                <a:srgbClr val="000000"/>
              </a:solidFill>
              <a:effectLst/>
              <a:latin typeface="Arial" panose="020B0604020202020204" pitchFamily="34" charset="0"/>
              <a:cs typeface="Arial" panose="020B0604020202020204" pitchFamily="34" charset="0"/>
            </a:endParaRPr>
          </a:p>
        </p:txBody>
      </p:sp>
      <p:sp>
        <p:nvSpPr>
          <p:cNvPr id="11" name="CasellaDiTesto 10">
            <a:extLst>
              <a:ext uri="{FF2B5EF4-FFF2-40B4-BE49-F238E27FC236}">
                <a16:creationId xmlns:a16="http://schemas.microsoft.com/office/drawing/2014/main" id="{2B061DC6-AC2E-0AB6-6050-F25A364F7BD9}"/>
              </a:ext>
            </a:extLst>
          </p:cNvPr>
          <p:cNvSpPr txBox="1"/>
          <p:nvPr/>
        </p:nvSpPr>
        <p:spPr>
          <a:xfrm>
            <a:off x="0" y="1706598"/>
            <a:ext cx="12192000" cy="369332"/>
          </a:xfrm>
          <a:prstGeom prst="rect">
            <a:avLst/>
          </a:prstGeom>
          <a:noFill/>
        </p:spPr>
        <p:txBody>
          <a:bodyPr wrap="square">
            <a:spAutoFit/>
          </a:bodyPr>
          <a:lstStyle/>
          <a:p>
            <a:pPr marL="47625" lvl="1" algn="ctr"/>
            <a:r>
              <a:rPr lang="it-IT" b="0" i="1" u="none" strike="noStrike" dirty="0">
                <a:solidFill>
                  <a:srgbClr val="000000"/>
                </a:solidFill>
                <a:effectLst/>
                <a:latin typeface="Arial" panose="020B0604020202020204" pitchFamily="34" charset="0"/>
                <a:cs typeface="Arial" panose="020B0604020202020204" pitchFamily="34" charset="0"/>
              </a:rPr>
              <a:t>Ex. 3 – </a:t>
            </a:r>
            <a:r>
              <a:rPr lang="it-IT" i="1" dirty="0">
                <a:solidFill>
                  <a:srgbClr val="000000"/>
                </a:solidFill>
                <a:latin typeface="Arial" panose="020B0604020202020204" pitchFamily="34" charset="0"/>
                <a:cs typeface="Arial" panose="020B0604020202020204" pitchFamily="34" charset="0"/>
              </a:rPr>
              <a:t>University of Rome Tor Vergata – Prof. Malizia, Dr. Quaranta</a:t>
            </a:r>
            <a:endParaRPr lang="it-IT" sz="1050" i="1" dirty="0">
              <a:solidFill>
                <a:srgbClr val="000000"/>
              </a:solidFill>
              <a:latin typeface="Arial" panose="020B0604020202020204" pitchFamily="34" charset="0"/>
              <a:cs typeface="Arial" panose="020B0604020202020204" pitchFamily="34" charset="0"/>
            </a:endParaRPr>
          </a:p>
        </p:txBody>
      </p:sp>
      <p:pic>
        <p:nvPicPr>
          <p:cNvPr id="2" name="Emergency_NA_no_Map">
            <a:hlinkClick r:id="" action="ppaction://media"/>
            <a:extLst>
              <a:ext uri="{FF2B5EF4-FFF2-40B4-BE49-F238E27FC236}">
                <a16:creationId xmlns:a16="http://schemas.microsoft.com/office/drawing/2014/main" id="{A06759F1-331E-83A1-41AF-63A5C5C1259E}"/>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7466678" y="2275065"/>
            <a:ext cx="4041983" cy="4041983"/>
          </a:xfrm>
          <a:prstGeom prst="rect">
            <a:avLst/>
          </a:prstGeom>
        </p:spPr>
      </p:pic>
      <p:pic>
        <p:nvPicPr>
          <p:cNvPr id="8" name="IDW_Italy_No_Grid">
            <a:hlinkClick r:id="" action="ppaction://media"/>
            <a:extLst>
              <a:ext uri="{FF2B5EF4-FFF2-40B4-BE49-F238E27FC236}">
                <a16:creationId xmlns:a16="http://schemas.microsoft.com/office/drawing/2014/main" id="{B44E28D8-F8D2-C00C-9770-984F8305D16A}"/>
              </a:ext>
            </a:extLst>
          </p:cNvPr>
          <p:cNvPicPr>
            <a:picLocks noChangeAspect="1"/>
          </p:cNvPicPr>
          <p:nvPr>
            <a:videoFile r:link="rId4"/>
            <p:extLst>
              <p:ext uri="{DAA4B4D4-6D71-4841-9C94-3DE7FCFB9230}">
                <p14:media xmlns:p14="http://schemas.microsoft.com/office/powerpoint/2010/main" r:embed="rId3"/>
              </p:ext>
            </p:extLst>
          </p:nvPr>
        </p:nvPicPr>
        <p:blipFill>
          <a:blip r:embed="rId8"/>
          <a:srcRect t="3719" b="3455"/>
          <a:stretch/>
        </p:blipFill>
        <p:spPr>
          <a:xfrm>
            <a:off x="683339" y="2255513"/>
            <a:ext cx="5833840" cy="4061535"/>
          </a:xfrm>
          <a:prstGeom prst="rect">
            <a:avLst/>
          </a:prstGeom>
        </p:spPr>
      </p:pic>
    </p:spTree>
    <p:extLst>
      <p:ext uri="{BB962C8B-B14F-4D97-AF65-F5344CB8AC3E}">
        <p14:creationId xmlns:p14="http://schemas.microsoft.com/office/powerpoint/2010/main" val="971754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043" fill="hold"/>
                                        <p:tgtEl>
                                          <p:spTgt spid="2"/>
                                        </p:tgtEl>
                                      </p:cBhvr>
                                    </p:cmd>
                                  </p:childTnLst>
                                </p:cTn>
                              </p:par>
                            </p:childTnLst>
                          </p:cTn>
                        </p:par>
                        <p:par>
                          <p:cTn id="7" fill="hold">
                            <p:stCondLst>
                              <p:cond delay="18043"/>
                            </p:stCondLst>
                            <p:childTnLst>
                              <p:par>
                                <p:cTn id="8" presetID="1" presetClass="mediacall" presetSubtype="0" fill="hold" nodeType="afterEffect">
                                  <p:stCondLst>
                                    <p:cond delay="0"/>
                                  </p:stCondLst>
                                  <p:childTnLst>
                                    <p:cmd type="call" cmd="playFrom(0.0)">
                                      <p:cBhvr>
                                        <p:cTn id="9" dur="12043"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2"/>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2"/>
                                        </p:tgtEl>
                                      </p:cBhvr>
                                    </p:cmd>
                                  </p:childTnLst>
                                </p:cTn>
                              </p:par>
                            </p:childTnLst>
                          </p:cTn>
                        </p:par>
                      </p:childTnLst>
                    </p:cTn>
                  </p:par>
                </p:childTnLst>
              </p:cTn>
              <p:nextCondLst>
                <p:cond evt="onClick" delay="0">
                  <p:tgtEl>
                    <p:spTgt spid="2"/>
                  </p:tgtEl>
                </p:cond>
              </p:nextCondLst>
            </p:seq>
            <p:video>
              <p:cMediaNode vol="80000" mute="1">
                <p:cTn id="15" repeatCount="indefinite" fill="hold" display="0">
                  <p:stCondLst>
                    <p:cond delay="indefinite"/>
                  </p:stCondLst>
                </p:cTn>
                <p:tgtEl>
                  <p:spTgt spid="2"/>
                </p:tgtEl>
              </p:cMediaNode>
            </p:video>
            <p:seq concurrent="1" nextAc="seek">
              <p:cTn id="16" restart="whenNotActive" fill="hold" evtFilter="cancelBubble" nodeType="interactiveSeq">
                <p:stCondLst>
                  <p:cond evt="onClick" delay="0">
                    <p:tgtEl>
                      <p:spTgt spid="8"/>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8"/>
                                        </p:tgtEl>
                                      </p:cBhvr>
                                    </p:cmd>
                                  </p:childTnLst>
                                </p:cTn>
                              </p:par>
                            </p:childTnLst>
                          </p:cTn>
                        </p:par>
                      </p:childTnLst>
                    </p:cTn>
                  </p:par>
                </p:childTnLst>
              </p:cTn>
              <p:nextCondLst>
                <p:cond evt="onClick" delay="0">
                  <p:tgtEl>
                    <p:spTgt spid="8"/>
                  </p:tgtEl>
                </p:cond>
              </p:nextCondLst>
            </p:seq>
            <p:video>
              <p:cMediaNode vol="80000">
                <p:cTn id="21" fill="hold" display="0">
                  <p:stCondLst>
                    <p:cond delay="indefinite"/>
                  </p:stCondLst>
                </p:cTn>
                <p:tgtEl>
                  <p:spTgt spid="8"/>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6217DEF-E39F-E6F0-E9B3-33538F3733B5}"/>
            </a:ext>
          </a:extLst>
        </p:cNvPr>
        <p:cNvGrpSpPr/>
        <p:nvPr/>
      </p:nvGrpSpPr>
      <p:grpSpPr>
        <a:xfrm>
          <a:off x="0" y="0"/>
          <a:ext cx="0" cy="0"/>
          <a:chOff x="0" y="0"/>
          <a:chExt cx="0" cy="0"/>
        </a:xfrm>
      </p:grpSpPr>
      <p:sp>
        <p:nvSpPr>
          <p:cNvPr id="10" name="Titolo 9">
            <a:extLst>
              <a:ext uri="{FF2B5EF4-FFF2-40B4-BE49-F238E27FC236}">
                <a16:creationId xmlns:a16="http://schemas.microsoft.com/office/drawing/2014/main" id="{6BB77C5A-C6ED-8E4A-31F2-B118345FF587}"/>
              </a:ext>
            </a:extLst>
          </p:cNvPr>
          <p:cNvSpPr>
            <a:spLocks noGrp="1"/>
          </p:cNvSpPr>
          <p:nvPr>
            <p:ph type="title"/>
          </p:nvPr>
        </p:nvSpPr>
        <p:spPr>
          <a:xfrm>
            <a:off x="335664" y="-127000"/>
            <a:ext cx="8873650" cy="1320800"/>
          </a:xfrm>
        </p:spPr>
        <p:txBody>
          <a:bodyPr>
            <a:normAutofit/>
          </a:bodyPr>
          <a:lstStyle/>
          <a:p>
            <a:r>
              <a:rPr lang="en-GB" sz="4000" dirty="0"/>
              <a:t>Impact Stories – Seven AI Use Cases</a:t>
            </a:r>
          </a:p>
        </p:txBody>
      </p:sp>
      <p:sp>
        <p:nvSpPr>
          <p:cNvPr id="6" name="Segnaposto piè di pagina 5">
            <a:extLst>
              <a:ext uri="{FF2B5EF4-FFF2-40B4-BE49-F238E27FC236}">
                <a16:creationId xmlns:a16="http://schemas.microsoft.com/office/drawing/2014/main" id="{D351E55A-E5AF-8F71-8981-0BC43DED72EA}"/>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28D8FA1A-B0FB-5709-5BF7-FD1B33D72D40}"/>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640181F1-71F7-7725-63EF-CB13E4E28DE4}"/>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24</a:t>
            </a:fld>
            <a:endParaRPr lang="en-GB"/>
          </a:p>
        </p:txBody>
      </p:sp>
      <p:pic>
        <p:nvPicPr>
          <p:cNvPr id="3" name="Immagine 2" descr="Immagine che contiene testo, Carattere, logo, Elementi grafici&#10;&#10;Il contenuto generato dall'IA potrebbe non essere corretto.">
            <a:extLst>
              <a:ext uri="{FF2B5EF4-FFF2-40B4-BE49-F238E27FC236}">
                <a16:creationId xmlns:a16="http://schemas.microsoft.com/office/drawing/2014/main" id="{1BD6F171-66ED-2996-A1D7-C6A44FB4B229}"/>
              </a:ext>
            </a:extLst>
          </p:cNvPr>
          <p:cNvPicPr>
            <a:picLocks noChangeAspect="1"/>
          </p:cNvPicPr>
          <p:nvPr/>
        </p:nvPicPr>
        <p:blipFill>
          <a:blip r:embed="rId4"/>
          <a:srcRect l="4384" t="15949" r="3229"/>
          <a:stretch/>
        </p:blipFill>
        <p:spPr>
          <a:xfrm>
            <a:off x="7508467" y="202552"/>
            <a:ext cx="2330750" cy="419327"/>
          </a:xfrm>
          <a:prstGeom prst="rect">
            <a:avLst/>
          </a:prstGeom>
        </p:spPr>
      </p:pic>
      <p:sp>
        <p:nvSpPr>
          <p:cNvPr id="4" name="CasellaDiTesto 3">
            <a:extLst>
              <a:ext uri="{FF2B5EF4-FFF2-40B4-BE49-F238E27FC236}">
                <a16:creationId xmlns:a16="http://schemas.microsoft.com/office/drawing/2014/main" id="{B8582719-E647-088C-0AE7-94FF2DA01447}"/>
              </a:ext>
            </a:extLst>
          </p:cNvPr>
          <p:cNvSpPr txBox="1"/>
          <p:nvPr/>
        </p:nvSpPr>
        <p:spPr>
          <a:xfrm>
            <a:off x="0" y="1265533"/>
            <a:ext cx="12192000" cy="369332"/>
          </a:xfrm>
          <a:prstGeom prst="rect">
            <a:avLst/>
          </a:prstGeom>
          <a:noFill/>
        </p:spPr>
        <p:txBody>
          <a:bodyPr wrap="square">
            <a:spAutoFit/>
          </a:bodyPr>
          <a:lstStyle/>
          <a:p>
            <a:pPr algn="ctr"/>
            <a:r>
              <a:rPr lang="it-IT" b="1" i="0" u="none" strike="noStrike" dirty="0">
                <a:solidFill>
                  <a:srgbClr val="000000"/>
                </a:solidFill>
                <a:effectLst/>
                <a:latin typeface="Arial" panose="020B0604020202020204" pitchFamily="34" charset="0"/>
                <a:cs typeface="Arial" panose="020B0604020202020204" pitchFamily="34" charset="0"/>
              </a:rPr>
              <a:t>USE CASE 3: </a:t>
            </a:r>
            <a:r>
              <a:rPr lang="it-IT" b="1" i="0" u="none" strike="noStrike" dirty="0" err="1">
                <a:solidFill>
                  <a:srgbClr val="000000"/>
                </a:solidFill>
                <a:effectLst/>
                <a:latin typeface="Arial" panose="020B0604020202020204" pitchFamily="34" charset="0"/>
                <a:cs typeface="Arial" panose="020B0604020202020204" pitchFamily="34" charset="0"/>
              </a:rPr>
              <a:t>Simulation-Based</a:t>
            </a:r>
            <a:r>
              <a:rPr lang="it-IT" b="1" i="0" u="none" strike="noStrike" dirty="0">
                <a:solidFill>
                  <a:srgbClr val="000000"/>
                </a:solidFill>
                <a:effectLst/>
                <a:latin typeface="Arial" panose="020B0604020202020204" pitchFamily="34" charset="0"/>
                <a:cs typeface="Arial" panose="020B0604020202020204" pitchFamily="34" charset="0"/>
              </a:rPr>
              <a:t> CBRNe Training with AI</a:t>
            </a:r>
          </a:p>
        </p:txBody>
      </p:sp>
      <p:sp>
        <p:nvSpPr>
          <p:cNvPr id="9" name="CasellaDiTesto 8">
            <a:extLst>
              <a:ext uri="{FF2B5EF4-FFF2-40B4-BE49-F238E27FC236}">
                <a16:creationId xmlns:a16="http://schemas.microsoft.com/office/drawing/2014/main" id="{B9F6787A-D11E-8B12-8B30-97142FBB4B56}"/>
              </a:ext>
            </a:extLst>
          </p:cNvPr>
          <p:cNvSpPr txBox="1"/>
          <p:nvPr/>
        </p:nvSpPr>
        <p:spPr>
          <a:xfrm>
            <a:off x="0" y="2453100"/>
            <a:ext cx="5833872" cy="2308324"/>
          </a:xfrm>
          <a:prstGeom prst="rect">
            <a:avLst/>
          </a:prstGeom>
          <a:noFill/>
        </p:spPr>
        <p:txBody>
          <a:bodyPr wrap="square">
            <a:spAutoFit/>
          </a:bodyPr>
          <a:lstStyle/>
          <a:p>
            <a:pPr algn="ctr"/>
            <a:r>
              <a:rPr lang="it-IT" b="1" dirty="0">
                <a:latin typeface="Arial" panose="020B0604020202020204" pitchFamily="34" charset="0"/>
                <a:cs typeface="Arial" panose="020B0604020202020204" pitchFamily="34" charset="0"/>
              </a:rPr>
              <a:t>KEY POINTS</a:t>
            </a:r>
          </a:p>
          <a:p>
            <a:pPr marL="742950" lvl="1" indent="-285750" algn="just">
              <a:buFont typeface="Arial" panose="020B0604020202020204" pitchFamily="34" charset="0"/>
              <a:buChar char="•"/>
            </a:pPr>
            <a:r>
              <a:rPr lang="it-IT" b="0" i="0" u="none" strike="noStrike" dirty="0">
                <a:solidFill>
                  <a:srgbClr val="000000"/>
                </a:solidFill>
                <a:effectLst/>
                <a:latin typeface="Arial" panose="020B0604020202020204" pitchFamily="34" charset="0"/>
                <a:cs typeface="Arial" panose="020B0604020202020204" pitchFamily="34" charset="0"/>
              </a:rPr>
              <a:t>AI </a:t>
            </a:r>
            <a:r>
              <a:rPr lang="it-IT" b="0" i="0" u="none" strike="noStrike" dirty="0" err="1">
                <a:solidFill>
                  <a:srgbClr val="000000"/>
                </a:solidFill>
                <a:effectLst/>
                <a:latin typeface="Arial" panose="020B0604020202020204" pitchFamily="34" charset="0"/>
                <a:cs typeface="Arial" panose="020B0604020202020204" pitchFamily="34" charset="0"/>
              </a:rPr>
              <a:t>creates</a:t>
            </a:r>
            <a:r>
              <a:rPr lang="it-IT" b="0" i="0" u="none" strike="noStrike" dirty="0">
                <a:solidFill>
                  <a:srgbClr val="000000"/>
                </a:solidFill>
                <a:effectLst/>
                <a:latin typeface="Arial" panose="020B0604020202020204" pitchFamily="34" charset="0"/>
                <a:cs typeface="Arial" panose="020B0604020202020204" pitchFamily="34" charset="0"/>
              </a:rPr>
              <a:t> </a:t>
            </a:r>
            <a:r>
              <a:rPr lang="it-IT" b="0" i="0" u="none" strike="noStrike" dirty="0" err="1">
                <a:solidFill>
                  <a:srgbClr val="000000"/>
                </a:solidFill>
                <a:effectLst/>
                <a:latin typeface="Arial" panose="020B0604020202020204" pitchFamily="34" charset="0"/>
                <a:cs typeface="Arial" panose="020B0604020202020204" pitchFamily="34" charset="0"/>
              </a:rPr>
              <a:t>adaptive</a:t>
            </a:r>
            <a:r>
              <a:rPr lang="it-IT" b="0" i="0" u="none" strike="noStrike" dirty="0">
                <a:solidFill>
                  <a:srgbClr val="000000"/>
                </a:solidFill>
                <a:effectLst/>
                <a:latin typeface="Arial" panose="020B0604020202020204" pitchFamily="34" charset="0"/>
                <a:cs typeface="Arial" panose="020B0604020202020204" pitchFamily="34" charset="0"/>
              </a:rPr>
              <a:t>, </a:t>
            </a:r>
            <a:r>
              <a:rPr lang="it-IT" b="0" i="0" u="none" strike="noStrike" dirty="0" err="1">
                <a:solidFill>
                  <a:srgbClr val="000000"/>
                </a:solidFill>
                <a:effectLst/>
                <a:latin typeface="Arial" panose="020B0604020202020204" pitchFamily="34" charset="0"/>
                <a:cs typeface="Arial" panose="020B0604020202020204" pitchFamily="34" charset="0"/>
              </a:rPr>
              <a:t>realistic</a:t>
            </a:r>
            <a:r>
              <a:rPr lang="it-IT" b="0" i="0" u="none" strike="noStrike" dirty="0">
                <a:solidFill>
                  <a:srgbClr val="000000"/>
                </a:solidFill>
                <a:effectLst/>
                <a:latin typeface="Arial" panose="020B0604020202020204" pitchFamily="34" charset="0"/>
                <a:cs typeface="Arial" panose="020B0604020202020204" pitchFamily="34" charset="0"/>
              </a:rPr>
              <a:t> </a:t>
            </a:r>
            <a:r>
              <a:rPr lang="it-IT" b="0" i="0" u="none" strike="noStrike" dirty="0" err="1">
                <a:solidFill>
                  <a:srgbClr val="000000"/>
                </a:solidFill>
                <a:effectLst/>
                <a:latin typeface="Arial" panose="020B0604020202020204" pitchFamily="34" charset="0"/>
                <a:cs typeface="Arial" panose="020B0604020202020204" pitchFamily="34" charset="0"/>
              </a:rPr>
              <a:t>virtual</a:t>
            </a:r>
            <a:r>
              <a:rPr lang="it-IT" b="0" i="0" u="none" strike="noStrike" dirty="0">
                <a:solidFill>
                  <a:srgbClr val="000000"/>
                </a:solidFill>
                <a:effectLst/>
                <a:latin typeface="Arial" panose="020B0604020202020204" pitchFamily="34" charset="0"/>
                <a:cs typeface="Arial" panose="020B0604020202020204" pitchFamily="34" charset="0"/>
              </a:rPr>
              <a:t> training </a:t>
            </a:r>
            <a:r>
              <a:rPr lang="it-IT" b="0" i="0" u="none" strike="noStrike" dirty="0" err="1">
                <a:solidFill>
                  <a:srgbClr val="000000"/>
                </a:solidFill>
                <a:effectLst/>
                <a:latin typeface="Arial" panose="020B0604020202020204" pitchFamily="34" charset="0"/>
                <a:cs typeface="Arial" panose="020B0604020202020204" pitchFamily="34" charset="0"/>
              </a:rPr>
              <a:t>scenarios</a:t>
            </a:r>
            <a:r>
              <a:rPr lang="it-IT" b="0" i="0" u="none" strike="noStrike" dirty="0">
                <a:solidFill>
                  <a:srgbClr val="000000"/>
                </a:solidFill>
                <a:effectLst/>
                <a:latin typeface="Arial" panose="020B0604020202020204" pitchFamily="34" charset="0"/>
                <a:cs typeface="Arial" panose="020B0604020202020204" pitchFamily="34" charset="0"/>
              </a:rPr>
              <a:t>.</a:t>
            </a:r>
          </a:p>
          <a:p>
            <a:pPr marL="742950" lvl="1" indent="-285750" algn="just">
              <a:buFont typeface="Arial" panose="020B0604020202020204" pitchFamily="34" charset="0"/>
              <a:buChar char="•"/>
            </a:pPr>
            <a:r>
              <a:rPr lang="it-IT" b="0" i="0" u="none" strike="noStrike" dirty="0" err="1">
                <a:solidFill>
                  <a:srgbClr val="000000"/>
                </a:solidFill>
                <a:effectLst/>
                <a:latin typeface="Arial" panose="020B0604020202020204" pitchFamily="34" charset="0"/>
                <a:cs typeface="Arial" panose="020B0604020202020204" pitchFamily="34" charset="0"/>
              </a:rPr>
              <a:t>Enhances</a:t>
            </a:r>
            <a:r>
              <a:rPr lang="it-IT" b="0" i="0" u="none" strike="noStrike" dirty="0">
                <a:solidFill>
                  <a:srgbClr val="000000"/>
                </a:solidFill>
                <a:effectLst/>
                <a:latin typeface="Arial" panose="020B0604020202020204" pitchFamily="34" charset="0"/>
                <a:cs typeface="Arial" panose="020B0604020202020204" pitchFamily="34" charset="0"/>
              </a:rPr>
              <a:t> </a:t>
            </a:r>
            <a:r>
              <a:rPr lang="it-IT" b="0" i="0" u="none" strike="noStrike" dirty="0" err="1">
                <a:solidFill>
                  <a:srgbClr val="000000"/>
                </a:solidFill>
                <a:effectLst/>
                <a:latin typeface="Arial" panose="020B0604020202020204" pitchFamily="34" charset="0"/>
                <a:cs typeface="Arial" panose="020B0604020202020204" pitchFamily="34" charset="0"/>
              </a:rPr>
              <a:t>responder</a:t>
            </a:r>
            <a:r>
              <a:rPr lang="it-IT" b="0" i="0" u="none" strike="noStrike" dirty="0">
                <a:solidFill>
                  <a:srgbClr val="000000"/>
                </a:solidFill>
                <a:effectLst/>
                <a:latin typeface="Arial" panose="020B0604020202020204" pitchFamily="34" charset="0"/>
                <a:cs typeface="Arial" panose="020B0604020202020204" pitchFamily="34" charset="0"/>
              </a:rPr>
              <a:t> </a:t>
            </a:r>
            <a:r>
              <a:rPr lang="it-IT" b="0" i="0" u="none" strike="noStrike" dirty="0" err="1">
                <a:solidFill>
                  <a:srgbClr val="000000"/>
                </a:solidFill>
                <a:effectLst/>
                <a:latin typeface="Arial" panose="020B0604020202020204" pitchFamily="34" charset="0"/>
                <a:cs typeface="Arial" panose="020B0604020202020204" pitchFamily="34" charset="0"/>
              </a:rPr>
              <a:t>readiness</a:t>
            </a:r>
            <a:r>
              <a:rPr lang="it-IT" b="0" i="0" u="none" strike="noStrike" dirty="0">
                <a:solidFill>
                  <a:srgbClr val="000000"/>
                </a:solidFill>
                <a:effectLst/>
                <a:latin typeface="Arial" panose="020B0604020202020204" pitchFamily="34" charset="0"/>
                <a:cs typeface="Arial" panose="020B0604020202020204" pitchFamily="34" charset="0"/>
              </a:rPr>
              <a:t>.</a:t>
            </a:r>
            <a:endParaRPr lang="it-IT" dirty="0">
              <a:solidFill>
                <a:srgbClr val="000000"/>
              </a:solidFill>
              <a:latin typeface="Arial" panose="020B0604020202020204" pitchFamily="34" charset="0"/>
              <a:cs typeface="Arial" panose="020B0604020202020204" pitchFamily="34" charset="0"/>
            </a:endParaRPr>
          </a:p>
          <a:p>
            <a:pPr lvl="1" algn="just"/>
            <a:endParaRPr lang="it-IT" dirty="0">
              <a:solidFill>
                <a:srgbClr val="000000"/>
              </a:solidFill>
              <a:latin typeface="Arial" panose="020B0604020202020204" pitchFamily="34" charset="0"/>
              <a:cs typeface="Arial" panose="020B0604020202020204" pitchFamily="34" charset="0"/>
            </a:endParaRPr>
          </a:p>
          <a:p>
            <a:pPr marL="90488" lvl="1" indent="-36513" algn="ctr"/>
            <a:r>
              <a:rPr lang="it-IT" b="1" dirty="0">
                <a:latin typeface="Arial" panose="020B0604020202020204" pitchFamily="34" charset="0"/>
                <a:cs typeface="Arial" panose="020B0604020202020204" pitchFamily="34" charset="0"/>
              </a:rPr>
              <a:t>BENEFITS</a:t>
            </a:r>
            <a:endParaRPr lang="it-IT" b="0" i="0" u="none" strike="noStrike" dirty="0">
              <a:solidFill>
                <a:srgbClr val="000000"/>
              </a:solidFill>
              <a:effectLst/>
            </a:endParaRPr>
          </a:p>
          <a:p>
            <a:pPr marL="742950" lvl="1" indent="-285750" algn="just">
              <a:buFont typeface="Arial" panose="020B0604020202020204" pitchFamily="34" charset="0"/>
              <a:buChar char="•"/>
            </a:pPr>
            <a:r>
              <a:rPr lang="it-IT" dirty="0" err="1">
                <a:solidFill>
                  <a:srgbClr val="000000"/>
                </a:solidFill>
                <a:latin typeface="Arial" panose="020B0604020202020204" pitchFamily="34" charset="0"/>
                <a:cs typeface="Arial" panose="020B0604020202020204" pitchFamily="34" charset="0"/>
              </a:rPr>
              <a:t>Reduces</a:t>
            </a:r>
            <a:r>
              <a:rPr lang="it-IT" dirty="0">
                <a:solidFill>
                  <a:srgbClr val="000000"/>
                </a:solidFill>
                <a:latin typeface="Arial" panose="020B0604020202020204" pitchFamily="34" charset="0"/>
                <a:cs typeface="Arial" panose="020B0604020202020204" pitchFamily="34" charset="0"/>
              </a:rPr>
              <a:t> </a:t>
            </a:r>
            <a:r>
              <a:rPr lang="it-IT" dirty="0" err="1">
                <a:solidFill>
                  <a:srgbClr val="000000"/>
                </a:solidFill>
                <a:latin typeface="Arial" panose="020B0604020202020204" pitchFamily="34" charset="0"/>
                <a:cs typeface="Arial" panose="020B0604020202020204" pitchFamily="34" charset="0"/>
              </a:rPr>
              <a:t>need</a:t>
            </a:r>
            <a:r>
              <a:rPr lang="it-IT" dirty="0">
                <a:solidFill>
                  <a:srgbClr val="000000"/>
                </a:solidFill>
                <a:latin typeface="Arial" panose="020B0604020202020204" pitchFamily="34" charset="0"/>
                <a:cs typeface="Arial" panose="020B0604020202020204" pitchFamily="34" charset="0"/>
              </a:rPr>
              <a:t> for high-risk live </a:t>
            </a:r>
            <a:r>
              <a:rPr lang="it-IT" dirty="0" err="1">
                <a:solidFill>
                  <a:srgbClr val="000000"/>
                </a:solidFill>
                <a:latin typeface="Arial" panose="020B0604020202020204" pitchFamily="34" charset="0"/>
                <a:cs typeface="Arial" panose="020B0604020202020204" pitchFamily="34" charset="0"/>
              </a:rPr>
              <a:t>exercises</a:t>
            </a:r>
            <a:endParaRPr lang="it-IT" dirty="0">
              <a:solidFill>
                <a:srgbClr val="000000"/>
              </a:solidFill>
              <a:latin typeface="Arial" panose="020B0604020202020204" pitchFamily="34" charset="0"/>
              <a:cs typeface="Arial" panose="020B0604020202020204" pitchFamily="34" charset="0"/>
            </a:endParaRPr>
          </a:p>
          <a:p>
            <a:pPr marL="742950" lvl="1" indent="-285750" algn="just">
              <a:buFont typeface="Arial" panose="020B0604020202020204" pitchFamily="34" charset="0"/>
              <a:buChar char="•"/>
            </a:pPr>
            <a:r>
              <a:rPr lang="it-IT" dirty="0">
                <a:solidFill>
                  <a:srgbClr val="000000"/>
                </a:solidFill>
                <a:latin typeface="Arial" panose="020B0604020202020204" pitchFamily="34" charset="0"/>
                <a:cs typeface="Arial" panose="020B0604020202020204" pitchFamily="34" charset="0"/>
              </a:rPr>
              <a:t>Scalable </a:t>
            </a:r>
            <a:r>
              <a:rPr lang="it-IT" dirty="0" err="1">
                <a:solidFill>
                  <a:srgbClr val="000000"/>
                </a:solidFill>
                <a:latin typeface="Arial" panose="020B0604020202020204" pitchFamily="34" charset="0"/>
                <a:cs typeface="Arial" panose="020B0604020202020204" pitchFamily="34" charset="0"/>
              </a:rPr>
              <a:t>across</a:t>
            </a:r>
            <a:r>
              <a:rPr lang="it-IT" dirty="0">
                <a:solidFill>
                  <a:srgbClr val="000000"/>
                </a:solidFill>
                <a:latin typeface="Arial" panose="020B0604020202020204" pitchFamily="34" charset="0"/>
                <a:cs typeface="Arial" panose="020B0604020202020204" pitchFamily="34" charset="0"/>
              </a:rPr>
              <a:t> </a:t>
            </a:r>
            <a:r>
              <a:rPr lang="it-IT" dirty="0" err="1">
                <a:solidFill>
                  <a:srgbClr val="000000"/>
                </a:solidFill>
                <a:latin typeface="Arial" panose="020B0604020202020204" pitchFamily="34" charset="0"/>
                <a:cs typeface="Arial" panose="020B0604020202020204" pitchFamily="34" charset="0"/>
              </a:rPr>
              <a:t>organizations</a:t>
            </a:r>
            <a:endParaRPr lang="it-IT" dirty="0">
              <a:solidFill>
                <a:srgbClr val="000000"/>
              </a:solidFill>
              <a:latin typeface="Arial" panose="020B0604020202020204" pitchFamily="34" charset="0"/>
              <a:cs typeface="Arial" panose="020B0604020202020204" pitchFamily="34" charset="0"/>
            </a:endParaRPr>
          </a:p>
        </p:txBody>
      </p:sp>
      <p:sp>
        <p:nvSpPr>
          <p:cNvPr id="12" name="CasellaDiTesto 11">
            <a:extLst>
              <a:ext uri="{FF2B5EF4-FFF2-40B4-BE49-F238E27FC236}">
                <a16:creationId xmlns:a16="http://schemas.microsoft.com/office/drawing/2014/main" id="{00C422DF-F813-14FB-F944-56C9C91770A4}"/>
              </a:ext>
            </a:extLst>
          </p:cNvPr>
          <p:cNvSpPr txBox="1"/>
          <p:nvPr/>
        </p:nvSpPr>
        <p:spPr>
          <a:xfrm>
            <a:off x="5981417" y="5609029"/>
            <a:ext cx="6073424" cy="246221"/>
          </a:xfrm>
          <a:prstGeom prst="rect">
            <a:avLst/>
          </a:prstGeom>
          <a:noFill/>
        </p:spPr>
        <p:txBody>
          <a:bodyPr wrap="square" rtlCol="0">
            <a:spAutoFit/>
          </a:bodyPr>
          <a:lstStyle/>
          <a:p>
            <a:pPr algn="ctr"/>
            <a:r>
              <a:rPr lang="en-GB" sz="1000" dirty="0">
                <a:latin typeface="Arial" panose="020B0604020202020204" pitchFamily="34" charset="0"/>
                <a:cs typeface="Arial" panose="020B0604020202020204" pitchFamily="34" charset="0"/>
              </a:rPr>
              <a:t>Full video: </a:t>
            </a:r>
            <a:r>
              <a:rPr lang="en-GB" sz="1000" dirty="0">
                <a:latin typeface="Arial" panose="020B0604020202020204" pitchFamily="34" charset="0"/>
                <a:cs typeface="Arial" panose="020B0604020202020204" pitchFamily="34" charset="0"/>
                <a:hlinkClick r:id="rId5"/>
              </a:rPr>
              <a:t>https://www.youtube.com/watch?v=R6rmYpQGfaI</a:t>
            </a:r>
            <a:r>
              <a:rPr lang="en-GB" sz="1000" dirty="0">
                <a:latin typeface="Arial" panose="020B0604020202020204" pitchFamily="34" charset="0"/>
                <a:cs typeface="Arial" panose="020B0604020202020204" pitchFamily="34" charset="0"/>
              </a:rPr>
              <a:t>   </a:t>
            </a:r>
          </a:p>
        </p:txBody>
      </p:sp>
      <p:sp>
        <p:nvSpPr>
          <p:cNvPr id="14" name="CasellaDiTesto 13">
            <a:extLst>
              <a:ext uri="{FF2B5EF4-FFF2-40B4-BE49-F238E27FC236}">
                <a16:creationId xmlns:a16="http://schemas.microsoft.com/office/drawing/2014/main" id="{2AD5E5EE-1ED1-D260-2E76-7214D75655FD}"/>
              </a:ext>
            </a:extLst>
          </p:cNvPr>
          <p:cNvSpPr txBox="1"/>
          <p:nvPr/>
        </p:nvSpPr>
        <p:spPr>
          <a:xfrm>
            <a:off x="5981417" y="5925109"/>
            <a:ext cx="6210582" cy="215444"/>
          </a:xfrm>
          <a:prstGeom prst="rect">
            <a:avLst/>
          </a:prstGeom>
          <a:noFill/>
        </p:spPr>
        <p:txBody>
          <a:bodyPr wrap="square">
            <a:spAutoFit/>
          </a:bodyPr>
          <a:lstStyle/>
          <a:p>
            <a:pPr algn="ctr"/>
            <a:r>
              <a:rPr lang="en-GB" sz="800" dirty="0">
                <a:latin typeface="Arial" panose="020B0604020202020204" pitchFamily="34" charset="0"/>
                <a:cs typeface="Arial" panose="020B0604020202020204" pitchFamily="34" charset="0"/>
                <a:hlinkClick r:id="rId6"/>
              </a:rPr>
              <a:t>https://www.mdpi.com/2414-4088/7/9/88</a:t>
            </a:r>
            <a:r>
              <a:rPr lang="en-GB" sz="800" dirty="0">
                <a:latin typeface="Arial" panose="020B0604020202020204" pitchFamily="34" charset="0"/>
                <a:cs typeface="Arial" panose="020B0604020202020204" pitchFamily="34" charset="0"/>
              </a:rPr>
              <a:t> </a:t>
            </a:r>
          </a:p>
        </p:txBody>
      </p:sp>
      <p:pic>
        <p:nvPicPr>
          <p:cNvPr id="15" name="Untitled design">
            <a:hlinkClick r:id="" action="ppaction://media"/>
            <a:extLst>
              <a:ext uri="{FF2B5EF4-FFF2-40B4-BE49-F238E27FC236}">
                <a16:creationId xmlns:a16="http://schemas.microsoft.com/office/drawing/2014/main" id="{2248F793-64B3-FFFD-2CA9-62AC4CE3EDAB}"/>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5981417" y="2192729"/>
            <a:ext cx="6073423" cy="3416300"/>
          </a:xfrm>
          <a:prstGeom prst="rect">
            <a:avLst/>
          </a:prstGeom>
        </p:spPr>
      </p:pic>
    </p:spTree>
    <p:extLst>
      <p:ext uri="{BB962C8B-B14F-4D97-AF65-F5344CB8AC3E}">
        <p14:creationId xmlns:p14="http://schemas.microsoft.com/office/powerpoint/2010/main" val="3542117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967"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0">
                <p:cTn id="7" fill="hold" display="0">
                  <p:stCondLst>
                    <p:cond delay="indefinite"/>
                  </p:stCondLst>
                </p:cTn>
                <p:tgtEl>
                  <p:spTgt spid="15"/>
                </p:tgtEl>
              </p:cMediaNode>
            </p:video>
            <p:seq concurrent="1" nextAc="seek">
              <p:cTn id="8" restart="whenNotActive" fill="hold" evtFilter="cancelBubble" nodeType="interactiveSeq">
                <p:stCondLst>
                  <p:cond evt="onClick" delay="0">
                    <p:tgtEl>
                      <p:spTgt spid="1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5"/>
                                        </p:tgtEl>
                                      </p:cBhvr>
                                    </p:cmd>
                                  </p:childTnLst>
                                </p:cTn>
                              </p:par>
                            </p:childTnLst>
                          </p:cTn>
                        </p:par>
                      </p:childTnLst>
                    </p:cTn>
                  </p:par>
                </p:childTnLst>
              </p:cTn>
              <p:nextCondLst>
                <p:cond evt="onClick" delay="0">
                  <p:tgtEl>
                    <p:spTgt spid="15"/>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6217DEF-E39F-E6F0-E9B3-33538F3733B5}"/>
            </a:ext>
          </a:extLst>
        </p:cNvPr>
        <p:cNvGrpSpPr/>
        <p:nvPr/>
      </p:nvGrpSpPr>
      <p:grpSpPr>
        <a:xfrm>
          <a:off x="0" y="0"/>
          <a:ext cx="0" cy="0"/>
          <a:chOff x="0" y="0"/>
          <a:chExt cx="0" cy="0"/>
        </a:xfrm>
      </p:grpSpPr>
      <p:sp>
        <p:nvSpPr>
          <p:cNvPr id="10" name="Titolo 9">
            <a:extLst>
              <a:ext uri="{FF2B5EF4-FFF2-40B4-BE49-F238E27FC236}">
                <a16:creationId xmlns:a16="http://schemas.microsoft.com/office/drawing/2014/main" id="{6BB77C5A-C6ED-8E4A-31F2-B118345FF587}"/>
              </a:ext>
            </a:extLst>
          </p:cNvPr>
          <p:cNvSpPr>
            <a:spLocks noGrp="1"/>
          </p:cNvSpPr>
          <p:nvPr>
            <p:ph type="title"/>
          </p:nvPr>
        </p:nvSpPr>
        <p:spPr>
          <a:xfrm>
            <a:off x="335664" y="-127000"/>
            <a:ext cx="8873650" cy="1320800"/>
          </a:xfrm>
        </p:spPr>
        <p:txBody>
          <a:bodyPr>
            <a:normAutofit/>
          </a:bodyPr>
          <a:lstStyle/>
          <a:p>
            <a:r>
              <a:rPr lang="en-GB" sz="4000" dirty="0"/>
              <a:t>Impact Stories – Seven AI Use Cases</a:t>
            </a:r>
          </a:p>
        </p:txBody>
      </p:sp>
      <p:sp>
        <p:nvSpPr>
          <p:cNvPr id="6" name="Segnaposto piè di pagina 5">
            <a:extLst>
              <a:ext uri="{FF2B5EF4-FFF2-40B4-BE49-F238E27FC236}">
                <a16:creationId xmlns:a16="http://schemas.microsoft.com/office/drawing/2014/main" id="{D351E55A-E5AF-8F71-8981-0BC43DED72EA}"/>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28D8FA1A-B0FB-5709-5BF7-FD1B33D72D40}"/>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640181F1-71F7-7725-63EF-CB13E4E28DE4}"/>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25</a:t>
            </a:fld>
            <a:endParaRPr lang="en-GB"/>
          </a:p>
        </p:txBody>
      </p:sp>
      <p:pic>
        <p:nvPicPr>
          <p:cNvPr id="3" name="Immagine 2" descr="Immagine che contiene testo, Carattere, logo, Elementi grafici&#10;&#10;Il contenuto generato dall'IA potrebbe non essere corretto.">
            <a:extLst>
              <a:ext uri="{FF2B5EF4-FFF2-40B4-BE49-F238E27FC236}">
                <a16:creationId xmlns:a16="http://schemas.microsoft.com/office/drawing/2014/main" id="{1BD6F171-66ED-2996-A1D7-C6A44FB4B229}"/>
              </a:ext>
            </a:extLst>
          </p:cNvPr>
          <p:cNvPicPr>
            <a:picLocks noChangeAspect="1"/>
          </p:cNvPicPr>
          <p:nvPr/>
        </p:nvPicPr>
        <p:blipFill>
          <a:blip r:embed="rId2"/>
          <a:srcRect l="4384" t="15949" r="3229"/>
          <a:stretch/>
        </p:blipFill>
        <p:spPr>
          <a:xfrm>
            <a:off x="7508467" y="202552"/>
            <a:ext cx="2330750" cy="419327"/>
          </a:xfrm>
          <a:prstGeom prst="rect">
            <a:avLst/>
          </a:prstGeom>
        </p:spPr>
      </p:pic>
      <p:sp>
        <p:nvSpPr>
          <p:cNvPr id="4" name="CasellaDiTesto 3">
            <a:extLst>
              <a:ext uri="{FF2B5EF4-FFF2-40B4-BE49-F238E27FC236}">
                <a16:creationId xmlns:a16="http://schemas.microsoft.com/office/drawing/2014/main" id="{B8582719-E647-088C-0AE7-94FF2DA01447}"/>
              </a:ext>
            </a:extLst>
          </p:cNvPr>
          <p:cNvSpPr txBox="1"/>
          <p:nvPr/>
        </p:nvSpPr>
        <p:spPr>
          <a:xfrm>
            <a:off x="0" y="1265533"/>
            <a:ext cx="12192000" cy="369332"/>
          </a:xfrm>
          <a:prstGeom prst="rect">
            <a:avLst/>
          </a:prstGeom>
          <a:noFill/>
        </p:spPr>
        <p:txBody>
          <a:bodyPr wrap="square">
            <a:spAutoFit/>
          </a:bodyPr>
          <a:lstStyle/>
          <a:p>
            <a:pPr algn="ctr"/>
            <a:r>
              <a:rPr lang="it-IT" b="1" i="0" u="none" strike="noStrike" dirty="0">
                <a:solidFill>
                  <a:srgbClr val="000000"/>
                </a:solidFill>
                <a:effectLst/>
                <a:latin typeface="Arial" panose="020B0604020202020204" pitchFamily="34" charset="0"/>
                <a:cs typeface="Arial" panose="020B0604020202020204" pitchFamily="34" charset="0"/>
              </a:rPr>
              <a:t>USE CASE 3: </a:t>
            </a:r>
            <a:r>
              <a:rPr lang="it-IT" b="1" i="0" u="none" strike="noStrike" dirty="0" err="1">
                <a:solidFill>
                  <a:srgbClr val="000000"/>
                </a:solidFill>
                <a:effectLst/>
                <a:latin typeface="Arial" panose="020B0604020202020204" pitchFamily="34" charset="0"/>
                <a:cs typeface="Arial" panose="020B0604020202020204" pitchFamily="34" charset="0"/>
              </a:rPr>
              <a:t>Simulation-Based</a:t>
            </a:r>
            <a:r>
              <a:rPr lang="it-IT" b="1" i="0" u="none" strike="noStrike" dirty="0">
                <a:solidFill>
                  <a:srgbClr val="000000"/>
                </a:solidFill>
                <a:effectLst/>
                <a:latin typeface="Arial" panose="020B0604020202020204" pitchFamily="34" charset="0"/>
                <a:cs typeface="Arial" panose="020B0604020202020204" pitchFamily="34" charset="0"/>
              </a:rPr>
              <a:t> CBRNe Training with AI</a:t>
            </a:r>
          </a:p>
        </p:txBody>
      </p:sp>
      <p:sp>
        <p:nvSpPr>
          <p:cNvPr id="2" name="CasellaDiTesto 1">
            <a:extLst>
              <a:ext uri="{FF2B5EF4-FFF2-40B4-BE49-F238E27FC236}">
                <a16:creationId xmlns:a16="http://schemas.microsoft.com/office/drawing/2014/main" id="{6EB271C0-8E3E-0D3B-9F32-AA5A7B3B7287}"/>
              </a:ext>
            </a:extLst>
          </p:cNvPr>
          <p:cNvSpPr txBox="1"/>
          <p:nvPr/>
        </p:nvSpPr>
        <p:spPr>
          <a:xfrm>
            <a:off x="0" y="1706598"/>
            <a:ext cx="12192000" cy="369332"/>
          </a:xfrm>
          <a:prstGeom prst="rect">
            <a:avLst/>
          </a:prstGeom>
          <a:noFill/>
        </p:spPr>
        <p:txBody>
          <a:bodyPr wrap="square">
            <a:spAutoFit/>
          </a:bodyPr>
          <a:lstStyle/>
          <a:p>
            <a:pPr marL="47625" lvl="1" algn="ctr"/>
            <a:r>
              <a:rPr lang="it-IT" b="0" i="1" u="none" strike="noStrike" dirty="0">
                <a:solidFill>
                  <a:srgbClr val="000000"/>
                </a:solidFill>
                <a:effectLst/>
                <a:latin typeface="Arial" panose="020B0604020202020204" pitchFamily="34" charset="0"/>
                <a:cs typeface="Arial" panose="020B0604020202020204" pitchFamily="34" charset="0"/>
              </a:rPr>
              <a:t>Ex. 1 – </a:t>
            </a:r>
            <a:r>
              <a:rPr lang="it-IT" i="1" dirty="0">
                <a:solidFill>
                  <a:srgbClr val="000000"/>
                </a:solidFill>
                <a:latin typeface="Arial" panose="020B0604020202020204" pitchFamily="34" charset="0"/>
                <a:cs typeface="Arial" panose="020B0604020202020204" pitchFamily="34" charset="0"/>
              </a:rPr>
              <a:t>Virtual </a:t>
            </a:r>
            <a:r>
              <a:rPr lang="it-IT" i="1" dirty="0" err="1">
                <a:solidFill>
                  <a:srgbClr val="000000"/>
                </a:solidFill>
                <a:latin typeface="Arial" panose="020B0604020202020204" pitchFamily="34" charset="0"/>
                <a:cs typeface="Arial" panose="020B0604020202020204" pitchFamily="34" charset="0"/>
              </a:rPr>
              <a:t>Enhanced</a:t>
            </a:r>
            <a:r>
              <a:rPr lang="it-IT" i="1" dirty="0">
                <a:solidFill>
                  <a:srgbClr val="000000"/>
                </a:solidFill>
                <a:latin typeface="Arial" panose="020B0604020202020204" pitchFamily="34" charset="0"/>
                <a:cs typeface="Arial" panose="020B0604020202020204" pitchFamily="34" charset="0"/>
              </a:rPr>
              <a:t> Reality for inTeroperable traIning of CBRN </a:t>
            </a:r>
            <a:r>
              <a:rPr lang="it-IT" i="1" dirty="0" err="1">
                <a:solidFill>
                  <a:srgbClr val="000000"/>
                </a:solidFill>
                <a:latin typeface="Arial" panose="020B0604020202020204" pitchFamily="34" charset="0"/>
                <a:cs typeface="Arial" panose="020B0604020202020204" pitchFamily="34" charset="0"/>
              </a:rPr>
              <a:t>military</a:t>
            </a:r>
            <a:r>
              <a:rPr lang="it-IT" i="1" dirty="0">
                <a:solidFill>
                  <a:srgbClr val="000000"/>
                </a:solidFill>
                <a:latin typeface="Arial" panose="020B0604020202020204" pitchFamily="34" charset="0"/>
                <a:cs typeface="Arial" panose="020B0604020202020204" pitchFamily="34" charset="0"/>
              </a:rPr>
              <a:t> and </a:t>
            </a:r>
            <a:r>
              <a:rPr lang="it-IT" i="1" dirty="0" err="1">
                <a:solidFill>
                  <a:srgbClr val="000000"/>
                </a:solidFill>
                <a:latin typeface="Arial" panose="020B0604020202020204" pitchFamily="34" charset="0"/>
                <a:cs typeface="Arial" panose="020B0604020202020204" pitchFamily="34" charset="0"/>
              </a:rPr>
              <a:t>civilian</a:t>
            </a:r>
            <a:r>
              <a:rPr lang="it-IT" i="1" dirty="0">
                <a:solidFill>
                  <a:srgbClr val="000000"/>
                </a:solidFill>
                <a:latin typeface="Arial" panose="020B0604020202020204" pitchFamily="34" charset="0"/>
                <a:cs typeface="Arial" panose="020B0604020202020204" pitchFamily="34" charset="0"/>
              </a:rPr>
              <a:t> </a:t>
            </a:r>
            <a:r>
              <a:rPr lang="it-IT" i="1" dirty="0" err="1">
                <a:solidFill>
                  <a:srgbClr val="000000"/>
                </a:solidFill>
                <a:latin typeface="Arial" panose="020B0604020202020204" pitchFamily="34" charset="0"/>
                <a:cs typeface="Arial" panose="020B0604020202020204" pitchFamily="34" charset="0"/>
              </a:rPr>
              <a:t>Operators</a:t>
            </a:r>
            <a:r>
              <a:rPr lang="it-IT" i="1" dirty="0">
                <a:solidFill>
                  <a:srgbClr val="000000"/>
                </a:solidFill>
                <a:latin typeface="Arial" panose="020B0604020202020204" pitchFamily="34" charset="0"/>
                <a:cs typeface="Arial" panose="020B0604020202020204" pitchFamily="34" charset="0"/>
              </a:rPr>
              <a:t> </a:t>
            </a:r>
            <a:endParaRPr lang="it-IT" sz="1050" i="1" dirty="0">
              <a:solidFill>
                <a:srgbClr val="000000"/>
              </a:solidFill>
              <a:latin typeface="Arial" panose="020B0604020202020204" pitchFamily="34" charset="0"/>
              <a:cs typeface="Arial" panose="020B0604020202020204" pitchFamily="34" charset="0"/>
            </a:endParaRPr>
          </a:p>
        </p:txBody>
      </p:sp>
      <p:sp>
        <p:nvSpPr>
          <p:cNvPr id="11" name="CasellaDiTesto 10">
            <a:extLst>
              <a:ext uri="{FF2B5EF4-FFF2-40B4-BE49-F238E27FC236}">
                <a16:creationId xmlns:a16="http://schemas.microsoft.com/office/drawing/2014/main" id="{E1E7E5A8-1CE1-1261-ACFD-CAB9CD5D276C}"/>
              </a:ext>
            </a:extLst>
          </p:cNvPr>
          <p:cNvSpPr txBox="1"/>
          <p:nvPr/>
        </p:nvSpPr>
        <p:spPr>
          <a:xfrm>
            <a:off x="181648" y="5997547"/>
            <a:ext cx="11828703" cy="215444"/>
          </a:xfrm>
          <a:prstGeom prst="rect">
            <a:avLst/>
          </a:prstGeom>
          <a:noFill/>
        </p:spPr>
        <p:txBody>
          <a:bodyPr wrap="square">
            <a:spAutoFit/>
          </a:bodyPr>
          <a:lstStyle/>
          <a:p>
            <a:pPr algn="ctr"/>
            <a:r>
              <a:rPr lang="en-GB" sz="800" dirty="0">
                <a:latin typeface="Arial" panose="020B0604020202020204" pitchFamily="34" charset="0"/>
                <a:cs typeface="Arial" panose="020B0604020202020204" pitchFamily="34" charset="0"/>
                <a:hlinkClick r:id="rId3"/>
              </a:rPr>
              <a:t>https://defence-industry-space.ec.europa.eu/system/files/2021-06/EDIDP2020_factsheet_SVTE_VERTIGO.pdf</a:t>
            </a:r>
            <a:r>
              <a:rPr lang="en-GB" sz="800" dirty="0">
                <a:latin typeface="Arial" panose="020B0604020202020204" pitchFamily="34" charset="0"/>
                <a:cs typeface="Arial" panose="020B0604020202020204" pitchFamily="34" charset="0"/>
              </a:rPr>
              <a:t> </a:t>
            </a:r>
          </a:p>
        </p:txBody>
      </p:sp>
      <p:pic>
        <p:nvPicPr>
          <p:cNvPr id="16" name="Immagine 15" descr="Immagine che contiene testo, schermata, Carattere, logo&#10;&#10;Il contenuto generato dall'IA potrebbe non essere corretto.">
            <a:extLst>
              <a:ext uri="{FF2B5EF4-FFF2-40B4-BE49-F238E27FC236}">
                <a16:creationId xmlns:a16="http://schemas.microsoft.com/office/drawing/2014/main" id="{CFC177A0-3230-CB70-ADCE-0157E8380BE0}"/>
              </a:ext>
            </a:extLst>
          </p:cNvPr>
          <p:cNvPicPr>
            <a:picLocks noChangeAspect="1"/>
          </p:cNvPicPr>
          <p:nvPr/>
        </p:nvPicPr>
        <p:blipFill>
          <a:blip r:embed="rId4"/>
          <a:stretch>
            <a:fillRect/>
          </a:stretch>
        </p:blipFill>
        <p:spPr>
          <a:xfrm>
            <a:off x="181648" y="2285230"/>
            <a:ext cx="6424279" cy="3550694"/>
          </a:xfrm>
          <a:prstGeom prst="rect">
            <a:avLst/>
          </a:prstGeom>
        </p:spPr>
      </p:pic>
      <p:pic>
        <p:nvPicPr>
          <p:cNvPr id="17410" name="Picture 2">
            <a:extLst>
              <a:ext uri="{FF2B5EF4-FFF2-40B4-BE49-F238E27FC236}">
                <a16:creationId xmlns:a16="http://schemas.microsoft.com/office/drawing/2014/main" id="{7A4FF458-E0E2-F7F7-F512-A6CE6749ADC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95516" y="2147663"/>
            <a:ext cx="2842533" cy="1895022"/>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a:extLst>
              <a:ext uri="{FF2B5EF4-FFF2-40B4-BE49-F238E27FC236}">
                <a16:creationId xmlns:a16="http://schemas.microsoft.com/office/drawing/2014/main" id="{8615006B-E1F3-A066-2AFD-7CC4B636D44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10972"/>
          <a:stretch/>
        </p:blipFill>
        <p:spPr bwMode="auto">
          <a:xfrm>
            <a:off x="9373907" y="3209490"/>
            <a:ext cx="2636446" cy="1974246"/>
          </a:xfrm>
          <a:prstGeom prst="rect">
            <a:avLst/>
          </a:prstGeom>
          <a:noFill/>
          <a:extLst>
            <a:ext uri="{909E8E84-426E-40DD-AFC4-6F175D3DCCD1}">
              <a14:hiddenFill xmlns:a14="http://schemas.microsoft.com/office/drawing/2010/main">
                <a:solidFill>
                  <a:srgbClr val="FFFFFF"/>
                </a:solidFill>
              </a14:hiddenFill>
            </a:ext>
          </a:extLst>
        </p:spPr>
      </p:pic>
      <p:sp>
        <p:nvSpPr>
          <p:cNvPr id="18" name="CasellaDiTesto 17">
            <a:extLst>
              <a:ext uri="{FF2B5EF4-FFF2-40B4-BE49-F238E27FC236}">
                <a16:creationId xmlns:a16="http://schemas.microsoft.com/office/drawing/2014/main" id="{4D713BB7-15C2-2C0E-C534-F7396BF1BDAD}"/>
              </a:ext>
            </a:extLst>
          </p:cNvPr>
          <p:cNvSpPr txBox="1"/>
          <p:nvPr/>
        </p:nvSpPr>
        <p:spPr>
          <a:xfrm>
            <a:off x="6795516" y="5183736"/>
            <a:ext cx="5214836" cy="215444"/>
          </a:xfrm>
          <a:prstGeom prst="rect">
            <a:avLst/>
          </a:prstGeom>
          <a:noFill/>
        </p:spPr>
        <p:txBody>
          <a:bodyPr wrap="square">
            <a:spAutoFit/>
          </a:bodyPr>
          <a:lstStyle/>
          <a:p>
            <a:pPr algn="ctr"/>
            <a:r>
              <a:rPr lang="en-GB" sz="800" dirty="0">
                <a:latin typeface="Arial" panose="020B0604020202020204" pitchFamily="34" charset="0"/>
                <a:cs typeface="Arial" panose="020B0604020202020204" pitchFamily="34" charset="0"/>
                <a:hlinkClick r:id="rId7"/>
              </a:rPr>
              <a:t>https://www.cbrngate.com/2024/05/13/project-vertigo-closing-event/</a:t>
            </a:r>
            <a:r>
              <a:rPr lang="en-GB" sz="8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245541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03E64E6-2E4D-8410-04C1-14DB24CCB6BA}"/>
            </a:ext>
          </a:extLst>
        </p:cNvPr>
        <p:cNvGrpSpPr/>
        <p:nvPr/>
      </p:nvGrpSpPr>
      <p:grpSpPr>
        <a:xfrm>
          <a:off x="0" y="0"/>
          <a:ext cx="0" cy="0"/>
          <a:chOff x="0" y="0"/>
          <a:chExt cx="0" cy="0"/>
        </a:xfrm>
      </p:grpSpPr>
      <p:sp>
        <p:nvSpPr>
          <p:cNvPr id="10" name="Titolo 9">
            <a:extLst>
              <a:ext uri="{FF2B5EF4-FFF2-40B4-BE49-F238E27FC236}">
                <a16:creationId xmlns:a16="http://schemas.microsoft.com/office/drawing/2014/main" id="{47E814C7-0FA2-9575-6BE6-67B25F3733F6}"/>
              </a:ext>
            </a:extLst>
          </p:cNvPr>
          <p:cNvSpPr>
            <a:spLocks noGrp="1"/>
          </p:cNvSpPr>
          <p:nvPr>
            <p:ph type="title"/>
          </p:nvPr>
        </p:nvSpPr>
        <p:spPr>
          <a:xfrm>
            <a:off x="335664" y="-127000"/>
            <a:ext cx="8873650" cy="1320800"/>
          </a:xfrm>
        </p:spPr>
        <p:txBody>
          <a:bodyPr>
            <a:normAutofit/>
          </a:bodyPr>
          <a:lstStyle/>
          <a:p>
            <a:r>
              <a:rPr lang="en-GB" sz="4000" dirty="0"/>
              <a:t>Impact Stories – Seven AI Use Cases</a:t>
            </a:r>
          </a:p>
        </p:txBody>
      </p:sp>
      <p:sp>
        <p:nvSpPr>
          <p:cNvPr id="6" name="Segnaposto piè di pagina 5">
            <a:extLst>
              <a:ext uri="{FF2B5EF4-FFF2-40B4-BE49-F238E27FC236}">
                <a16:creationId xmlns:a16="http://schemas.microsoft.com/office/drawing/2014/main" id="{334C9DDC-84D1-0D81-CDCB-96B3AD8B49B5}"/>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27B2EAA6-CCE7-810A-024C-1EE5513A39BC}"/>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3391881C-BC9D-937D-26EE-F54079EE2B8D}"/>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26</a:t>
            </a:fld>
            <a:endParaRPr lang="en-GB"/>
          </a:p>
        </p:txBody>
      </p:sp>
      <p:pic>
        <p:nvPicPr>
          <p:cNvPr id="3" name="Immagine 2" descr="Immagine che contiene testo, Carattere, logo, Elementi grafici&#10;&#10;Il contenuto generato dall'IA potrebbe non essere corretto.">
            <a:extLst>
              <a:ext uri="{FF2B5EF4-FFF2-40B4-BE49-F238E27FC236}">
                <a16:creationId xmlns:a16="http://schemas.microsoft.com/office/drawing/2014/main" id="{7A26C902-8C9E-4E57-4381-5EB260031ED7}"/>
              </a:ext>
            </a:extLst>
          </p:cNvPr>
          <p:cNvPicPr>
            <a:picLocks noChangeAspect="1"/>
          </p:cNvPicPr>
          <p:nvPr/>
        </p:nvPicPr>
        <p:blipFill>
          <a:blip r:embed="rId4"/>
          <a:srcRect l="4384" t="15949" r="3229"/>
          <a:stretch/>
        </p:blipFill>
        <p:spPr>
          <a:xfrm>
            <a:off x="7508467" y="202552"/>
            <a:ext cx="2330750" cy="419327"/>
          </a:xfrm>
          <a:prstGeom prst="rect">
            <a:avLst/>
          </a:prstGeom>
        </p:spPr>
      </p:pic>
      <p:sp>
        <p:nvSpPr>
          <p:cNvPr id="4" name="CasellaDiTesto 3">
            <a:extLst>
              <a:ext uri="{FF2B5EF4-FFF2-40B4-BE49-F238E27FC236}">
                <a16:creationId xmlns:a16="http://schemas.microsoft.com/office/drawing/2014/main" id="{27310559-AAAE-ECD1-5055-FD0C781295D5}"/>
              </a:ext>
            </a:extLst>
          </p:cNvPr>
          <p:cNvSpPr txBox="1"/>
          <p:nvPr/>
        </p:nvSpPr>
        <p:spPr>
          <a:xfrm>
            <a:off x="0" y="1265533"/>
            <a:ext cx="12192000" cy="369332"/>
          </a:xfrm>
          <a:prstGeom prst="rect">
            <a:avLst/>
          </a:prstGeom>
          <a:noFill/>
        </p:spPr>
        <p:txBody>
          <a:bodyPr wrap="square">
            <a:spAutoFit/>
          </a:bodyPr>
          <a:lstStyle/>
          <a:p>
            <a:pPr algn="ctr"/>
            <a:r>
              <a:rPr lang="it-IT" b="1" i="0" u="none" strike="noStrike" dirty="0">
                <a:solidFill>
                  <a:srgbClr val="000000"/>
                </a:solidFill>
                <a:effectLst/>
                <a:latin typeface="Arial" panose="020B0604020202020204" pitchFamily="34" charset="0"/>
                <a:cs typeface="Arial" panose="020B0604020202020204" pitchFamily="34" charset="0"/>
              </a:rPr>
              <a:t>USE CASE 4: </a:t>
            </a:r>
            <a:r>
              <a:rPr lang="it-IT" b="1" i="0" u="none" strike="noStrike" dirty="0" err="1">
                <a:solidFill>
                  <a:srgbClr val="000000"/>
                </a:solidFill>
                <a:effectLst/>
                <a:latin typeface="Arial" panose="020B0604020202020204" pitchFamily="34" charset="0"/>
                <a:cs typeface="Arial" panose="020B0604020202020204" pitchFamily="34" charset="0"/>
              </a:rPr>
              <a:t>Autonomous</a:t>
            </a:r>
            <a:r>
              <a:rPr lang="it-IT" b="1" i="0" u="none" strike="noStrike" dirty="0">
                <a:solidFill>
                  <a:srgbClr val="000000"/>
                </a:solidFill>
                <a:effectLst/>
                <a:latin typeface="Arial" panose="020B0604020202020204" pitchFamily="34" charset="0"/>
                <a:cs typeface="Arial" panose="020B0604020202020204" pitchFamily="34" charset="0"/>
              </a:rPr>
              <a:t> </a:t>
            </a:r>
            <a:r>
              <a:rPr lang="it-IT" b="1" i="0" u="none" strike="noStrike" dirty="0" err="1">
                <a:solidFill>
                  <a:srgbClr val="000000"/>
                </a:solidFill>
                <a:effectLst/>
                <a:latin typeface="Arial" panose="020B0604020202020204" pitchFamily="34" charset="0"/>
                <a:cs typeface="Arial" panose="020B0604020202020204" pitchFamily="34" charset="0"/>
              </a:rPr>
              <a:t>Drones</a:t>
            </a:r>
            <a:r>
              <a:rPr lang="it-IT" b="1" i="0" u="none" strike="noStrike" dirty="0">
                <a:solidFill>
                  <a:srgbClr val="000000"/>
                </a:solidFill>
                <a:effectLst/>
                <a:latin typeface="Arial" panose="020B0604020202020204" pitchFamily="34" charset="0"/>
                <a:cs typeface="Arial" panose="020B0604020202020204" pitchFamily="34" charset="0"/>
              </a:rPr>
              <a:t> for CBRN </a:t>
            </a:r>
            <a:r>
              <a:rPr lang="it-IT" b="1" i="0" u="none" strike="noStrike" dirty="0" err="1">
                <a:solidFill>
                  <a:srgbClr val="000000"/>
                </a:solidFill>
                <a:effectLst/>
                <a:latin typeface="Arial" panose="020B0604020202020204" pitchFamily="34" charset="0"/>
                <a:cs typeface="Arial" panose="020B0604020202020204" pitchFamily="34" charset="0"/>
              </a:rPr>
              <a:t>Detection</a:t>
            </a:r>
            <a:endParaRPr lang="it-IT" b="1" i="0" u="none" strike="noStrike" dirty="0">
              <a:solidFill>
                <a:srgbClr val="000000"/>
              </a:solidFill>
              <a:effectLst/>
              <a:latin typeface="Arial" panose="020B0604020202020204" pitchFamily="34" charset="0"/>
              <a:cs typeface="Arial" panose="020B0604020202020204" pitchFamily="34" charset="0"/>
            </a:endParaRPr>
          </a:p>
        </p:txBody>
      </p:sp>
      <p:sp>
        <p:nvSpPr>
          <p:cNvPr id="8" name="CasellaDiTesto 7">
            <a:extLst>
              <a:ext uri="{FF2B5EF4-FFF2-40B4-BE49-F238E27FC236}">
                <a16:creationId xmlns:a16="http://schemas.microsoft.com/office/drawing/2014/main" id="{4173E28D-8DF1-403D-0D05-28F893CFD166}"/>
              </a:ext>
            </a:extLst>
          </p:cNvPr>
          <p:cNvSpPr txBox="1"/>
          <p:nvPr/>
        </p:nvSpPr>
        <p:spPr>
          <a:xfrm>
            <a:off x="0" y="2453100"/>
            <a:ext cx="6096000" cy="2031325"/>
          </a:xfrm>
          <a:prstGeom prst="rect">
            <a:avLst/>
          </a:prstGeom>
          <a:noFill/>
        </p:spPr>
        <p:txBody>
          <a:bodyPr wrap="square">
            <a:spAutoFit/>
          </a:bodyPr>
          <a:lstStyle/>
          <a:p>
            <a:pPr algn="ctr"/>
            <a:r>
              <a:rPr lang="it-IT" b="1" dirty="0">
                <a:latin typeface="Arial" panose="020B0604020202020204" pitchFamily="34" charset="0"/>
                <a:cs typeface="Arial" panose="020B0604020202020204" pitchFamily="34" charset="0"/>
              </a:rPr>
              <a:t>KEY POINTS</a:t>
            </a:r>
          </a:p>
          <a:p>
            <a:pPr marL="742950" lvl="1" indent="-285750" algn="just">
              <a:buFont typeface="Arial" panose="020B0604020202020204" pitchFamily="34" charset="0"/>
              <a:buChar char="•"/>
            </a:pPr>
            <a:r>
              <a:rPr lang="it-IT" b="0" i="0" u="none" strike="noStrike" dirty="0" err="1">
                <a:solidFill>
                  <a:srgbClr val="000000"/>
                </a:solidFill>
                <a:effectLst/>
                <a:latin typeface="Arial" panose="020B0604020202020204" pitchFamily="34" charset="0"/>
                <a:cs typeface="Arial" panose="020B0604020202020204" pitchFamily="34" charset="0"/>
              </a:rPr>
              <a:t>Deployed</a:t>
            </a:r>
            <a:r>
              <a:rPr lang="it-IT" b="0" i="0" u="none" strike="noStrike" dirty="0">
                <a:solidFill>
                  <a:srgbClr val="000000"/>
                </a:solidFill>
                <a:effectLst/>
                <a:latin typeface="Arial" panose="020B0604020202020204" pitchFamily="34" charset="0"/>
                <a:cs typeface="Arial" panose="020B0604020202020204" pitchFamily="34" charset="0"/>
              </a:rPr>
              <a:t> in </a:t>
            </a:r>
            <a:r>
              <a:rPr lang="it-IT" b="0" i="0" u="none" strike="noStrike" dirty="0" err="1">
                <a:solidFill>
                  <a:srgbClr val="000000"/>
                </a:solidFill>
                <a:effectLst/>
                <a:latin typeface="Arial" panose="020B0604020202020204" pitchFamily="34" charset="0"/>
                <a:cs typeface="Arial" panose="020B0604020202020204" pitchFamily="34" charset="0"/>
              </a:rPr>
              <a:t>contaminated</a:t>
            </a:r>
            <a:r>
              <a:rPr lang="it-IT" b="0" i="0" u="none" strike="noStrike" dirty="0">
                <a:solidFill>
                  <a:srgbClr val="000000"/>
                </a:solidFill>
                <a:effectLst/>
                <a:latin typeface="Arial" panose="020B0604020202020204" pitchFamily="34" charset="0"/>
                <a:cs typeface="Arial" panose="020B0604020202020204" pitchFamily="34" charset="0"/>
              </a:rPr>
              <a:t> zones</a:t>
            </a:r>
          </a:p>
          <a:p>
            <a:pPr marL="742950" lvl="1" indent="-285750" algn="just">
              <a:buFont typeface="Arial" panose="020B0604020202020204" pitchFamily="34" charset="0"/>
              <a:buChar char="•"/>
            </a:pPr>
            <a:r>
              <a:rPr lang="it-IT" b="0" i="0" u="none" strike="noStrike" dirty="0" err="1">
                <a:solidFill>
                  <a:srgbClr val="000000"/>
                </a:solidFill>
                <a:effectLst/>
                <a:latin typeface="Arial" panose="020B0604020202020204" pitchFamily="34" charset="0"/>
                <a:cs typeface="Arial" panose="020B0604020202020204" pitchFamily="34" charset="0"/>
              </a:rPr>
              <a:t>Collect</a:t>
            </a:r>
            <a:r>
              <a:rPr lang="it-IT" b="0" i="0" u="none" strike="noStrike" dirty="0">
                <a:solidFill>
                  <a:srgbClr val="000000"/>
                </a:solidFill>
                <a:effectLst/>
                <a:latin typeface="Arial" panose="020B0604020202020204" pitchFamily="34" charset="0"/>
                <a:cs typeface="Arial" panose="020B0604020202020204" pitchFamily="34" charset="0"/>
              </a:rPr>
              <a:t> real-time data </a:t>
            </a:r>
            <a:r>
              <a:rPr lang="it-IT" b="0" i="0" u="none" strike="noStrike" dirty="0" err="1">
                <a:solidFill>
                  <a:srgbClr val="000000"/>
                </a:solidFill>
                <a:effectLst/>
                <a:latin typeface="Arial" panose="020B0604020202020204" pitchFamily="34" charset="0"/>
                <a:cs typeface="Arial" panose="020B0604020202020204" pitchFamily="34" charset="0"/>
              </a:rPr>
              <a:t>safely</a:t>
            </a:r>
            <a:endParaRPr lang="it-IT" b="0" i="0" u="none" strike="noStrike" dirty="0">
              <a:solidFill>
                <a:srgbClr val="000000"/>
              </a:solidFill>
              <a:effectLst/>
              <a:latin typeface="Arial" panose="020B0604020202020204" pitchFamily="34" charset="0"/>
              <a:cs typeface="Arial" panose="020B0604020202020204" pitchFamily="34" charset="0"/>
            </a:endParaRPr>
          </a:p>
          <a:p>
            <a:pPr lvl="1" algn="just"/>
            <a:endParaRPr lang="it-IT" dirty="0">
              <a:solidFill>
                <a:srgbClr val="000000"/>
              </a:solidFill>
              <a:latin typeface="Arial" panose="020B0604020202020204" pitchFamily="34" charset="0"/>
              <a:cs typeface="Arial" panose="020B0604020202020204" pitchFamily="34" charset="0"/>
            </a:endParaRPr>
          </a:p>
          <a:p>
            <a:pPr marL="90488" lvl="1" indent="-36513" algn="ctr"/>
            <a:r>
              <a:rPr lang="it-IT" b="1" dirty="0">
                <a:latin typeface="Arial" panose="020B0604020202020204" pitchFamily="34" charset="0"/>
                <a:cs typeface="Arial" panose="020B0604020202020204" pitchFamily="34" charset="0"/>
              </a:rPr>
              <a:t>BENEFITS</a:t>
            </a:r>
            <a:endParaRPr lang="it-IT" b="0" i="0" u="none" strike="noStrike" dirty="0">
              <a:solidFill>
                <a:srgbClr val="000000"/>
              </a:solidFill>
              <a:effectLst/>
            </a:endParaRPr>
          </a:p>
          <a:p>
            <a:pPr marL="742950" lvl="1" indent="-285750" algn="just">
              <a:buFont typeface="Arial" panose="020B0604020202020204" pitchFamily="34" charset="0"/>
              <a:buChar char="•"/>
            </a:pPr>
            <a:r>
              <a:rPr lang="it-IT" dirty="0" err="1">
                <a:solidFill>
                  <a:srgbClr val="000000"/>
                </a:solidFill>
                <a:latin typeface="Arial" panose="020B0604020202020204" pitchFamily="34" charset="0"/>
                <a:cs typeface="Arial" panose="020B0604020202020204" pitchFamily="34" charset="0"/>
              </a:rPr>
              <a:t>Reduced</a:t>
            </a:r>
            <a:r>
              <a:rPr lang="it-IT" dirty="0">
                <a:solidFill>
                  <a:srgbClr val="000000"/>
                </a:solidFill>
                <a:latin typeface="Arial" panose="020B0604020202020204" pitchFamily="34" charset="0"/>
                <a:cs typeface="Arial" panose="020B0604020202020204" pitchFamily="34" charset="0"/>
              </a:rPr>
              <a:t> </a:t>
            </a:r>
            <a:r>
              <a:rPr lang="it-IT" dirty="0" err="1">
                <a:solidFill>
                  <a:srgbClr val="000000"/>
                </a:solidFill>
                <a:latin typeface="Arial" panose="020B0604020202020204" pitchFamily="34" charset="0"/>
                <a:cs typeface="Arial" panose="020B0604020202020204" pitchFamily="34" charset="0"/>
              </a:rPr>
              <a:t>responder</a:t>
            </a:r>
            <a:r>
              <a:rPr lang="it-IT" dirty="0">
                <a:solidFill>
                  <a:srgbClr val="000000"/>
                </a:solidFill>
                <a:latin typeface="Arial" panose="020B0604020202020204" pitchFamily="34" charset="0"/>
                <a:cs typeface="Arial" panose="020B0604020202020204" pitchFamily="34" charset="0"/>
              </a:rPr>
              <a:t> </a:t>
            </a:r>
            <a:r>
              <a:rPr lang="it-IT" dirty="0" err="1">
                <a:solidFill>
                  <a:srgbClr val="000000"/>
                </a:solidFill>
                <a:latin typeface="Arial" panose="020B0604020202020204" pitchFamily="34" charset="0"/>
                <a:cs typeface="Arial" panose="020B0604020202020204" pitchFamily="34" charset="0"/>
              </a:rPr>
              <a:t>exposure</a:t>
            </a:r>
            <a:endParaRPr lang="it-IT" dirty="0">
              <a:solidFill>
                <a:srgbClr val="000000"/>
              </a:solidFill>
              <a:latin typeface="Arial" panose="020B0604020202020204" pitchFamily="34" charset="0"/>
              <a:cs typeface="Arial" panose="020B0604020202020204" pitchFamily="34" charset="0"/>
            </a:endParaRPr>
          </a:p>
          <a:p>
            <a:pPr marL="742950" lvl="1" indent="-285750" algn="just">
              <a:buFont typeface="Arial" panose="020B0604020202020204" pitchFamily="34" charset="0"/>
              <a:buChar char="•"/>
            </a:pPr>
            <a:r>
              <a:rPr lang="it-IT" dirty="0">
                <a:solidFill>
                  <a:srgbClr val="000000"/>
                </a:solidFill>
                <a:latin typeface="Arial" panose="020B0604020202020204" pitchFamily="34" charset="0"/>
                <a:cs typeface="Arial" panose="020B0604020202020204" pitchFamily="34" charset="0"/>
              </a:rPr>
              <a:t>Integration with AI: Mapping, </a:t>
            </a:r>
            <a:r>
              <a:rPr lang="it-IT" dirty="0" err="1">
                <a:solidFill>
                  <a:srgbClr val="000000"/>
                </a:solidFill>
                <a:latin typeface="Arial" panose="020B0604020202020204" pitchFamily="34" charset="0"/>
                <a:cs typeface="Arial" panose="020B0604020202020204" pitchFamily="34" charset="0"/>
              </a:rPr>
              <a:t>plume</a:t>
            </a:r>
            <a:r>
              <a:rPr lang="it-IT" dirty="0">
                <a:solidFill>
                  <a:srgbClr val="000000"/>
                </a:solidFill>
                <a:latin typeface="Arial" panose="020B0604020202020204" pitchFamily="34" charset="0"/>
                <a:cs typeface="Arial" panose="020B0604020202020204" pitchFamily="34" charset="0"/>
              </a:rPr>
              <a:t> tracking</a:t>
            </a:r>
          </a:p>
        </p:txBody>
      </p:sp>
      <p:pic>
        <p:nvPicPr>
          <p:cNvPr id="12" name="Untitled design (1)">
            <a:hlinkClick r:id="" action="ppaction://media"/>
            <a:extLst>
              <a:ext uri="{FF2B5EF4-FFF2-40B4-BE49-F238E27FC236}">
                <a16:creationId xmlns:a16="http://schemas.microsoft.com/office/drawing/2014/main" id="{8D2A9DAB-B879-0B4A-C5ED-59148A02AE6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918940" y="2037194"/>
            <a:ext cx="6104468" cy="3433763"/>
          </a:xfrm>
          <a:prstGeom prst="rect">
            <a:avLst/>
          </a:prstGeom>
        </p:spPr>
      </p:pic>
      <p:sp>
        <p:nvSpPr>
          <p:cNvPr id="13" name="CasellaDiTesto 12">
            <a:extLst>
              <a:ext uri="{FF2B5EF4-FFF2-40B4-BE49-F238E27FC236}">
                <a16:creationId xmlns:a16="http://schemas.microsoft.com/office/drawing/2014/main" id="{6094C6A7-D25A-C7C6-E485-BDC7FD8C838E}"/>
              </a:ext>
            </a:extLst>
          </p:cNvPr>
          <p:cNvSpPr txBox="1"/>
          <p:nvPr/>
        </p:nvSpPr>
        <p:spPr>
          <a:xfrm>
            <a:off x="5918940" y="5571380"/>
            <a:ext cx="6273060" cy="261610"/>
          </a:xfrm>
          <a:prstGeom prst="rect">
            <a:avLst/>
          </a:prstGeom>
          <a:noFill/>
        </p:spPr>
        <p:txBody>
          <a:bodyPr wrap="square" rtlCol="0">
            <a:spAutoFit/>
          </a:bodyPr>
          <a:lstStyle/>
          <a:p>
            <a:pPr algn="ctr"/>
            <a:r>
              <a:rPr lang="en-GB" sz="1050" dirty="0">
                <a:latin typeface="Arial" panose="020B0604020202020204" pitchFamily="34" charset="0"/>
                <a:cs typeface="Arial" panose="020B0604020202020204" pitchFamily="34" charset="0"/>
              </a:rPr>
              <a:t>Full video: </a:t>
            </a:r>
            <a:r>
              <a:rPr lang="en-GB" sz="1050" dirty="0">
                <a:latin typeface="Arial" panose="020B0604020202020204" pitchFamily="34" charset="0"/>
                <a:cs typeface="Arial" panose="020B0604020202020204" pitchFamily="34" charset="0"/>
                <a:hlinkClick r:id="rId6"/>
              </a:rPr>
              <a:t>https://www.youtube.com/watch?v=BXaAUmS5Lqg&amp;t=62s</a:t>
            </a:r>
            <a:r>
              <a:rPr lang="en-GB" sz="105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937998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100"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03E64E6-2E4D-8410-04C1-14DB24CCB6BA}"/>
            </a:ext>
          </a:extLst>
        </p:cNvPr>
        <p:cNvGrpSpPr/>
        <p:nvPr/>
      </p:nvGrpSpPr>
      <p:grpSpPr>
        <a:xfrm>
          <a:off x="0" y="0"/>
          <a:ext cx="0" cy="0"/>
          <a:chOff x="0" y="0"/>
          <a:chExt cx="0" cy="0"/>
        </a:xfrm>
      </p:grpSpPr>
      <p:sp>
        <p:nvSpPr>
          <p:cNvPr id="10" name="Titolo 9">
            <a:extLst>
              <a:ext uri="{FF2B5EF4-FFF2-40B4-BE49-F238E27FC236}">
                <a16:creationId xmlns:a16="http://schemas.microsoft.com/office/drawing/2014/main" id="{47E814C7-0FA2-9575-6BE6-67B25F3733F6}"/>
              </a:ext>
            </a:extLst>
          </p:cNvPr>
          <p:cNvSpPr>
            <a:spLocks noGrp="1"/>
          </p:cNvSpPr>
          <p:nvPr>
            <p:ph type="title"/>
          </p:nvPr>
        </p:nvSpPr>
        <p:spPr>
          <a:xfrm>
            <a:off x="335664" y="-127000"/>
            <a:ext cx="8873650" cy="1320800"/>
          </a:xfrm>
        </p:spPr>
        <p:txBody>
          <a:bodyPr>
            <a:normAutofit/>
          </a:bodyPr>
          <a:lstStyle/>
          <a:p>
            <a:r>
              <a:rPr lang="en-GB" sz="4000" dirty="0"/>
              <a:t>Impact Stories – Seven AI Use Cases</a:t>
            </a:r>
          </a:p>
        </p:txBody>
      </p:sp>
      <p:sp>
        <p:nvSpPr>
          <p:cNvPr id="6" name="Segnaposto piè di pagina 5">
            <a:extLst>
              <a:ext uri="{FF2B5EF4-FFF2-40B4-BE49-F238E27FC236}">
                <a16:creationId xmlns:a16="http://schemas.microsoft.com/office/drawing/2014/main" id="{334C9DDC-84D1-0D81-CDCB-96B3AD8B49B5}"/>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27B2EAA6-CCE7-810A-024C-1EE5513A39BC}"/>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3391881C-BC9D-937D-26EE-F54079EE2B8D}"/>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27</a:t>
            </a:fld>
            <a:endParaRPr lang="en-GB"/>
          </a:p>
        </p:txBody>
      </p:sp>
      <p:pic>
        <p:nvPicPr>
          <p:cNvPr id="3" name="Immagine 2" descr="Immagine che contiene testo, Carattere, logo, Elementi grafici&#10;&#10;Il contenuto generato dall'IA potrebbe non essere corretto.">
            <a:extLst>
              <a:ext uri="{FF2B5EF4-FFF2-40B4-BE49-F238E27FC236}">
                <a16:creationId xmlns:a16="http://schemas.microsoft.com/office/drawing/2014/main" id="{7A26C902-8C9E-4E57-4381-5EB260031ED7}"/>
              </a:ext>
            </a:extLst>
          </p:cNvPr>
          <p:cNvPicPr>
            <a:picLocks noChangeAspect="1"/>
          </p:cNvPicPr>
          <p:nvPr/>
        </p:nvPicPr>
        <p:blipFill>
          <a:blip r:embed="rId2"/>
          <a:srcRect l="4384" t="15949" r="3229"/>
          <a:stretch/>
        </p:blipFill>
        <p:spPr>
          <a:xfrm>
            <a:off x="7508467" y="202552"/>
            <a:ext cx="2330750" cy="419327"/>
          </a:xfrm>
          <a:prstGeom prst="rect">
            <a:avLst/>
          </a:prstGeom>
        </p:spPr>
      </p:pic>
      <p:sp>
        <p:nvSpPr>
          <p:cNvPr id="4" name="CasellaDiTesto 3">
            <a:extLst>
              <a:ext uri="{FF2B5EF4-FFF2-40B4-BE49-F238E27FC236}">
                <a16:creationId xmlns:a16="http://schemas.microsoft.com/office/drawing/2014/main" id="{27310559-AAAE-ECD1-5055-FD0C781295D5}"/>
              </a:ext>
            </a:extLst>
          </p:cNvPr>
          <p:cNvSpPr txBox="1"/>
          <p:nvPr/>
        </p:nvSpPr>
        <p:spPr>
          <a:xfrm>
            <a:off x="0" y="1265533"/>
            <a:ext cx="12192000" cy="369332"/>
          </a:xfrm>
          <a:prstGeom prst="rect">
            <a:avLst/>
          </a:prstGeom>
          <a:noFill/>
        </p:spPr>
        <p:txBody>
          <a:bodyPr wrap="square">
            <a:spAutoFit/>
          </a:bodyPr>
          <a:lstStyle/>
          <a:p>
            <a:pPr algn="ctr"/>
            <a:r>
              <a:rPr lang="it-IT" b="1" i="0" u="none" strike="noStrike" dirty="0">
                <a:solidFill>
                  <a:srgbClr val="000000"/>
                </a:solidFill>
                <a:effectLst/>
                <a:latin typeface="Arial" panose="020B0604020202020204" pitchFamily="34" charset="0"/>
                <a:cs typeface="Arial" panose="020B0604020202020204" pitchFamily="34" charset="0"/>
              </a:rPr>
              <a:t>USE CASE 4: </a:t>
            </a:r>
            <a:r>
              <a:rPr lang="it-IT" b="1" i="0" u="none" strike="noStrike" dirty="0" err="1">
                <a:solidFill>
                  <a:srgbClr val="000000"/>
                </a:solidFill>
                <a:effectLst/>
                <a:latin typeface="Arial" panose="020B0604020202020204" pitchFamily="34" charset="0"/>
                <a:cs typeface="Arial" panose="020B0604020202020204" pitchFamily="34" charset="0"/>
              </a:rPr>
              <a:t>Autonomous</a:t>
            </a:r>
            <a:r>
              <a:rPr lang="it-IT" b="1" i="0" u="none" strike="noStrike" dirty="0">
                <a:solidFill>
                  <a:srgbClr val="000000"/>
                </a:solidFill>
                <a:effectLst/>
                <a:latin typeface="Arial" panose="020B0604020202020204" pitchFamily="34" charset="0"/>
                <a:cs typeface="Arial" panose="020B0604020202020204" pitchFamily="34" charset="0"/>
              </a:rPr>
              <a:t> </a:t>
            </a:r>
            <a:r>
              <a:rPr lang="it-IT" b="1" i="0" u="none" strike="noStrike" dirty="0" err="1">
                <a:solidFill>
                  <a:srgbClr val="000000"/>
                </a:solidFill>
                <a:effectLst/>
                <a:latin typeface="Arial" panose="020B0604020202020204" pitchFamily="34" charset="0"/>
                <a:cs typeface="Arial" panose="020B0604020202020204" pitchFamily="34" charset="0"/>
              </a:rPr>
              <a:t>Drones</a:t>
            </a:r>
            <a:r>
              <a:rPr lang="it-IT" b="1" i="0" u="none" strike="noStrike" dirty="0">
                <a:solidFill>
                  <a:srgbClr val="000000"/>
                </a:solidFill>
                <a:effectLst/>
                <a:latin typeface="Arial" panose="020B0604020202020204" pitchFamily="34" charset="0"/>
                <a:cs typeface="Arial" panose="020B0604020202020204" pitchFamily="34" charset="0"/>
              </a:rPr>
              <a:t> for CBRN </a:t>
            </a:r>
            <a:r>
              <a:rPr lang="it-IT" b="1" i="0" u="none" strike="noStrike" dirty="0" err="1">
                <a:solidFill>
                  <a:srgbClr val="000000"/>
                </a:solidFill>
                <a:effectLst/>
                <a:latin typeface="Arial" panose="020B0604020202020204" pitchFamily="34" charset="0"/>
                <a:cs typeface="Arial" panose="020B0604020202020204" pitchFamily="34" charset="0"/>
              </a:rPr>
              <a:t>Detection</a:t>
            </a:r>
            <a:endParaRPr lang="it-IT" b="1" i="0" u="none" strike="noStrike" dirty="0">
              <a:solidFill>
                <a:srgbClr val="000000"/>
              </a:solidFill>
              <a:effectLst/>
              <a:latin typeface="Arial" panose="020B0604020202020204" pitchFamily="34" charset="0"/>
              <a:cs typeface="Arial" panose="020B0604020202020204" pitchFamily="34" charset="0"/>
            </a:endParaRPr>
          </a:p>
        </p:txBody>
      </p:sp>
      <p:sp>
        <p:nvSpPr>
          <p:cNvPr id="2" name="CasellaDiTesto 1">
            <a:extLst>
              <a:ext uri="{FF2B5EF4-FFF2-40B4-BE49-F238E27FC236}">
                <a16:creationId xmlns:a16="http://schemas.microsoft.com/office/drawing/2014/main" id="{93CA7952-5765-BCD6-B6DA-C5EBE84F46A0}"/>
              </a:ext>
            </a:extLst>
          </p:cNvPr>
          <p:cNvSpPr txBox="1"/>
          <p:nvPr/>
        </p:nvSpPr>
        <p:spPr>
          <a:xfrm>
            <a:off x="0" y="1706598"/>
            <a:ext cx="12192000" cy="369332"/>
          </a:xfrm>
          <a:prstGeom prst="rect">
            <a:avLst/>
          </a:prstGeom>
          <a:noFill/>
        </p:spPr>
        <p:txBody>
          <a:bodyPr wrap="square">
            <a:spAutoFit/>
          </a:bodyPr>
          <a:lstStyle/>
          <a:p>
            <a:pPr marL="47625" lvl="1" algn="ctr"/>
            <a:r>
              <a:rPr lang="it-IT" b="0" i="1" u="none" strike="noStrike" dirty="0">
                <a:solidFill>
                  <a:srgbClr val="000000"/>
                </a:solidFill>
                <a:effectLst/>
                <a:latin typeface="Arial" panose="020B0604020202020204" pitchFamily="34" charset="0"/>
                <a:cs typeface="Arial" panose="020B0604020202020204" pitchFamily="34" charset="0"/>
              </a:rPr>
              <a:t>Ex. 1 – </a:t>
            </a:r>
            <a:r>
              <a:rPr lang="it-IT" i="1" dirty="0">
                <a:solidFill>
                  <a:srgbClr val="000000"/>
                </a:solidFill>
                <a:latin typeface="Arial" panose="020B0604020202020204" pitchFamily="34" charset="0"/>
                <a:cs typeface="Arial" panose="020B0604020202020204" pitchFamily="34" charset="0"/>
              </a:rPr>
              <a:t>University of Rome Tor Vergata. Prof. Gaudio, Dr. Martellucci, Dr. Chierici, Dr. Di Giovanni, Dr. Rossi</a:t>
            </a:r>
            <a:endParaRPr lang="it-IT" sz="1050" i="1" dirty="0">
              <a:solidFill>
                <a:srgbClr val="000000"/>
              </a:solidFill>
              <a:latin typeface="Arial" panose="020B0604020202020204" pitchFamily="34" charset="0"/>
              <a:cs typeface="Arial" panose="020B0604020202020204" pitchFamily="34" charset="0"/>
            </a:endParaRPr>
          </a:p>
        </p:txBody>
      </p:sp>
      <p:pic>
        <p:nvPicPr>
          <p:cNvPr id="11" name="Immagine 10">
            <a:extLst>
              <a:ext uri="{FF2B5EF4-FFF2-40B4-BE49-F238E27FC236}">
                <a16:creationId xmlns:a16="http://schemas.microsoft.com/office/drawing/2014/main" id="{27356A9C-DB7E-65A3-B5A3-3B49190460CB}"/>
              </a:ext>
            </a:extLst>
          </p:cNvPr>
          <p:cNvPicPr>
            <a:picLocks noChangeAspect="1"/>
          </p:cNvPicPr>
          <p:nvPr/>
        </p:nvPicPr>
        <p:blipFill>
          <a:blip r:embed="rId3"/>
          <a:stretch>
            <a:fillRect/>
          </a:stretch>
        </p:blipFill>
        <p:spPr>
          <a:xfrm>
            <a:off x="52797" y="2278519"/>
            <a:ext cx="5867177" cy="3116441"/>
          </a:xfrm>
          <a:prstGeom prst="rect">
            <a:avLst/>
          </a:prstGeom>
        </p:spPr>
      </p:pic>
      <p:pic>
        <p:nvPicPr>
          <p:cNvPr id="14" name="Immagine 13">
            <a:extLst>
              <a:ext uri="{FF2B5EF4-FFF2-40B4-BE49-F238E27FC236}">
                <a16:creationId xmlns:a16="http://schemas.microsoft.com/office/drawing/2014/main" id="{09F03A31-8AA5-A855-5A4B-65763395B4F4}"/>
              </a:ext>
            </a:extLst>
          </p:cNvPr>
          <p:cNvPicPr>
            <a:picLocks noChangeAspect="1"/>
          </p:cNvPicPr>
          <p:nvPr/>
        </p:nvPicPr>
        <p:blipFill>
          <a:blip r:embed="rId4"/>
          <a:stretch>
            <a:fillRect/>
          </a:stretch>
        </p:blipFill>
        <p:spPr>
          <a:xfrm>
            <a:off x="6096000" y="2567848"/>
            <a:ext cx="5867177" cy="2335194"/>
          </a:xfrm>
          <a:prstGeom prst="rect">
            <a:avLst/>
          </a:prstGeom>
        </p:spPr>
      </p:pic>
      <p:sp>
        <p:nvSpPr>
          <p:cNvPr id="15" name="CasellaDiTesto 14">
            <a:extLst>
              <a:ext uri="{FF2B5EF4-FFF2-40B4-BE49-F238E27FC236}">
                <a16:creationId xmlns:a16="http://schemas.microsoft.com/office/drawing/2014/main" id="{677ABA90-64E0-3F80-BE03-5FD1B19856B9}"/>
              </a:ext>
            </a:extLst>
          </p:cNvPr>
          <p:cNvSpPr txBox="1"/>
          <p:nvPr/>
        </p:nvSpPr>
        <p:spPr>
          <a:xfrm>
            <a:off x="0" y="5394960"/>
            <a:ext cx="12192000" cy="1200329"/>
          </a:xfrm>
          <a:prstGeom prst="rect">
            <a:avLst/>
          </a:prstGeom>
          <a:noFill/>
        </p:spPr>
        <p:txBody>
          <a:bodyPr wrap="square" rtlCol="0">
            <a:spAutoFit/>
          </a:bodyPr>
          <a:lstStyle/>
          <a:p>
            <a:pPr marL="171450" indent="-171450" algn="just">
              <a:buFont typeface="Arial" panose="020B0604020202020204" pitchFamily="34" charset="0"/>
              <a:buChar char="•"/>
            </a:pPr>
            <a:r>
              <a:rPr lang="en-GB" sz="800" dirty="0">
                <a:latin typeface="Arial" panose="020B0604020202020204" pitchFamily="34" charset="0"/>
                <a:cs typeface="Arial" panose="020B0604020202020204" pitchFamily="34" charset="0"/>
              </a:rPr>
              <a:t>Chierici A., MALIZIA A, Di Giovanni D., </a:t>
            </a:r>
            <a:r>
              <a:rPr lang="en-GB" sz="800" dirty="0" err="1">
                <a:latin typeface="Arial" panose="020B0604020202020204" pitchFamily="34" charset="0"/>
                <a:cs typeface="Arial" panose="020B0604020202020204" pitchFamily="34" charset="0"/>
              </a:rPr>
              <a:t>Ciolini</a:t>
            </a:r>
            <a:r>
              <a:rPr lang="en-GB" sz="800" dirty="0">
                <a:latin typeface="Arial" panose="020B0604020202020204" pitchFamily="34" charset="0"/>
                <a:cs typeface="Arial" panose="020B0604020202020204" pitchFamily="34" charset="0"/>
              </a:rPr>
              <a:t> R., d'Errico F. (2022). </a:t>
            </a:r>
            <a:r>
              <a:rPr lang="en-GB" sz="800" b="1" dirty="0">
                <a:latin typeface="Arial" panose="020B0604020202020204" pitchFamily="34" charset="0"/>
                <a:cs typeface="Arial" panose="020B0604020202020204" pitchFamily="34" charset="0"/>
              </a:rPr>
              <a:t>A High- Performance Gamma Spectrometer for Unmanned Systems Based on Off-the- Shelf Components</a:t>
            </a:r>
            <a:r>
              <a:rPr lang="en-GB" sz="800" dirty="0">
                <a:latin typeface="Arial" panose="020B0604020202020204" pitchFamily="34" charset="0"/>
                <a:cs typeface="Arial" panose="020B0604020202020204" pitchFamily="34" charset="0"/>
              </a:rPr>
              <a:t>. SENSORS, vol. 22, 1078, ISSN: 1424-8220, </a:t>
            </a:r>
            <a:r>
              <a:rPr lang="en-GB" sz="800" dirty="0" err="1">
                <a:latin typeface="Arial" panose="020B0604020202020204" pitchFamily="34" charset="0"/>
                <a:cs typeface="Arial" panose="020B0604020202020204" pitchFamily="34" charset="0"/>
              </a:rPr>
              <a:t>doi</a:t>
            </a:r>
            <a:r>
              <a:rPr lang="en-GB" sz="800" dirty="0">
                <a:latin typeface="Arial" panose="020B0604020202020204" pitchFamily="34" charset="0"/>
                <a:cs typeface="Arial" panose="020B0604020202020204" pitchFamily="34" charset="0"/>
              </a:rPr>
              <a:t>: 10.3390/s22031078   </a:t>
            </a:r>
          </a:p>
          <a:p>
            <a:pPr marL="171450" indent="-171450" algn="just">
              <a:buFont typeface="Arial" panose="020B0604020202020204" pitchFamily="34" charset="0"/>
              <a:buChar char="•"/>
            </a:pPr>
            <a:r>
              <a:rPr lang="en-GB" sz="800" dirty="0">
                <a:latin typeface="Arial" panose="020B0604020202020204" pitchFamily="34" charset="0"/>
                <a:cs typeface="Arial" panose="020B0604020202020204" pitchFamily="34" charset="0"/>
              </a:rPr>
              <a:t>Chierici A., MALIZIA A, Di Giovanni D., </a:t>
            </a:r>
            <a:r>
              <a:rPr lang="en-GB" sz="800" dirty="0" err="1">
                <a:latin typeface="Arial" panose="020B0604020202020204" pitchFamily="34" charset="0"/>
                <a:cs typeface="Arial" panose="020B0604020202020204" pitchFamily="34" charset="0"/>
              </a:rPr>
              <a:t>Fumian</a:t>
            </a:r>
            <a:r>
              <a:rPr lang="en-GB" sz="800" dirty="0">
                <a:latin typeface="Arial" panose="020B0604020202020204" pitchFamily="34" charset="0"/>
                <a:cs typeface="Arial" panose="020B0604020202020204" pitchFamily="34" charset="0"/>
              </a:rPr>
              <a:t> F., Martellucci L., Gaudio P., d'Errico F. (2021). </a:t>
            </a:r>
            <a:r>
              <a:rPr lang="en-GB" sz="800" b="1" dirty="0">
                <a:latin typeface="Arial" panose="020B0604020202020204" pitchFamily="34" charset="0"/>
                <a:cs typeface="Arial" panose="020B0604020202020204" pitchFamily="34" charset="0"/>
              </a:rPr>
              <a:t>A low-cost radiation detection system to monitor radioactive environments by unmanned vehicles</a:t>
            </a:r>
            <a:r>
              <a:rPr lang="en-GB" sz="800" dirty="0">
                <a:latin typeface="Arial" panose="020B0604020202020204" pitchFamily="34" charset="0"/>
                <a:cs typeface="Arial" panose="020B0604020202020204" pitchFamily="34" charset="0"/>
              </a:rPr>
              <a:t>. THE EUROPEAN PHYSICAL JOURNAL PLUS, vol. 136, 314, ISSN: 2190-5444, </a:t>
            </a:r>
            <a:r>
              <a:rPr lang="en-GB" sz="800" dirty="0" err="1">
                <a:latin typeface="Arial" panose="020B0604020202020204" pitchFamily="34" charset="0"/>
                <a:cs typeface="Arial" panose="020B0604020202020204" pitchFamily="34" charset="0"/>
              </a:rPr>
              <a:t>doi</a:t>
            </a:r>
            <a:r>
              <a:rPr lang="en-GB" sz="800" dirty="0">
                <a:latin typeface="Arial" panose="020B0604020202020204" pitchFamily="34" charset="0"/>
                <a:cs typeface="Arial" panose="020B0604020202020204" pitchFamily="34" charset="0"/>
              </a:rPr>
              <a:t>: 10.1140/</a:t>
            </a:r>
            <a:r>
              <a:rPr lang="en-GB" sz="800" dirty="0" err="1">
                <a:latin typeface="Arial" panose="020B0604020202020204" pitchFamily="34" charset="0"/>
                <a:cs typeface="Arial" panose="020B0604020202020204" pitchFamily="34" charset="0"/>
              </a:rPr>
              <a:t>epjp</a:t>
            </a:r>
            <a:r>
              <a:rPr lang="en-GB" sz="800" dirty="0">
                <a:latin typeface="Arial" panose="020B0604020202020204" pitchFamily="34" charset="0"/>
                <a:cs typeface="Arial" panose="020B0604020202020204" pitchFamily="34" charset="0"/>
              </a:rPr>
              <a:t>/s13360- 021-01276-4 </a:t>
            </a:r>
          </a:p>
          <a:p>
            <a:pPr marL="171450" indent="-171450" algn="just">
              <a:buFont typeface="Arial" panose="020B0604020202020204" pitchFamily="34" charset="0"/>
              <a:buChar char="•"/>
            </a:pPr>
            <a:r>
              <a:rPr lang="en-GB" sz="800" dirty="0">
                <a:latin typeface="Arial" panose="020B0604020202020204" pitchFamily="34" charset="0"/>
                <a:cs typeface="Arial" panose="020B0604020202020204" pitchFamily="34" charset="0"/>
              </a:rPr>
              <a:t>Marturano F., Ciparisse J.-F., Chierici A., d’Errico F., Di Giovanni D., </a:t>
            </a:r>
            <a:r>
              <a:rPr lang="en-GB" sz="800" dirty="0" err="1">
                <a:latin typeface="Arial" panose="020B0604020202020204" pitchFamily="34" charset="0"/>
                <a:cs typeface="Arial" panose="020B0604020202020204" pitchFamily="34" charset="0"/>
              </a:rPr>
              <a:t>Fumian</a:t>
            </a:r>
            <a:r>
              <a:rPr lang="en-GB" sz="800" dirty="0">
                <a:latin typeface="Arial" panose="020B0604020202020204" pitchFamily="34" charset="0"/>
                <a:cs typeface="Arial" panose="020B0604020202020204" pitchFamily="34" charset="0"/>
              </a:rPr>
              <a:t> F., Rossi R., Martellucci L., Gaudio P., MALIZIA A (2020). </a:t>
            </a:r>
            <a:r>
              <a:rPr lang="en-GB" sz="800" b="1" dirty="0">
                <a:latin typeface="Arial" panose="020B0604020202020204" pitchFamily="34" charset="0"/>
                <a:cs typeface="Arial" panose="020B0604020202020204" pitchFamily="34" charset="0"/>
              </a:rPr>
              <a:t>Enhancing radiation detection by drones through numerical fluid dynamics simulations</a:t>
            </a:r>
            <a:r>
              <a:rPr lang="en-GB" sz="800" dirty="0">
                <a:latin typeface="Arial" panose="020B0604020202020204" pitchFamily="34" charset="0"/>
                <a:cs typeface="Arial" panose="020B0604020202020204" pitchFamily="34" charset="0"/>
              </a:rPr>
              <a:t>. SENSORS, vol. 16, 1770, ISSN: 1424-8220, </a:t>
            </a:r>
            <a:r>
              <a:rPr lang="en-GB" sz="800" dirty="0" err="1">
                <a:latin typeface="Arial" panose="020B0604020202020204" pitchFamily="34" charset="0"/>
                <a:cs typeface="Arial" panose="020B0604020202020204" pitchFamily="34" charset="0"/>
              </a:rPr>
              <a:t>doi</a:t>
            </a:r>
            <a:r>
              <a:rPr lang="en-GB" sz="800" dirty="0">
                <a:latin typeface="Arial" panose="020B0604020202020204" pitchFamily="34" charset="0"/>
                <a:cs typeface="Arial" panose="020B0604020202020204" pitchFamily="34" charset="0"/>
              </a:rPr>
              <a:t>: 10.3390/s20061770 </a:t>
            </a:r>
          </a:p>
          <a:p>
            <a:pPr marL="171450" indent="-171450" algn="just">
              <a:buFont typeface="Arial" panose="020B0604020202020204" pitchFamily="34" charset="0"/>
              <a:buChar char="•"/>
            </a:pPr>
            <a:r>
              <a:rPr lang="en-GB" sz="800" dirty="0">
                <a:latin typeface="Arial" panose="020B0604020202020204" pitchFamily="34" charset="0"/>
                <a:cs typeface="Arial" panose="020B0604020202020204" pitchFamily="34" charset="0"/>
              </a:rPr>
              <a:t>Carminati, G, MALIZIA A, d’Errico, F, Gaudio, P (2021). </a:t>
            </a:r>
            <a:r>
              <a:rPr lang="en-GB" sz="800" b="1" dirty="0">
                <a:latin typeface="Arial" panose="020B0604020202020204" pitchFamily="34" charset="0"/>
                <a:cs typeface="Arial" panose="020B0604020202020204" pitchFamily="34" charset="0"/>
              </a:rPr>
              <a:t>Design of Miniaturized Sensors for a Mission-Oriented UAV Application: A New Pathway for Early Warning</a:t>
            </a:r>
            <a:r>
              <a:rPr lang="en-GB" sz="800" dirty="0">
                <a:latin typeface="Arial" panose="020B0604020202020204" pitchFamily="34" charset="0"/>
                <a:cs typeface="Arial" panose="020B0604020202020204" pitchFamily="34" charset="0"/>
              </a:rPr>
              <a:t>. INTERNATIONAL JOURNAL OF SAFETY AND SECURITY ENGINEERING, vol. 11, p. 435-444, ISSN: 2041-9031, </a:t>
            </a:r>
            <a:r>
              <a:rPr lang="en-GB" sz="800" dirty="0" err="1">
                <a:latin typeface="Arial" panose="020B0604020202020204" pitchFamily="34" charset="0"/>
                <a:cs typeface="Arial" panose="020B0604020202020204" pitchFamily="34" charset="0"/>
              </a:rPr>
              <a:t>doi</a:t>
            </a:r>
            <a:r>
              <a:rPr lang="en-GB" sz="800" dirty="0">
                <a:latin typeface="Arial" panose="020B0604020202020204" pitchFamily="34" charset="0"/>
                <a:cs typeface="Arial" panose="020B0604020202020204" pitchFamily="34" charset="0"/>
              </a:rPr>
              <a:t>: 10.18280/ijsse.110417  </a:t>
            </a:r>
          </a:p>
          <a:p>
            <a:pPr marL="171450" indent="-171450" algn="just">
              <a:buFont typeface="Arial" panose="020B0604020202020204" pitchFamily="34" charset="0"/>
              <a:buChar char="•"/>
            </a:pPr>
            <a:r>
              <a:rPr lang="en-GB" sz="800" dirty="0">
                <a:latin typeface="Arial" panose="020B0604020202020204" pitchFamily="34" charset="0"/>
                <a:cs typeface="Arial" panose="020B0604020202020204" pitchFamily="34" charset="0"/>
              </a:rPr>
              <a:t>Martellucci, L., Chierici, A., Di Giovanni, D., </a:t>
            </a:r>
            <a:r>
              <a:rPr lang="en-GB" sz="800" dirty="0" err="1">
                <a:latin typeface="Arial" panose="020B0604020202020204" pitchFamily="34" charset="0"/>
                <a:cs typeface="Arial" panose="020B0604020202020204" pitchFamily="34" charset="0"/>
              </a:rPr>
              <a:t>Fumian</a:t>
            </a:r>
            <a:r>
              <a:rPr lang="en-GB" sz="800" dirty="0">
                <a:latin typeface="Arial" panose="020B0604020202020204" pitchFamily="34" charset="0"/>
                <a:cs typeface="Arial" panose="020B0604020202020204" pitchFamily="34" charset="0"/>
              </a:rPr>
              <a:t>, F., MALIZIA A, Gaudio, P. (2021). </a:t>
            </a:r>
            <a:r>
              <a:rPr lang="en-GB" sz="800" b="1" dirty="0">
                <a:latin typeface="Arial" panose="020B0604020202020204" pitchFamily="34" charset="0"/>
                <a:cs typeface="Arial" panose="020B0604020202020204" pitchFamily="34" charset="0"/>
              </a:rPr>
              <a:t>Drones and sensors ecosystem to maximise the storm effects in case of </a:t>
            </a:r>
            <a:r>
              <a:rPr lang="en-GB" sz="800" b="1" dirty="0" err="1">
                <a:latin typeface="Arial" panose="020B0604020202020204" pitchFamily="34" charset="0"/>
                <a:cs typeface="Arial" panose="020B0604020202020204" pitchFamily="34" charset="0"/>
              </a:rPr>
              <a:t>cbrne</a:t>
            </a:r>
            <a:r>
              <a:rPr lang="en-GB" sz="800" b="1" dirty="0">
                <a:latin typeface="Arial" panose="020B0604020202020204" pitchFamily="34" charset="0"/>
                <a:cs typeface="Arial" panose="020B0604020202020204" pitchFamily="34" charset="0"/>
              </a:rPr>
              <a:t> dispersion in large geographic areas</a:t>
            </a:r>
            <a:r>
              <a:rPr lang="en-GB" sz="800" dirty="0">
                <a:latin typeface="Arial" panose="020B0604020202020204" pitchFamily="34" charset="0"/>
                <a:cs typeface="Arial" panose="020B0604020202020204" pitchFamily="34" charset="0"/>
              </a:rPr>
              <a:t>. INTERNATIONAL JOURNAL OF SAFETY AND SECURITY ENGINEERING, vol. 11, p. 377- 386, ISSN: 2041-9031, </a:t>
            </a:r>
            <a:r>
              <a:rPr lang="en-GB" sz="800" dirty="0" err="1">
                <a:latin typeface="Arial" panose="020B0604020202020204" pitchFamily="34" charset="0"/>
                <a:cs typeface="Arial" panose="020B0604020202020204" pitchFamily="34" charset="0"/>
              </a:rPr>
              <a:t>doi</a:t>
            </a:r>
            <a:r>
              <a:rPr lang="en-GB" sz="800" dirty="0">
                <a:latin typeface="Arial" panose="020B0604020202020204" pitchFamily="34" charset="0"/>
                <a:cs typeface="Arial" panose="020B0604020202020204" pitchFamily="34" charset="0"/>
              </a:rPr>
              <a:t>: 10.18280/ijsse.110411 </a:t>
            </a:r>
          </a:p>
        </p:txBody>
      </p:sp>
    </p:spTree>
    <p:extLst>
      <p:ext uri="{BB962C8B-B14F-4D97-AF65-F5344CB8AC3E}">
        <p14:creationId xmlns:p14="http://schemas.microsoft.com/office/powerpoint/2010/main" val="1541738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ABA34CA-3AF0-FFF1-0532-FC42B805F0CD}"/>
            </a:ext>
          </a:extLst>
        </p:cNvPr>
        <p:cNvGrpSpPr/>
        <p:nvPr/>
      </p:nvGrpSpPr>
      <p:grpSpPr>
        <a:xfrm>
          <a:off x="0" y="0"/>
          <a:ext cx="0" cy="0"/>
          <a:chOff x="0" y="0"/>
          <a:chExt cx="0" cy="0"/>
        </a:xfrm>
      </p:grpSpPr>
      <p:sp>
        <p:nvSpPr>
          <p:cNvPr id="10" name="Titolo 9">
            <a:extLst>
              <a:ext uri="{FF2B5EF4-FFF2-40B4-BE49-F238E27FC236}">
                <a16:creationId xmlns:a16="http://schemas.microsoft.com/office/drawing/2014/main" id="{76C2D60C-EA00-4A5C-3F86-C01A51B74CAB}"/>
              </a:ext>
            </a:extLst>
          </p:cNvPr>
          <p:cNvSpPr>
            <a:spLocks noGrp="1"/>
          </p:cNvSpPr>
          <p:nvPr>
            <p:ph type="title"/>
          </p:nvPr>
        </p:nvSpPr>
        <p:spPr>
          <a:xfrm>
            <a:off x="335664" y="-127000"/>
            <a:ext cx="8873650" cy="1320800"/>
          </a:xfrm>
        </p:spPr>
        <p:txBody>
          <a:bodyPr>
            <a:normAutofit/>
          </a:bodyPr>
          <a:lstStyle/>
          <a:p>
            <a:r>
              <a:rPr lang="en-GB" sz="4000" dirty="0"/>
              <a:t>Impact Stories – Seven AI Use Cases</a:t>
            </a:r>
          </a:p>
        </p:txBody>
      </p:sp>
      <p:sp>
        <p:nvSpPr>
          <p:cNvPr id="6" name="Segnaposto piè di pagina 5">
            <a:extLst>
              <a:ext uri="{FF2B5EF4-FFF2-40B4-BE49-F238E27FC236}">
                <a16:creationId xmlns:a16="http://schemas.microsoft.com/office/drawing/2014/main" id="{97FE2163-9A22-0F88-6866-F7BE8850D4F0}"/>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A969E34F-DE1C-F858-2057-DBBD47A0ADAE}"/>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FF74C2E0-7510-9989-3540-FE1DB743BB3C}"/>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28</a:t>
            </a:fld>
            <a:endParaRPr lang="en-GB"/>
          </a:p>
        </p:txBody>
      </p:sp>
      <p:pic>
        <p:nvPicPr>
          <p:cNvPr id="3" name="Immagine 2" descr="Immagine che contiene testo, Carattere, logo, Elementi grafici&#10;&#10;Il contenuto generato dall'IA potrebbe non essere corretto.">
            <a:extLst>
              <a:ext uri="{FF2B5EF4-FFF2-40B4-BE49-F238E27FC236}">
                <a16:creationId xmlns:a16="http://schemas.microsoft.com/office/drawing/2014/main" id="{D8E512C0-C569-9BE7-FCA8-D99F5677D0D0}"/>
              </a:ext>
            </a:extLst>
          </p:cNvPr>
          <p:cNvPicPr>
            <a:picLocks noChangeAspect="1"/>
          </p:cNvPicPr>
          <p:nvPr/>
        </p:nvPicPr>
        <p:blipFill>
          <a:blip r:embed="rId2"/>
          <a:srcRect l="4384" t="15949" r="3229"/>
          <a:stretch/>
        </p:blipFill>
        <p:spPr>
          <a:xfrm>
            <a:off x="7508467" y="202552"/>
            <a:ext cx="2330750" cy="419327"/>
          </a:xfrm>
          <a:prstGeom prst="rect">
            <a:avLst/>
          </a:prstGeom>
        </p:spPr>
      </p:pic>
      <p:sp>
        <p:nvSpPr>
          <p:cNvPr id="4" name="CasellaDiTesto 3">
            <a:extLst>
              <a:ext uri="{FF2B5EF4-FFF2-40B4-BE49-F238E27FC236}">
                <a16:creationId xmlns:a16="http://schemas.microsoft.com/office/drawing/2014/main" id="{444E239F-4128-3DAB-E6F8-1B2679396739}"/>
              </a:ext>
            </a:extLst>
          </p:cNvPr>
          <p:cNvSpPr txBox="1"/>
          <p:nvPr/>
        </p:nvSpPr>
        <p:spPr>
          <a:xfrm>
            <a:off x="0" y="1265533"/>
            <a:ext cx="12192000" cy="369332"/>
          </a:xfrm>
          <a:prstGeom prst="rect">
            <a:avLst/>
          </a:prstGeom>
          <a:noFill/>
        </p:spPr>
        <p:txBody>
          <a:bodyPr wrap="square">
            <a:spAutoFit/>
          </a:bodyPr>
          <a:lstStyle/>
          <a:p>
            <a:pPr algn="ctr"/>
            <a:r>
              <a:rPr lang="it-IT" b="1" i="0" u="none" strike="noStrike" dirty="0">
                <a:solidFill>
                  <a:srgbClr val="000000"/>
                </a:solidFill>
                <a:effectLst/>
                <a:latin typeface="Arial" panose="020B0604020202020204" pitchFamily="34" charset="0"/>
                <a:cs typeface="Arial" panose="020B0604020202020204" pitchFamily="34" charset="0"/>
              </a:rPr>
              <a:t>USE CASE 4: </a:t>
            </a:r>
            <a:r>
              <a:rPr lang="it-IT" b="1" i="0" u="none" strike="noStrike" dirty="0" err="1">
                <a:solidFill>
                  <a:srgbClr val="000000"/>
                </a:solidFill>
                <a:effectLst/>
                <a:latin typeface="Arial" panose="020B0604020202020204" pitchFamily="34" charset="0"/>
                <a:cs typeface="Arial" panose="020B0604020202020204" pitchFamily="34" charset="0"/>
              </a:rPr>
              <a:t>Autonomous</a:t>
            </a:r>
            <a:r>
              <a:rPr lang="it-IT" b="1" i="0" u="none" strike="noStrike" dirty="0">
                <a:solidFill>
                  <a:srgbClr val="000000"/>
                </a:solidFill>
                <a:effectLst/>
                <a:latin typeface="Arial" panose="020B0604020202020204" pitchFamily="34" charset="0"/>
                <a:cs typeface="Arial" panose="020B0604020202020204" pitchFamily="34" charset="0"/>
              </a:rPr>
              <a:t> </a:t>
            </a:r>
            <a:r>
              <a:rPr lang="it-IT" b="1" i="0" u="none" strike="noStrike" dirty="0" err="1">
                <a:solidFill>
                  <a:srgbClr val="000000"/>
                </a:solidFill>
                <a:effectLst/>
                <a:latin typeface="Arial" panose="020B0604020202020204" pitchFamily="34" charset="0"/>
                <a:cs typeface="Arial" panose="020B0604020202020204" pitchFamily="34" charset="0"/>
              </a:rPr>
              <a:t>Drones</a:t>
            </a:r>
            <a:r>
              <a:rPr lang="it-IT" b="1" i="0" u="none" strike="noStrike" dirty="0">
                <a:solidFill>
                  <a:srgbClr val="000000"/>
                </a:solidFill>
                <a:effectLst/>
                <a:latin typeface="Arial" panose="020B0604020202020204" pitchFamily="34" charset="0"/>
                <a:cs typeface="Arial" panose="020B0604020202020204" pitchFamily="34" charset="0"/>
              </a:rPr>
              <a:t> for CBRN </a:t>
            </a:r>
            <a:r>
              <a:rPr lang="it-IT" b="1" i="0" u="none" strike="noStrike" dirty="0" err="1">
                <a:solidFill>
                  <a:srgbClr val="000000"/>
                </a:solidFill>
                <a:effectLst/>
                <a:latin typeface="Arial" panose="020B0604020202020204" pitchFamily="34" charset="0"/>
                <a:cs typeface="Arial" panose="020B0604020202020204" pitchFamily="34" charset="0"/>
              </a:rPr>
              <a:t>Detection</a:t>
            </a:r>
            <a:endParaRPr lang="it-IT" b="1" i="0" u="none" strike="noStrike" dirty="0">
              <a:solidFill>
                <a:srgbClr val="000000"/>
              </a:solidFill>
              <a:effectLst/>
              <a:latin typeface="Arial" panose="020B0604020202020204" pitchFamily="34" charset="0"/>
              <a:cs typeface="Arial" panose="020B0604020202020204" pitchFamily="34" charset="0"/>
            </a:endParaRPr>
          </a:p>
        </p:txBody>
      </p:sp>
      <p:sp>
        <p:nvSpPr>
          <p:cNvPr id="2" name="CasellaDiTesto 1">
            <a:extLst>
              <a:ext uri="{FF2B5EF4-FFF2-40B4-BE49-F238E27FC236}">
                <a16:creationId xmlns:a16="http://schemas.microsoft.com/office/drawing/2014/main" id="{7987B8AA-A9E7-761D-8484-36173E347C42}"/>
              </a:ext>
            </a:extLst>
          </p:cNvPr>
          <p:cNvSpPr txBox="1"/>
          <p:nvPr/>
        </p:nvSpPr>
        <p:spPr>
          <a:xfrm>
            <a:off x="0" y="1706598"/>
            <a:ext cx="12192000" cy="369332"/>
          </a:xfrm>
          <a:prstGeom prst="rect">
            <a:avLst/>
          </a:prstGeom>
          <a:noFill/>
        </p:spPr>
        <p:txBody>
          <a:bodyPr wrap="square">
            <a:spAutoFit/>
          </a:bodyPr>
          <a:lstStyle/>
          <a:p>
            <a:pPr marL="47625" lvl="1" algn="ctr"/>
            <a:r>
              <a:rPr lang="it-IT" b="0" i="1" u="none" strike="noStrike" dirty="0">
                <a:solidFill>
                  <a:srgbClr val="000000"/>
                </a:solidFill>
                <a:effectLst/>
                <a:latin typeface="Arial" panose="020B0604020202020204" pitchFamily="34" charset="0"/>
                <a:cs typeface="Arial" panose="020B0604020202020204" pitchFamily="34" charset="0"/>
              </a:rPr>
              <a:t>Ex. 1 – </a:t>
            </a:r>
            <a:r>
              <a:rPr lang="it-IT" i="1" dirty="0">
                <a:solidFill>
                  <a:srgbClr val="000000"/>
                </a:solidFill>
                <a:latin typeface="Arial" panose="020B0604020202020204" pitchFamily="34" charset="0"/>
                <a:cs typeface="Arial" panose="020B0604020202020204" pitchFamily="34" charset="0"/>
              </a:rPr>
              <a:t>University of Rome Tor Vergata. Prof. Gaudio, Dr. Martellucci, Dr. Chierici, Dr. Di Giovanni, Dr. Rossi</a:t>
            </a:r>
            <a:endParaRPr lang="it-IT" sz="1050" i="1" dirty="0">
              <a:solidFill>
                <a:srgbClr val="000000"/>
              </a:solidFill>
              <a:latin typeface="Arial" panose="020B0604020202020204" pitchFamily="34" charset="0"/>
              <a:cs typeface="Arial" panose="020B0604020202020204" pitchFamily="34" charset="0"/>
            </a:endParaRPr>
          </a:p>
        </p:txBody>
      </p:sp>
      <p:pic>
        <p:nvPicPr>
          <p:cNvPr id="9" name="Immagine 8">
            <a:extLst>
              <a:ext uri="{FF2B5EF4-FFF2-40B4-BE49-F238E27FC236}">
                <a16:creationId xmlns:a16="http://schemas.microsoft.com/office/drawing/2014/main" id="{EABD3D8E-8407-3741-3302-764C7D1F2AD6}"/>
              </a:ext>
            </a:extLst>
          </p:cNvPr>
          <p:cNvPicPr>
            <a:picLocks noChangeAspect="1"/>
          </p:cNvPicPr>
          <p:nvPr/>
        </p:nvPicPr>
        <p:blipFill>
          <a:blip r:embed="rId3"/>
          <a:srcRect r="52580"/>
          <a:stretch/>
        </p:blipFill>
        <p:spPr>
          <a:xfrm>
            <a:off x="200105" y="2291325"/>
            <a:ext cx="3465659" cy="3301142"/>
          </a:xfrm>
          <a:prstGeom prst="rect">
            <a:avLst/>
          </a:prstGeom>
        </p:spPr>
      </p:pic>
      <p:pic>
        <p:nvPicPr>
          <p:cNvPr id="12" name="Picture 61" descr="A picture containing sky, outdoor&#10;&#10;Description automatically generated">
            <a:extLst>
              <a:ext uri="{FF2B5EF4-FFF2-40B4-BE49-F238E27FC236}">
                <a16:creationId xmlns:a16="http://schemas.microsoft.com/office/drawing/2014/main" id="{4CCBC3E8-BDD2-03F7-6C74-F50ABEC57CE1}"/>
              </a:ext>
            </a:extLst>
          </p:cNvPr>
          <p:cNvPicPr>
            <a:picLocks noChangeAspect="1"/>
          </p:cNvPicPr>
          <p:nvPr/>
        </p:nvPicPr>
        <p:blipFill>
          <a:blip r:embed="rId4"/>
          <a:stretch>
            <a:fillRect/>
          </a:stretch>
        </p:blipFill>
        <p:spPr>
          <a:xfrm>
            <a:off x="5625044" y="2132617"/>
            <a:ext cx="2233726" cy="1675294"/>
          </a:xfrm>
          <a:prstGeom prst="rect">
            <a:avLst/>
          </a:prstGeom>
        </p:spPr>
      </p:pic>
      <p:sp>
        <p:nvSpPr>
          <p:cNvPr id="13" name="TextBox 64">
            <a:extLst>
              <a:ext uri="{FF2B5EF4-FFF2-40B4-BE49-F238E27FC236}">
                <a16:creationId xmlns:a16="http://schemas.microsoft.com/office/drawing/2014/main" id="{47459CA1-FA9D-C10F-02DA-3B58BA3065B4}"/>
              </a:ext>
            </a:extLst>
          </p:cNvPr>
          <p:cNvSpPr txBox="1"/>
          <p:nvPr/>
        </p:nvSpPr>
        <p:spPr>
          <a:xfrm>
            <a:off x="4646650" y="2539708"/>
            <a:ext cx="1170513" cy="276999"/>
          </a:xfrm>
          <a:prstGeom prst="rect">
            <a:avLst/>
          </a:prstGeom>
          <a:noFill/>
        </p:spPr>
        <p:txBody>
          <a:bodyPr wrap="none" rtlCol="0">
            <a:spAutoFit/>
          </a:bodyPr>
          <a:lstStyle/>
          <a:p>
            <a:r>
              <a:rPr lang="en-IT" sz="1200" b="1" dirty="0">
                <a:solidFill>
                  <a:srgbClr val="FF0000"/>
                </a:solidFill>
                <a:latin typeface="Arial" panose="020B0604020202020204" pitchFamily="34" charset="0"/>
                <a:cs typeface="Arial" panose="020B0604020202020204" pitchFamily="34" charset="0"/>
              </a:rPr>
              <a:t>front pid/mox</a:t>
            </a:r>
          </a:p>
        </p:txBody>
      </p:sp>
      <p:sp>
        <p:nvSpPr>
          <p:cNvPr id="14" name="TextBox 66">
            <a:extLst>
              <a:ext uri="{FF2B5EF4-FFF2-40B4-BE49-F238E27FC236}">
                <a16:creationId xmlns:a16="http://schemas.microsoft.com/office/drawing/2014/main" id="{5EF9A236-21BA-7689-C096-68182830F8A9}"/>
              </a:ext>
            </a:extLst>
          </p:cNvPr>
          <p:cNvSpPr txBox="1"/>
          <p:nvPr/>
        </p:nvSpPr>
        <p:spPr>
          <a:xfrm>
            <a:off x="6585987" y="3765776"/>
            <a:ext cx="1358064" cy="307777"/>
          </a:xfrm>
          <a:prstGeom prst="rect">
            <a:avLst/>
          </a:prstGeom>
          <a:solidFill>
            <a:schemeClr val="bg1">
              <a:alpha val="50000"/>
            </a:schemeClr>
          </a:solidFill>
        </p:spPr>
        <p:txBody>
          <a:bodyPr wrap="none" rtlCol="0">
            <a:spAutoFit/>
          </a:bodyPr>
          <a:lstStyle/>
          <a:p>
            <a:r>
              <a:rPr lang="en-IT" sz="1400" b="1" dirty="0">
                <a:solidFill>
                  <a:srgbClr val="FF0000"/>
                </a:solidFill>
                <a:latin typeface="Arial" panose="020B0604020202020204" pitchFamily="34" charset="0"/>
                <a:cs typeface="Arial" panose="020B0604020202020204" pitchFamily="34" charset="0"/>
              </a:rPr>
              <a:t>nadir pid/mox</a:t>
            </a:r>
          </a:p>
        </p:txBody>
      </p:sp>
      <p:grpSp>
        <p:nvGrpSpPr>
          <p:cNvPr id="15" name="Group 55">
            <a:extLst>
              <a:ext uri="{FF2B5EF4-FFF2-40B4-BE49-F238E27FC236}">
                <a16:creationId xmlns:a16="http://schemas.microsoft.com/office/drawing/2014/main" id="{EF4809F1-92BE-62FD-5477-A3E8FD45CA96}"/>
              </a:ext>
            </a:extLst>
          </p:cNvPr>
          <p:cNvGrpSpPr/>
          <p:nvPr/>
        </p:nvGrpSpPr>
        <p:grpSpPr>
          <a:xfrm>
            <a:off x="4224528" y="4179792"/>
            <a:ext cx="3955450" cy="2261168"/>
            <a:chOff x="2473418" y="1749647"/>
            <a:chExt cx="7386339" cy="4979037"/>
          </a:xfrm>
        </p:grpSpPr>
        <p:pic>
          <p:nvPicPr>
            <p:cNvPr id="16" name="Picture 5">
              <a:extLst>
                <a:ext uri="{FF2B5EF4-FFF2-40B4-BE49-F238E27FC236}">
                  <a16:creationId xmlns:a16="http://schemas.microsoft.com/office/drawing/2014/main" id="{E7826D53-49DC-634F-1556-EE75590EB057}"/>
                </a:ext>
              </a:extLst>
            </p:cNvPr>
            <p:cNvPicPr>
              <a:picLocks noChangeAspect="1"/>
            </p:cNvPicPr>
            <p:nvPr/>
          </p:nvPicPr>
          <p:blipFill rotWithShape="1">
            <a:blip r:embed="rId5"/>
            <a:srcRect l="1135" b="28349"/>
            <a:stretch/>
          </p:blipFill>
          <p:spPr>
            <a:xfrm rot="5400000">
              <a:off x="3677069" y="545996"/>
              <a:ext cx="4979037" cy="7386339"/>
            </a:xfrm>
            <a:prstGeom prst="rect">
              <a:avLst/>
            </a:prstGeom>
          </p:spPr>
        </p:pic>
        <p:grpSp>
          <p:nvGrpSpPr>
            <p:cNvPr id="17" name="Group 16">
              <a:extLst>
                <a:ext uri="{FF2B5EF4-FFF2-40B4-BE49-F238E27FC236}">
                  <a16:creationId xmlns:a16="http://schemas.microsoft.com/office/drawing/2014/main" id="{28570BAD-3618-91AD-20F6-A6E49EEA3787}"/>
                </a:ext>
              </a:extLst>
            </p:cNvPr>
            <p:cNvGrpSpPr/>
            <p:nvPr/>
          </p:nvGrpSpPr>
          <p:grpSpPr>
            <a:xfrm>
              <a:off x="3819728" y="2362716"/>
              <a:ext cx="5847879" cy="331503"/>
              <a:chOff x="5183946" y="3103103"/>
              <a:chExt cx="5029200" cy="331503"/>
            </a:xfrm>
          </p:grpSpPr>
          <p:cxnSp>
            <p:nvCxnSpPr>
              <p:cNvPr id="38" name="Straight Connector 11">
                <a:extLst>
                  <a:ext uri="{FF2B5EF4-FFF2-40B4-BE49-F238E27FC236}">
                    <a16:creationId xmlns:a16="http://schemas.microsoft.com/office/drawing/2014/main" id="{B6359724-3133-185F-E502-CA3A800A887D}"/>
                  </a:ext>
                </a:extLst>
              </p:cNvPr>
              <p:cNvCxnSpPr/>
              <p:nvPr/>
            </p:nvCxnSpPr>
            <p:spPr>
              <a:xfrm>
                <a:off x="5183946" y="3139331"/>
                <a:ext cx="0" cy="295275"/>
              </a:xfrm>
              <a:prstGeom prst="line">
                <a:avLst/>
              </a:prstGeom>
              <a:ln w="38100">
                <a:solidFill>
                  <a:schemeClr val="tx1">
                    <a:lumMod val="95000"/>
                    <a:lumOff val="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12">
                <a:extLst>
                  <a:ext uri="{FF2B5EF4-FFF2-40B4-BE49-F238E27FC236}">
                    <a16:creationId xmlns:a16="http://schemas.microsoft.com/office/drawing/2014/main" id="{3E23EA59-4104-9F23-5CD9-808BFA98E74E}"/>
                  </a:ext>
                </a:extLst>
              </p:cNvPr>
              <p:cNvCxnSpPr>
                <a:cxnSpLocks/>
              </p:cNvCxnSpPr>
              <p:nvPr/>
            </p:nvCxnSpPr>
            <p:spPr>
              <a:xfrm flipH="1">
                <a:off x="5183946" y="3238500"/>
                <a:ext cx="5029200" cy="41819"/>
              </a:xfrm>
              <a:prstGeom prst="line">
                <a:avLst/>
              </a:prstGeom>
              <a:ln w="38100">
                <a:solidFill>
                  <a:schemeClr val="tx1">
                    <a:lumMod val="95000"/>
                    <a:lumOff val="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15">
                <a:extLst>
                  <a:ext uri="{FF2B5EF4-FFF2-40B4-BE49-F238E27FC236}">
                    <a16:creationId xmlns:a16="http://schemas.microsoft.com/office/drawing/2014/main" id="{A1F62F50-0C4F-F030-F4C1-13353690654E}"/>
                  </a:ext>
                </a:extLst>
              </p:cNvPr>
              <p:cNvCxnSpPr/>
              <p:nvPr/>
            </p:nvCxnSpPr>
            <p:spPr>
              <a:xfrm>
                <a:off x="10213127" y="3103103"/>
                <a:ext cx="0" cy="295275"/>
              </a:xfrm>
              <a:prstGeom prst="line">
                <a:avLst/>
              </a:prstGeom>
              <a:ln w="38100">
                <a:solidFill>
                  <a:schemeClr val="tx1">
                    <a:lumMod val="95000"/>
                    <a:lumOff val="5000"/>
                  </a:schemeClr>
                </a:solidFill>
                <a:tailEnd type="none"/>
              </a:ln>
            </p:spPr>
            <p:style>
              <a:lnRef idx="1">
                <a:schemeClr val="accent1"/>
              </a:lnRef>
              <a:fillRef idx="0">
                <a:schemeClr val="accent1"/>
              </a:fillRef>
              <a:effectRef idx="0">
                <a:schemeClr val="accent1"/>
              </a:effectRef>
              <a:fontRef idx="minor">
                <a:schemeClr val="tx1"/>
              </a:fontRef>
            </p:style>
          </p:cxnSp>
        </p:grpSp>
        <p:sp>
          <p:nvSpPr>
            <p:cNvPr id="18" name="TextBox 17">
              <a:extLst>
                <a:ext uri="{FF2B5EF4-FFF2-40B4-BE49-F238E27FC236}">
                  <a16:creationId xmlns:a16="http://schemas.microsoft.com/office/drawing/2014/main" id="{CFEE24D8-7614-71A1-692B-B600C7E58913}"/>
                </a:ext>
              </a:extLst>
            </p:cNvPr>
            <p:cNvSpPr txBox="1"/>
            <p:nvPr/>
          </p:nvSpPr>
          <p:spPr>
            <a:xfrm>
              <a:off x="6594017" y="2085431"/>
              <a:ext cx="962539" cy="488242"/>
            </a:xfrm>
            <a:prstGeom prst="rect">
              <a:avLst/>
            </a:prstGeom>
            <a:solidFill>
              <a:schemeClr val="bg1">
                <a:alpha val="50000"/>
              </a:schemeClr>
            </a:solidFill>
          </p:spPr>
          <p:txBody>
            <a:bodyPr wrap="square" rtlCol="0">
              <a:spAutoFit/>
            </a:bodyPr>
            <a:lstStyle/>
            <a:p>
              <a:r>
                <a:rPr lang="en-IT" dirty="0"/>
                <a:t>40 m</a:t>
              </a:r>
            </a:p>
          </p:txBody>
        </p:sp>
        <p:sp>
          <p:nvSpPr>
            <p:cNvPr id="19" name="Rectangle 18">
              <a:extLst>
                <a:ext uri="{FF2B5EF4-FFF2-40B4-BE49-F238E27FC236}">
                  <a16:creationId xmlns:a16="http://schemas.microsoft.com/office/drawing/2014/main" id="{89109774-B236-554E-58F7-8683B4DFE811}"/>
                </a:ext>
              </a:extLst>
            </p:cNvPr>
            <p:cNvSpPr/>
            <p:nvPr/>
          </p:nvSpPr>
          <p:spPr>
            <a:xfrm>
              <a:off x="3739034" y="2920925"/>
              <a:ext cx="5810600" cy="878386"/>
            </a:xfrm>
            <a:prstGeom prst="rect">
              <a:avLst/>
            </a:prstGeom>
            <a:solidFill>
              <a:schemeClr val="accent6">
                <a:lumMod val="60000"/>
                <a:lumOff val="40000"/>
                <a:alpha val="25000"/>
              </a:schemeClr>
            </a:solidFill>
            <a:ln w="38100">
              <a:solidFill>
                <a:schemeClr val="accent6">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T" dirty="0"/>
            </a:p>
          </p:txBody>
        </p:sp>
        <p:sp>
          <p:nvSpPr>
            <p:cNvPr id="20" name="TextBox 20">
              <a:extLst>
                <a:ext uri="{FF2B5EF4-FFF2-40B4-BE49-F238E27FC236}">
                  <a16:creationId xmlns:a16="http://schemas.microsoft.com/office/drawing/2014/main" id="{FCF3E984-8226-E9A9-D1E9-70C561C01B8A}"/>
                </a:ext>
              </a:extLst>
            </p:cNvPr>
            <p:cNvSpPr txBox="1"/>
            <p:nvPr/>
          </p:nvSpPr>
          <p:spPr>
            <a:xfrm>
              <a:off x="2862262" y="2766638"/>
              <a:ext cx="1266825" cy="369332"/>
            </a:xfrm>
            <a:prstGeom prst="rect">
              <a:avLst/>
            </a:prstGeom>
            <a:noFill/>
          </p:spPr>
          <p:txBody>
            <a:bodyPr wrap="square" rtlCol="0">
              <a:spAutoFit/>
            </a:bodyPr>
            <a:lstStyle/>
            <a:p>
              <a:r>
                <a:rPr lang="en-IT" b="1" dirty="0"/>
                <a:t>Fly area</a:t>
              </a:r>
            </a:p>
          </p:txBody>
        </p:sp>
        <p:cxnSp>
          <p:nvCxnSpPr>
            <p:cNvPr id="21" name="Straight Arrow Connector 22">
              <a:extLst>
                <a:ext uri="{FF2B5EF4-FFF2-40B4-BE49-F238E27FC236}">
                  <a16:creationId xmlns:a16="http://schemas.microsoft.com/office/drawing/2014/main" id="{B58F70B1-02A2-37DE-960C-F40662D2B256}"/>
                </a:ext>
              </a:extLst>
            </p:cNvPr>
            <p:cNvCxnSpPr>
              <a:cxnSpLocks/>
            </p:cNvCxnSpPr>
            <p:nvPr/>
          </p:nvCxnSpPr>
          <p:spPr>
            <a:xfrm flipH="1">
              <a:off x="4354580" y="3295710"/>
              <a:ext cx="4905357" cy="0"/>
            </a:xfrm>
            <a:prstGeom prst="straightConnector1">
              <a:avLst/>
            </a:prstGeom>
            <a:ln w="34925">
              <a:solidFill>
                <a:schemeClr val="tx1">
                  <a:lumMod val="95000"/>
                  <a:lumOff val="5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2" name="Oval 27">
              <a:extLst>
                <a:ext uri="{FF2B5EF4-FFF2-40B4-BE49-F238E27FC236}">
                  <a16:creationId xmlns:a16="http://schemas.microsoft.com/office/drawing/2014/main" id="{D35C61B2-1B08-9217-C627-1E32DB1272F7}"/>
                </a:ext>
              </a:extLst>
            </p:cNvPr>
            <p:cNvSpPr/>
            <p:nvPr/>
          </p:nvSpPr>
          <p:spPr>
            <a:xfrm>
              <a:off x="9259937" y="3173801"/>
              <a:ext cx="247650" cy="264683"/>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T" dirty="0"/>
            </a:p>
          </p:txBody>
        </p:sp>
        <p:sp>
          <p:nvSpPr>
            <p:cNvPr id="23" name="Oval 28">
              <a:extLst>
                <a:ext uri="{FF2B5EF4-FFF2-40B4-BE49-F238E27FC236}">
                  <a16:creationId xmlns:a16="http://schemas.microsoft.com/office/drawing/2014/main" id="{50D95FF1-4B67-2623-6904-D3A7B14DF5D1}"/>
                </a:ext>
              </a:extLst>
            </p:cNvPr>
            <p:cNvSpPr/>
            <p:nvPr/>
          </p:nvSpPr>
          <p:spPr>
            <a:xfrm>
              <a:off x="4129087" y="3204745"/>
              <a:ext cx="247650" cy="26468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T"/>
            </a:p>
          </p:txBody>
        </p:sp>
        <p:cxnSp>
          <p:nvCxnSpPr>
            <p:cNvPr id="24" name="Straight Arrow Connector 33">
              <a:extLst>
                <a:ext uri="{FF2B5EF4-FFF2-40B4-BE49-F238E27FC236}">
                  <a16:creationId xmlns:a16="http://schemas.microsoft.com/office/drawing/2014/main" id="{3DEE0A85-25A7-EDBE-E367-D3E2E6BAD373}"/>
                </a:ext>
              </a:extLst>
            </p:cNvPr>
            <p:cNvCxnSpPr>
              <a:cxnSpLocks/>
            </p:cNvCxnSpPr>
            <p:nvPr/>
          </p:nvCxnSpPr>
          <p:spPr>
            <a:xfrm flipV="1">
              <a:off x="4376737" y="3360118"/>
              <a:ext cx="4905356" cy="40820"/>
            </a:xfrm>
            <a:prstGeom prst="straightConnector1">
              <a:avLst/>
            </a:prstGeom>
            <a:ln w="34925">
              <a:solidFill>
                <a:schemeClr val="tx1">
                  <a:lumMod val="95000"/>
                  <a:lumOff val="5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5" name="TextBox 40">
              <a:extLst>
                <a:ext uri="{FF2B5EF4-FFF2-40B4-BE49-F238E27FC236}">
                  <a16:creationId xmlns:a16="http://schemas.microsoft.com/office/drawing/2014/main" id="{2988EBBD-54D2-1CD0-A721-60C7A144D407}"/>
                </a:ext>
              </a:extLst>
            </p:cNvPr>
            <p:cNvSpPr txBox="1"/>
            <p:nvPr/>
          </p:nvSpPr>
          <p:spPr>
            <a:xfrm>
              <a:off x="8973186" y="3503628"/>
              <a:ext cx="817522" cy="732362"/>
            </a:xfrm>
            <a:prstGeom prst="rect">
              <a:avLst/>
            </a:prstGeom>
            <a:solidFill>
              <a:schemeClr val="bg1">
                <a:alpha val="50000"/>
              </a:schemeClr>
            </a:solidFill>
          </p:spPr>
          <p:txBody>
            <a:bodyPr wrap="square" rtlCol="0">
              <a:spAutoFit/>
            </a:bodyPr>
            <a:lstStyle/>
            <a:p>
              <a:r>
                <a:rPr lang="en-IT" sz="1200" dirty="0"/>
                <a:t>take off </a:t>
              </a:r>
            </a:p>
            <a:p>
              <a:r>
                <a:rPr lang="en-IT" sz="1200" dirty="0"/>
                <a:t>landing</a:t>
              </a:r>
              <a:r>
                <a:rPr lang="en-IT" dirty="0"/>
                <a:t> </a:t>
              </a:r>
            </a:p>
          </p:txBody>
        </p:sp>
        <p:grpSp>
          <p:nvGrpSpPr>
            <p:cNvPr id="26" name="Group 47">
              <a:extLst>
                <a:ext uri="{FF2B5EF4-FFF2-40B4-BE49-F238E27FC236}">
                  <a16:creationId xmlns:a16="http://schemas.microsoft.com/office/drawing/2014/main" id="{63271337-7F7C-0E15-5451-E7152F66089A}"/>
                </a:ext>
              </a:extLst>
            </p:cNvPr>
            <p:cNvGrpSpPr/>
            <p:nvPr/>
          </p:nvGrpSpPr>
          <p:grpSpPr>
            <a:xfrm>
              <a:off x="6052718" y="3122911"/>
              <a:ext cx="826658" cy="431910"/>
              <a:chOff x="6157400" y="3121131"/>
              <a:chExt cx="826658" cy="431910"/>
            </a:xfrm>
          </p:grpSpPr>
          <p:grpSp>
            <p:nvGrpSpPr>
              <p:cNvPr id="34" name="Group 45">
                <a:extLst>
                  <a:ext uri="{FF2B5EF4-FFF2-40B4-BE49-F238E27FC236}">
                    <a16:creationId xmlns:a16="http://schemas.microsoft.com/office/drawing/2014/main" id="{C206355E-40BD-56A1-F596-4E9DA610133A}"/>
                  </a:ext>
                </a:extLst>
              </p:cNvPr>
              <p:cNvGrpSpPr/>
              <p:nvPr/>
            </p:nvGrpSpPr>
            <p:grpSpPr>
              <a:xfrm rot="-5400000">
                <a:off x="6369941" y="2938923"/>
                <a:ext cx="431910" cy="796325"/>
                <a:chOff x="472965" y="2983888"/>
                <a:chExt cx="431910" cy="796325"/>
              </a:xfrm>
            </p:grpSpPr>
            <p:sp>
              <p:nvSpPr>
                <p:cNvPr id="36" name="Triangle 41">
                  <a:extLst>
                    <a:ext uri="{FF2B5EF4-FFF2-40B4-BE49-F238E27FC236}">
                      <a16:creationId xmlns:a16="http://schemas.microsoft.com/office/drawing/2014/main" id="{F00FB249-3A6E-B818-72FB-501F660E5988}"/>
                    </a:ext>
                  </a:extLst>
                </p:cNvPr>
                <p:cNvSpPr/>
                <p:nvPr/>
              </p:nvSpPr>
              <p:spPr>
                <a:xfrm>
                  <a:off x="472965" y="2983888"/>
                  <a:ext cx="431910" cy="796325"/>
                </a:xfrm>
                <a:prstGeom prst="triangle">
                  <a:avLst/>
                </a:prstGeom>
                <a:gradFill flip="none" rotWithShape="1">
                  <a:gsLst>
                    <a:gs pos="0">
                      <a:schemeClr val="accent5">
                        <a:lumMod val="40000"/>
                        <a:lumOff val="60000"/>
                      </a:schemeClr>
                    </a:gs>
                    <a:gs pos="79000">
                      <a:schemeClr val="accent5">
                        <a:lumMod val="95000"/>
                        <a:lumOff val="5000"/>
                      </a:schemeClr>
                    </a:gs>
                    <a:gs pos="100000">
                      <a:schemeClr val="accent5">
                        <a:lumMod val="60000"/>
                      </a:schemeClr>
                    </a:gs>
                  </a:gsLst>
                  <a:path path="circle">
                    <a:fillToRect l="50000" t="130000" r="50000" b="-3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T"/>
                </a:p>
              </p:txBody>
            </p:sp>
            <p:cxnSp>
              <p:nvCxnSpPr>
                <p:cNvPr id="37" name="Straight Arrow Connector 43">
                  <a:extLst>
                    <a:ext uri="{FF2B5EF4-FFF2-40B4-BE49-F238E27FC236}">
                      <a16:creationId xmlns:a16="http://schemas.microsoft.com/office/drawing/2014/main" id="{474065D8-49F0-C566-F9CD-55C05466B254}"/>
                    </a:ext>
                  </a:extLst>
                </p:cNvPr>
                <p:cNvCxnSpPr>
                  <a:cxnSpLocks/>
                  <a:endCxn id="36" idx="3"/>
                </p:cNvCxnSpPr>
                <p:nvPr/>
              </p:nvCxnSpPr>
              <p:spPr>
                <a:xfrm>
                  <a:off x="688920" y="3038254"/>
                  <a:ext cx="0" cy="741959"/>
                </a:xfrm>
                <a:prstGeom prst="straightConnector1">
                  <a:avLst/>
                </a:prstGeom>
                <a:ln w="31750">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35" name="Oval 46">
                <a:extLst>
                  <a:ext uri="{FF2B5EF4-FFF2-40B4-BE49-F238E27FC236}">
                    <a16:creationId xmlns:a16="http://schemas.microsoft.com/office/drawing/2014/main" id="{CD6A7B6E-B6F9-4430-7DF8-D56590FFD9D4}"/>
                  </a:ext>
                </a:extLst>
              </p:cNvPr>
              <p:cNvSpPr/>
              <p:nvPr/>
            </p:nvSpPr>
            <p:spPr>
              <a:xfrm>
                <a:off x="6157400" y="3270440"/>
                <a:ext cx="146099" cy="1332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T"/>
              </a:p>
            </p:txBody>
          </p:sp>
        </p:grpSp>
        <p:sp>
          <p:nvSpPr>
            <p:cNvPr id="27" name="TextBox 48">
              <a:extLst>
                <a:ext uri="{FF2B5EF4-FFF2-40B4-BE49-F238E27FC236}">
                  <a16:creationId xmlns:a16="http://schemas.microsoft.com/office/drawing/2014/main" id="{DE133A3D-31EF-A735-2C1C-CF6B39C289E5}"/>
                </a:ext>
              </a:extLst>
            </p:cNvPr>
            <p:cNvSpPr txBox="1"/>
            <p:nvPr/>
          </p:nvSpPr>
          <p:spPr>
            <a:xfrm>
              <a:off x="4922613" y="2813981"/>
              <a:ext cx="1770055" cy="406868"/>
            </a:xfrm>
            <a:prstGeom prst="rect">
              <a:avLst/>
            </a:prstGeom>
            <a:solidFill>
              <a:schemeClr val="bg1">
                <a:alpha val="50000"/>
              </a:schemeClr>
            </a:solidFill>
          </p:spPr>
          <p:txBody>
            <a:bodyPr wrap="square" rtlCol="0">
              <a:spAutoFit/>
            </a:bodyPr>
            <a:lstStyle/>
            <a:p>
              <a:r>
                <a:rPr lang="en-IT" sz="1400" dirty="0"/>
                <a:t>emission point 1</a:t>
              </a:r>
            </a:p>
          </p:txBody>
        </p:sp>
        <p:grpSp>
          <p:nvGrpSpPr>
            <p:cNvPr id="28" name="Group 49">
              <a:extLst>
                <a:ext uri="{FF2B5EF4-FFF2-40B4-BE49-F238E27FC236}">
                  <a16:creationId xmlns:a16="http://schemas.microsoft.com/office/drawing/2014/main" id="{EA9946F4-BD48-8CC8-6F79-603914792762}"/>
                </a:ext>
              </a:extLst>
            </p:cNvPr>
            <p:cNvGrpSpPr/>
            <p:nvPr/>
          </p:nvGrpSpPr>
          <p:grpSpPr>
            <a:xfrm rot="16200000">
              <a:off x="6736369" y="3236044"/>
              <a:ext cx="826658" cy="431910"/>
              <a:chOff x="6157400" y="3121131"/>
              <a:chExt cx="826658" cy="431910"/>
            </a:xfrm>
          </p:grpSpPr>
          <p:grpSp>
            <p:nvGrpSpPr>
              <p:cNvPr id="30" name="Group 50">
                <a:extLst>
                  <a:ext uri="{FF2B5EF4-FFF2-40B4-BE49-F238E27FC236}">
                    <a16:creationId xmlns:a16="http://schemas.microsoft.com/office/drawing/2014/main" id="{CAE56DE7-954F-C605-A7BB-F8FE4A0AA8E0}"/>
                  </a:ext>
                </a:extLst>
              </p:cNvPr>
              <p:cNvGrpSpPr/>
              <p:nvPr/>
            </p:nvGrpSpPr>
            <p:grpSpPr>
              <a:xfrm rot="-5400000">
                <a:off x="6369941" y="2938923"/>
                <a:ext cx="431910" cy="796325"/>
                <a:chOff x="472965" y="2983888"/>
                <a:chExt cx="431910" cy="796325"/>
              </a:xfrm>
            </p:grpSpPr>
            <p:sp>
              <p:nvSpPr>
                <p:cNvPr id="32" name="Triangle 52">
                  <a:extLst>
                    <a:ext uri="{FF2B5EF4-FFF2-40B4-BE49-F238E27FC236}">
                      <a16:creationId xmlns:a16="http://schemas.microsoft.com/office/drawing/2014/main" id="{DD0C6AFC-D19F-A3FC-3D25-D3C0553FC688}"/>
                    </a:ext>
                  </a:extLst>
                </p:cNvPr>
                <p:cNvSpPr/>
                <p:nvPr/>
              </p:nvSpPr>
              <p:spPr>
                <a:xfrm>
                  <a:off x="472965" y="2983888"/>
                  <a:ext cx="431910" cy="796325"/>
                </a:xfrm>
                <a:prstGeom prst="triangle">
                  <a:avLst/>
                </a:prstGeom>
                <a:gradFill flip="none" rotWithShape="1">
                  <a:gsLst>
                    <a:gs pos="0">
                      <a:schemeClr val="accent5">
                        <a:lumMod val="40000"/>
                        <a:lumOff val="60000"/>
                      </a:schemeClr>
                    </a:gs>
                    <a:gs pos="79000">
                      <a:schemeClr val="accent5">
                        <a:lumMod val="95000"/>
                        <a:lumOff val="5000"/>
                      </a:schemeClr>
                    </a:gs>
                    <a:gs pos="100000">
                      <a:schemeClr val="accent5">
                        <a:lumMod val="60000"/>
                      </a:schemeClr>
                    </a:gs>
                  </a:gsLst>
                  <a:path path="circle">
                    <a:fillToRect l="50000" t="130000" r="50000" b="-3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T"/>
                </a:p>
              </p:txBody>
            </p:sp>
            <p:cxnSp>
              <p:nvCxnSpPr>
                <p:cNvPr id="33" name="Straight Arrow Connector 53">
                  <a:extLst>
                    <a:ext uri="{FF2B5EF4-FFF2-40B4-BE49-F238E27FC236}">
                      <a16:creationId xmlns:a16="http://schemas.microsoft.com/office/drawing/2014/main" id="{661B30BC-3E2C-4FA0-CC5C-8390FDD90CA2}"/>
                    </a:ext>
                  </a:extLst>
                </p:cNvPr>
                <p:cNvCxnSpPr>
                  <a:cxnSpLocks/>
                  <a:endCxn id="32" idx="3"/>
                </p:cNvCxnSpPr>
                <p:nvPr/>
              </p:nvCxnSpPr>
              <p:spPr>
                <a:xfrm>
                  <a:off x="688920" y="3038254"/>
                  <a:ext cx="0" cy="741959"/>
                </a:xfrm>
                <a:prstGeom prst="straightConnector1">
                  <a:avLst/>
                </a:prstGeom>
                <a:ln w="31750">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31" name="Oval 51">
                <a:extLst>
                  <a:ext uri="{FF2B5EF4-FFF2-40B4-BE49-F238E27FC236}">
                    <a16:creationId xmlns:a16="http://schemas.microsoft.com/office/drawing/2014/main" id="{151A87B1-2E20-A6EA-F541-77D85AB48F36}"/>
                  </a:ext>
                </a:extLst>
              </p:cNvPr>
              <p:cNvSpPr/>
              <p:nvPr/>
            </p:nvSpPr>
            <p:spPr>
              <a:xfrm>
                <a:off x="6157400" y="3270440"/>
                <a:ext cx="146099" cy="1332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T"/>
              </a:p>
            </p:txBody>
          </p:sp>
        </p:grpSp>
        <p:sp>
          <p:nvSpPr>
            <p:cNvPr id="29" name="TextBox 54">
              <a:extLst>
                <a:ext uri="{FF2B5EF4-FFF2-40B4-BE49-F238E27FC236}">
                  <a16:creationId xmlns:a16="http://schemas.microsoft.com/office/drawing/2014/main" id="{D6450437-ED02-A942-72B0-59940861DA13}"/>
                </a:ext>
              </a:extLst>
            </p:cNvPr>
            <p:cNvSpPr txBox="1"/>
            <p:nvPr/>
          </p:nvSpPr>
          <p:spPr>
            <a:xfrm>
              <a:off x="6456268" y="4019999"/>
              <a:ext cx="1794101" cy="406868"/>
            </a:xfrm>
            <a:prstGeom prst="rect">
              <a:avLst/>
            </a:prstGeom>
            <a:solidFill>
              <a:schemeClr val="bg1">
                <a:alpha val="63000"/>
              </a:schemeClr>
            </a:solidFill>
          </p:spPr>
          <p:txBody>
            <a:bodyPr wrap="square" rtlCol="0">
              <a:spAutoFit/>
            </a:bodyPr>
            <a:lstStyle/>
            <a:p>
              <a:r>
                <a:rPr lang="en-IT" sz="1400" dirty="0"/>
                <a:t>emission point 2</a:t>
              </a:r>
            </a:p>
          </p:txBody>
        </p:sp>
      </p:grpSp>
      <p:pic>
        <p:nvPicPr>
          <p:cNvPr id="45" name="Immagine 44">
            <a:extLst>
              <a:ext uri="{FF2B5EF4-FFF2-40B4-BE49-F238E27FC236}">
                <a16:creationId xmlns:a16="http://schemas.microsoft.com/office/drawing/2014/main" id="{E0EE06B5-4207-8D2C-5CE6-E956CEBE3CB6}"/>
              </a:ext>
            </a:extLst>
          </p:cNvPr>
          <p:cNvPicPr>
            <a:picLocks noChangeAspect="1"/>
          </p:cNvPicPr>
          <p:nvPr/>
        </p:nvPicPr>
        <p:blipFill>
          <a:blip r:embed="rId6"/>
          <a:stretch>
            <a:fillRect/>
          </a:stretch>
        </p:blipFill>
        <p:spPr>
          <a:xfrm>
            <a:off x="8635330" y="2207400"/>
            <a:ext cx="2796137" cy="4286183"/>
          </a:xfrm>
          <a:prstGeom prst="rect">
            <a:avLst/>
          </a:prstGeom>
        </p:spPr>
      </p:pic>
    </p:spTree>
    <p:extLst>
      <p:ext uri="{BB962C8B-B14F-4D97-AF65-F5344CB8AC3E}">
        <p14:creationId xmlns:p14="http://schemas.microsoft.com/office/powerpoint/2010/main" val="3505006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10978DE-F380-DC7F-7D58-59B17765628C}"/>
            </a:ext>
          </a:extLst>
        </p:cNvPr>
        <p:cNvGrpSpPr/>
        <p:nvPr/>
      </p:nvGrpSpPr>
      <p:grpSpPr>
        <a:xfrm>
          <a:off x="0" y="0"/>
          <a:ext cx="0" cy="0"/>
          <a:chOff x="0" y="0"/>
          <a:chExt cx="0" cy="0"/>
        </a:xfrm>
      </p:grpSpPr>
      <p:sp>
        <p:nvSpPr>
          <p:cNvPr id="10" name="Titolo 9">
            <a:extLst>
              <a:ext uri="{FF2B5EF4-FFF2-40B4-BE49-F238E27FC236}">
                <a16:creationId xmlns:a16="http://schemas.microsoft.com/office/drawing/2014/main" id="{959DEE6B-AFE5-3F49-F2DB-85CA784F0E38}"/>
              </a:ext>
            </a:extLst>
          </p:cNvPr>
          <p:cNvSpPr>
            <a:spLocks noGrp="1"/>
          </p:cNvSpPr>
          <p:nvPr>
            <p:ph type="title"/>
          </p:nvPr>
        </p:nvSpPr>
        <p:spPr>
          <a:xfrm>
            <a:off x="335664" y="-127000"/>
            <a:ext cx="8873650" cy="1320800"/>
          </a:xfrm>
        </p:spPr>
        <p:txBody>
          <a:bodyPr>
            <a:normAutofit/>
          </a:bodyPr>
          <a:lstStyle/>
          <a:p>
            <a:r>
              <a:rPr lang="en-GB" sz="4000" dirty="0"/>
              <a:t>Impact Stories – Seven AI Use Cases</a:t>
            </a:r>
          </a:p>
        </p:txBody>
      </p:sp>
      <p:sp>
        <p:nvSpPr>
          <p:cNvPr id="6" name="Segnaposto piè di pagina 5">
            <a:extLst>
              <a:ext uri="{FF2B5EF4-FFF2-40B4-BE49-F238E27FC236}">
                <a16:creationId xmlns:a16="http://schemas.microsoft.com/office/drawing/2014/main" id="{25E87E8D-1C96-2609-4AEF-CADFA3966321}"/>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F5BCD1D5-52D4-EFFD-75E3-E5142BF682A7}"/>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DAE029BD-20E0-9D44-CEF1-A5FF74BDE02A}"/>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29</a:t>
            </a:fld>
            <a:endParaRPr lang="en-GB"/>
          </a:p>
        </p:txBody>
      </p:sp>
      <p:pic>
        <p:nvPicPr>
          <p:cNvPr id="3" name="Immagine 2" descr="Immagine che contiene testo, Carattere, logo, Elementi grafici&#10;&#10;Il contenuto generato dall'IA potrebbe non essere corretto.">
            <a:extLst>
              <a:ext uri="{FF2B5EF4-FFF2-40B4-BE49-F238E27FC236}">
                <a16:creationId xmlns:a16="http://schemas.microsoft.com/office/drawing/2014/main" id="{23806E11-DC60-D2A1-44A4-41FE02B5085D}"/>
              </a:ext>
            </a:extLst>
          </p:cNvPr>
          <p:cNvPicPr>
            <a:picLocks noChangeAspect="1"/>
          </p:cNvPicPr>
          <p:nvPr/>
        </p:nvPicPr>
        <p:blipFill>
          <a:blip r:embed="rId2"/>
          <a:srcRect l="4384" t="15949" r="3229"/>
          <a:stretch/>
        </p:blipFill>
        <p:spPr>
          <a:xfrm>
            <a:off x="7508467" y="202552"/>
            <a:ext cx="2330750" cy="419327"/>
          </a:xfrm>
          <a:prstGeom prst="rect">
            <a:avLst/>
          </a:prstGeom>
        </p:spPr>
      </p:pic>
      <p:sp>
        <p:nvSpPr>
          <p:cNvPr id="4" name="CasellaDiTesto 3">
            <a:extLst>
              <a:ext uri="{FF2B5EF4-FFF2-40B4-BE49-F238E27FC236}">
                <a16:creationId xmlns:a16="http://schemas.microsoft.com/office/drawing/2014/main" id="{4E68F7DB-DC89-4472-B836-59EABF8B8774}"/>
              </a:ext>
            </a:extLst>
          </p:cNvPr>
          <p:cNvSpPr txBox="1"/>
          <p:nvPr/>
        </p:nvSpPr>
        <p:spPr>
          <a:xfrm>
            <a:off x="0" y="1265533"/>
            <a:ext cx="12192000" cy="369332"/>
          </a:xfrm>
          <a:prstGeom prst="rect">
            <a:avLst/>
          </a:prstGeom>
          <a:noFill/>
        </p:spPr>
        <p:txBody>
          <a:bodyPr wrap="square">
            <a:spAutoFit/>
          </a:bodyPr>
          <a:lstStyle/>
          <a:p>
            <a:pPr algn="ctr"/>
            <a:r>
              <a:rPr lang="it-IT" b="1" i="0" u="none" strike="noStrike" dirty="0">
                <a:solidFill>
                  <a:srgbClr val="000000"/>
                </a:solidFill>
                <a:effectLst/>
                <a:latin typeface="Arial" panose="020B0604020202020204" pitchFamily="34" charset="0"/>
                <a:cs typeface="Arial" panose="020B0604020202020204" pitchFamily="34" charset="0"/>
              </a:rPr>
              <a:t>USE CASE 4: </a:t>
            </a:r>
            <a:r>
              <a:rPr lang="it-IT" b="1" i="0" u="none" strike="noStrike" dirty="0" err="1">
                <a:solidFill>
                  <a:srgbClr val="000000"/>
                </a:solidFill>
                <a:effectLst/>
                <a:latin typeface="Arial" panose="020B0604020202020204" pitchFamily="34" charset="0"/>
                <a:cs typeface="Arial" panose="020B0604020202020204" pitchFamily="34" charset="0"/>
              </a:rPr>
              <a:t>Autonomous</a:t>
            </a:r>
            <a:r>
              <a:rPr lang="it-IT" b="1" i="0" u="none" strike="noStrike" dirty="0">
                <a:solidFill>
                  <a:srgbClr val="000000"/>
                </a:solidFill>
                <a:effectLst/>
                <a:latin typeface="Arial" panose="020B0604020202020204" pitchFamily="34" charset="0"/>
                <a:cs typeface="Arial" panose="020B0604020202020204" pitchFamily="34" charset="0"/>
              </a:rPr>
              <a:t> </a:t>
            </a:r>
            <a:r>
              <a:rPr lang="it-IT" b="1" i="0" u="none" strike="noStrike" dirty="0" err="1">
                <a:solidFill>
                  <a:srgbClr val="000000"/>
                </a:solidFill>
                <a:effectLst/>
                <a:latin typeface="Arial" panose="020B0604020202020204" pitchFamily="34" charset="0"/>
                <a:cs typeface="Arial" panose="020B0604020202020204" pitchFamily="34" charset="0"/>
              </a:rPr>
              <a:t>Drones</a:t>
            </a:r>
            <a:r>
              <a:rPr lang="it-IT" b="1" i="0" u="none" strike="noStrike" dirty="0">
                <a:solidFill>
                  <a:srgbClr val="000000"/>
                </a:solidFill>
                <a:effectLst/>
                <a:latin typeface="Arial" panose="020B0604020202020204" pitchFamily="34" charset="0"/>
                <a:cs typeface="Arial" panose="020B0604020202020204" pitchFamily="34" charset="0"/>
              </a:rPr>
              <a:t> for CBRN </a:t>
            </a:r>
            <a:r>
              <a:rPr lang="it-IT" b="1" i="0" u="none" strike="noStrike" dirty="0" err="1">
                <a:solidFill>
                  <a:srgbClr val="000000"/>
                </a:solidFill>
                <a:effectLst/>
                <a:latin typeface="Arial" panose="020B0604020202020204" pitchFamily="34" charset="0"/>
                <a:cs typeface="Arial" panose="020B0604020202020204" pitchFamily="34" charset="0"/>
              </a:rPr>
              <a:t>Detection</a:t>
            </a:r>
            <a:endParaRPr lang="it-IT" b="1" i="0" u="none" strike="noStrike" dirty="0">
              <a:solidFill>
                <a:srgbClr val="000000"/>
              </a:solidFill>
              <a:effectLst/>
              <a:latin typeface="Arial" panose="020B0604020202020204" pitchFamily="34" charset="0"/>
              <a:cs typeface="Arial" panose="020B0604020202020204" pitchFamily="34" charset="0"/>
            </a:endParaRPr>
          </a:p>
        </p:txBody>
      </p:sp>
      <p:sp>
        <p:nvSpPr>
          <p:cNvPr id="2" name="CasellaDiTesto 1">
            <a:extLst>
              <a:ext uri="{FF2B5EF4-FFF2-40B4-BE49-F238E27FC236}">
                <a16:creationId xmlns:a16="http://schemas.microsoft.com/office/drawing/2014/main" id="{C7202C5A-BEDF-2D83-4AE5-C0CDE3AE3E7A}"/>
              </a:ext>
            </a:extLst>
          </p:cNvPr>
          <p:cNvSpPr txBox="1"/>
          <p:nvPr/>
        </p:nvSpPr>
        <p:spPr>
          <a:xfrm>
            <a:off x="0" y="1706598"/>
            <a:ext cx="12192000" cy="369332"/>
          </a:xfrm>
          <a:prstGeom prst="rect">
            <a:avLst/>
          </a:prstGeom>
          <a:noFill/>
        </p:spPr>
        <p:txBody>
          <a:bodyPr wrap="square">
            <a:spAutoFit/>
          </a:bodyPr>
          <a:lstStyle/>
          <a:p>
            <a:pPr marL="47625" lvl="1" algn="ctr"/>
            <a:r>
              <a:rPr lang="it-IT" b="0" i="1" u="none" strike="noStrike" dirty="0">
                <a:solidFill>
                  <a:srgbClr val="000000"/>
                </a:solidFill>
                <a:effectLst/>
                <a:latin typeface="Arial" panose="020B0604020202020204" pitchFamily="34" charset="0"/>
                <a:cs typeface="Arial" panose="020B0604020202020204" pitchFamily="34" charset="0"/>
              </a:rPr>
              <a:t>Ex. 2 – </a:t>
            </a:r>
            <a:r>
              <a:rPr lang="it-IT" i="1" dirty="0">
                <a:solidFill>
                  <a:srgbClr val="000000"/>
                </a:solidFill>
                <a:latin typeface="Arial" panose="020B0604020202020204" pitchFamily="34" charset="0"/>
                <a:cs typeface="Arial" panose="020B0604020202020204" pitchFamily="34" charset="0"/>
              </a:rPr>
              <a:t>Monitoring of </a:t>
            </a:r>
            <a:r>
              <a:rPr lang="it-IT" i="1" dirty="0" err="1">
                <a:solidFill>
                  <a:srgbClr val="000000"/>
                </a:solidFill>
                <a:latin typeface="Arial" panose="020B0604020202020204" pitchFamily="34" charset="0"/>
                <a:cs typeface="Arial" panose="020B0604020202020204" pitchFamily="34" charset="0"/>
              </a:rPr>
              <a:t>Selected</a:t>
            </a:r>
            <a:r>
              <a:rPr lang="it-IT" i="1" dirty="0">
                <a:solidFill>
                  <a:srgbClr val="000000"/>
                </a:solidFill>
                <a:latin typeface="Arial" panose="020B0604020202020204" pitchFamily="34" charset="0"/>
                <a:cs typeface="Arial" panose="020B0604020202020204" pitchFamily="34" charset="0"/>
              </a:rPr>
              <a:t> CBRN </a:t>
            </a:r>
            <a:r>
              <a:rPr lang="it-IT" i="1" dirty="0" err="1">
                <a:solidFill>
                  <a:srgbClr val="000000"/>
                </a:solidFill>
                <a:latin typeface="Arial" panose="020B0604020202020204" pitchFamily="34" charset="0"/>
                <a:cs typeface="Arial" panose="020B0604020202020204" pitchFamily="34" charset="0"/>
              </a:rPr>
              <a:t>Threats</a:t>
            </a:r>
            <a:r>
              <a:rPr lang="it-IT" i="1" dirty="0">
                <a:solidFill>
                  <a:srgbClr val="000000"/>
                </a:solidFill>
                <a:latin typeface="Arial" panose="020B0604020202020204" pitchFamily="34" charset="0"/>
                <a:cs typeface="Arial" panose="020B0604020202020204" pitchFamily="34" charset="0"/>
              </a:rPr>
              <a:t> in the Air in Industrial </a:t>
            </a:r>
            <a:r>
              <a:rPr lang="it-IT" i="1" dirty="0" err="1">
                <a:solidFill>
                  <a:srgbClr val="000000"/>
                </a:solidFill>
                <a:latin typeface="Arial" panose="020B0604020202020204" pitchFamily="34" charset="0"/>
                <a:cs typeface="Arial" panose="020B0604020202020204" pitchFamily="34" charset="0"/>
              </a:rPr>
              <a:t>Areas</a:t>
            </a:r>
            <a:r>
              <a:rPr lang="it-IT" i="1" dirty="0">
                <a:solidFill>
                  <a:srgbClr val="000000"/>
                </a:solidFill>
                <a:latin typeface="Arial" panose="020B0604020202020204" pitchFamily="34" charset="0"/>
                <a:cs typeface="Arial" panose="020B0604020202020204" pitchFamily="34" charset="0"/>
              </a:rPr>
              <a:t> with the Use of </a:t>
            </a:r>
            <a:r>
              <a:rPr lang="it-IT" i="1" dirty="0" err="1">
                <a:solidFill>
                  <a:srgbClr val="000000"/>
                </a:solidFill>
                <a:latin typeface="Arial" panose="020B0604020202020204" pitchFamily="34" charset="0"/>
                <a:cs typeface="Arial" panose="020B0604020202020204" pitchFamily="34" charset="0"/>
              </a:rPr>
              <a:t>Unmanned</a:t>
            </a:r>
            <a:r>
              <a:rPr lang="it-IT" i="1" dirty="0">
                <a:solidFill>
                  <a:srgbClr val="000000"/>
                </a:solidFill>
                <a:latin typeface="Arial" panose="020B0604020202020204" pitchFamily="34" charset="0"/>
                <a:cs typeface="Arial" panose="020B0604020202020204" pitchFamily="34" charset="0"/>
              </a:rPr>
              <a:t> </a:t>
            </a:r>
            <a:r>
              <a:rPr lang="it-IT" i="1" dirty="0" err="1">
                <a:solidFill>
                  <a:srgbClr val="000000"/>
                </a:solidFill>
                <a:latin typeface="Arial" panose="020B0604020202020204" pitchFamily="34" charset="0"/>
                <a:cs typeface="Arial" panose="020B0604020202020204" pitchFamily="34" charset="0"/>
              </a:rPr>
              <a:t>Aerial</a:t>
            </a:r>
            <a:r>
              <a:rPr lang="it-IT" i="1" dirty="0">
                <a:solidFill>
                  <a:srgbClr val="000000"/>
                </a:solidFill>
                <a:latin typeface="Arial" panose="020B0604020202020204" pitchFamily="34" charset="0"/>
                <a:cs typeface="Arial" panose="020B0604020202020204" pitchFamily="34" charset="0"/>
              </a:rPr>
              <a:t> </a:t>
            </a:r>
            <a:r>
              <a:rPr lang="it-IT" i="1" dirty="0" err="1">
                <a:solidFill>
                  <a:srgbClr val="000000"/>
                </a:solidFill>
                <a:latin typeface="Arial" panose="020B0604020202020204" pitchFamily="34" charset="0"/>
                <a:cs typeface="Arial" panose="020B0604020202020204" pitchFamily="34" charset="0"/>
              </a:rPr>
              <a:t>Vehicles</a:t>
            </a:r>
            <a:endParaRPr lang="it-IT" sz="1050" i="1" dirty="0">
              <a:solidFill>
                <a:srgbClr val="000000"/>
              </a:solidFill>
              <a:latin typeface="Arial" panose="020B0604020202020204" pitchFamily="34" charset="0"/>
              <a:cs typeface="Arial" panose="020B0604020202020204" pitchFamily="34" charset="0"/>
            </a:endParaRPr>
          </a:p>
        </p:txBody>
      </p:sp>
      <p:sp>
        <p:nvSpPr>
          <p:cNvPr id="11" name="CasellaDiTesto 10">
            <a:extLst>
              <a:ext uri="{FF2B5EF4-FFF2-40B4-BE49-F238E27FC236}">
                <a16:creationId xmlns:a16="http://schemas.microsoft.com/office/drawing/2014/main" id="{C655BF6F-556F-7B5F-B617-23008A16400C}"/>
              </a:ext>
            </a:extLst>
          </p:cNvPr>
          <p:cNvSpPr txBox="1"/>
          <p:nvPr/>
        </p:nvSpPr>
        <p:spPr>
          <a:xfrm>
            <a:off x="192024" y="6114617"/>
            <a:ext cx="11931758" cy="215444"/>
          </a:xfrm>
          <a:prstGeom prst="rect">
            <a:avLst/>
          </a:prstGeom>
          <a:noFill/>
        </p:spPr>
        <p:txBody>
          <a:bodyPr wrap="square">
            <a:spAutoFit/>
          </a:bodyPr>
          <a:lstStyle/>
          <a:p>
            <a:pPr algn="ctr"/>
            <a:r>
              <a:rPr lang="en-GB" sz="800" dirty="0">
                <a:latin typeface="Arial" panose="020B0604020202020204" pitchFamily="34" charset="0"/>
                <a:cs typeface="Arial" panose="020B0604020202020204" pitchFamily="34" charset="0"/>
                <a:hlinkClick r:id="rId3"/>
              </a:rPr>
              <a:t>https://www.mdpi.com/2073-4433/11/12/1373</a:t>
            </a:r>
            <a:r>
              <a:rPr lang="en-GB" sz="800" dirty="0">
                <a:latin typeface="Arial" panose="020B0604020202020204" pitchFamily="34" charset="0"/>
                <a:cs typeface="Arial" panose="020B0604020202020204" pitchFamily="34" charset="0"/>
              </a:rPr>
              <a:t> </a:t>
            </a:r>
          </a:p>
        </p:txBody>
      </p:sp>
      <p:pic>
        <p:nvPicPr>
          <p:cNvPr id="16" name="Immagine 15" descr="Immagine che contiene schermata, aria aperta, bicicletta, strada&#10;&#10;Il contenuto generato dall'IA potrebbe non essere corretto.">
            <a:extLst>
              <a:ext uri="{FF2B5EF4-FFF2-40B4-BE49-F238E27FC236}">
                <a16:creationId xmlns:a16="http://schemas.microsoft.com/office/drawing/2014/main" id="{69097645-6681-F1DA-0689-545B42E29BF0}"/>
              </a:ext>
            </a:extLst>
          </p:cNvPr>
          <p:cNvPicPr>
            <a:picLocks noChangeAspect="1"/>
          </p:cNvPicPr>
          <p:nvPr/>
        </p:nvPicPr>
        <p:blipFill>
          <a:blip r:embed="rId4"/>
          <a:stretch>
            <a:fillRect/>
          </a:stretch>
        </p:blipFill>
        <p:spPr>
          <a:xfrm>
            <a:off x="68218" y="2231950"/>
            <a:ext cx="6204313" cy="3942091"/>
          </a:xfrm>
          <a:prstGeom prst="rect">
            <a:avLst/>
          </a:prstGeom>
        </p:spPr>
      </p:pic>
      <p:pic>
        <p:nvPicPr>
          <p:cNvPr id="18" name="Immagine 17" descr="Immagine che contiene testo, schermata, treno, camion&#10;&#10;Il contenuto generato dall'IA potrebbe non essere corretto.">
            <a:extLst>
              <a:ext uri="{FF2B5EF4-FFF2-40B4-BE49-F238E27FC236}">
                <a16:creationId xmlns:a16="http://schemas.microsoft.com/office/drawing/2014/main" id="{090F0E33-A7DD-64D9-FE4E-7D66D0C1189C}"/>
              </a:ext>
            </a:extLst>
          </p:cNvPr>
          <p:cNvPicPr>
            <a:picLocks noChangeAspect="1"/>
          </p:cNvPicPr>
          <p:nvPr/>
        </p:nvPicPr>
        <p:blipFill>
          <a:blip r:embed="rId5"/>
          <a:stretch>
            <a:fillRect/>
          </a:stretch>
        </p:blipFill>
        <p:spPr>
          <a:xfrm>
            <a:off x="5829505" y="2599662"/>
            <a:ext cx="6294277" cy="2829135"/>
          </a:xfrm>
          <a:prstGeom prst="rect">
            <a:avLst/>
          </a:prstGeom>
        </p:spPr>
      </p:pic>
      <p:sp>
        <p:nvSpPr>
          <p:cNvPr id="20" name="CasellaDiTesto 19">
            <a:extLst>
              <a:ext uri="{FF2B5EF4-FFF2-40B4-BE49-F238E27FC236}">
                <a16:creationId xmlns:a16="http://schemas.microsoft.com/office/drawing/2014/main" id="{FE888F68-E661-6972-66CD-F7E5F859DBC1}"/>
              </a:ext>
            </a:extLst>
          </p:cNvPr>
          <p:cNvSpPr txBox="1"/>
          <p:nvPr/>
        </p:nvSpPr>
        <p:spPr>
          <a:xfrm>
            <a:off x="5829505" y="5321075"/>
            <a:ext cx="6204313" cy="215444"/>
          </a:xfrm>
          <a:prstGeom prst="rect">
            <a:avLst/>
          </a:prstGeom>
          <a:noFill/>
        </p:spPr>
        <p:txBody>
          <a:bodyPr wrap="square">
            <a:spAutoFit/>
          </a:bodyPr>
          <a:lstStyle/>
          <a:p>
            <a:pPr algn="ctr"/>
            <a:r>
              <a:rPr lang="en-GB" sz="800" dirty="0">
                <a:latin typeface="Arial" panose="020B0604020202020204" pitchFamily="34" charset="0"/>
                <a:cs typeface="Arial" panose="020B0604020202020204" pitchFamily="34" charset="0"/>
                <a:hlinkClick r:id="rId6"/>
              </a:rPr>
              <a:t>https://www.h2020-enotice.eu/</a:t>
            </a:r>
            <a:r>
              <a:rPr lang="en-GB" sz="8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538227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olo 9">
            <a:extLst>
              <a:ext uri="{FF2B5EF4-FFF2-40B4-BE49-F238E27FC236}">
                <a16:creationId xmlns:a16="http://schemas.microsoft.com/office/drawing/2014/main" id="{456119A9-9DFD-F2C4-9614-C20D29EEA02B}"/>
              </a:ext>
            </a:extLst>
          </p:cNvPr>
          <p:cNvSpPr>
            <a:spLocks noGrp="1"/>
          </p:cNvSpPr>
          <p:nvPr>
            <p:ph type="title"/>
          </p:nvPr>
        </p:nvSpPr>
        <p:spPr>
          <a:xfrm>
            <a:off x="335664" y="-127000"/>
            <a:ext cx="8596668" cy="1320800"/>
          </a:xfrm>
        </p:spPr>
        <p:txBody>
          <a:bodyPr>
            <a:normAutofit/>
          </a:bodyPr>
          <a:lstStyle/>
          <a:p>
            <a:r>
              <a:rPr lang="en-GB" sz="4000" dirty="0"/>
              <a:t>Agenda</a:t>
            </a:r>
          </a:p>
        </p:txBody>
      </p:sp>
      <p:sp>
        <p:nvSpPr>
          <p:cNvPr id="6" name="Segnaposto piè di pagina 5">
            <a:extLst>
              <a:ext uri="{FF2B5EF4-FFF2-40B4-BE49-F238E27FC236}">
                <a16:creationId xmlns:a16="http://schemas.microsoft.com/office/drawing/2014/main" id="{B204D961-4526-7877-4426-B1A4528CB88D}"/>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E7CC1EEC-6FC4-B54B-67FE-654BB59EE506}"/>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0881C90E-F82A-964A-A45C-94FA7F277701}"/>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3</a:t>
            </a:fld>
            <a:endParaRPr lang="en-GB" dirty="0"/>
          </a:p>
        </p:txBody>
      </p:sp>
      <p:graphicFrame>
        <p:nvGraphicFramePr>
          <p:cNvPr id="13" name="Segnaposto contenuto 10">
            <a:extLst>
              <a:ext uri="{FF2B5EF4-FFF2-40B4-BE49-F238E27FC236}">
                <a16:creationId xmlns:a16="http://schemas.microsoft.com/office/drawing/2014/main" id="{C81A75E7-C04C-6803-FDBD-2B84627DD88A}"/>
              </a:ext>
            </a:extLst>
          </p:cNvPr>
          <p:cNvGraphicFramePr>
            <a:graphicFrameLocks noGrp="1"/>
          </p:cNvGraphicFramePr>
          <p:nvPr>
            <p:ph idx="1"/>
            <p:extLst>
              <p:ext uri="{D42A27DB-BD31-4B8C-83A1-F6EECF244321}">
                <p14:modId xmlns:p14="http://schemas.microsoft.com/office/powerpoint/2010/main" val="3402022028"/>
              </p:ext>
            </p:extLst>
          </p:nvPr>
        </p:nvGraphicFramePr>
        <p:xfrm>
          <a:off x="335664" y="1315092"/>
          <a:ext cx="9829574" cy="51518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Immagine 2" descr="Immagine che contiene testo, Carattere, logo, Elementi grafici&#10;&#10;Il contenuto generato dall'IA potrebbe non essere corretto.">
            <a:extLst>
              <a:ext uri="{FF2B5EF4-FFF2-40B4-BE49-F238E27FC236}">
                <a16:creationId xmlns:a16="http://schemas.microsoft.com/office/drawing/2014/main" id="{E630FF7D-CCF7-5B5D-283E-5F274441BCA7}"/>
              </a:ext>
            </a:extLst>
          </p:cNvPr>
          <p:cNvPicPr>
            <a:picLocks noChangeAspect="1"/>
          </p:cNvPicPr>
          <p:nvPr/>
        </p:nvPicPr>
        <p:blipFill>
          <a:blip r:embed="rId7"/>
          <a:srcRect l="4384" t="15949" r="3229"/>
          <a:stretch/>
        </p:blipFill>
        <p:spPr>
          <a:xfrm>
            <a:off x="7508467" y="239128"/>
            <a:ext cx="2330750" cy="419327"/>
          </a:xfrm>
          <a:prstGeom prst="rect">
            <a:avLst/>
          </a:prstGeom>
        </p:spPr>
      </p:pic>
    </p:spTree>
    <p:extLst>
      <p:ext uri="{BB962C8B-B14F-4D97-AF65-F5344CB8AC3E}">
        <p14:creationId xmlns:p14="http://schemas.microsoft.com/office/powerpoint/2010/main" val="1989775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90E67F5-826E-73F5-9287-1944245FB73A}"/>
            </a:ext>
          </a:extLst>
        </p:cNvPr>
        <p:cNvGrpSpPr/>
        <p:nvPr/>
      </p:nvGrpSpPr>
      <p:grpSpPr>
        <a:xfrm>
          <a:off x="0" y="0"/>
          <a:ext cx="0" cy="0"/>
          <a:chOff x="0" y="0"/>
          <a:chExt cx="0" cy="0"/>
        </a:xfrm>
      </p:grpSpPr>
      <p:sp>
        <p:nvSpPr>
          <p:cNvPr id="10" name="Titolo 9">
            <a:extLst>
              <a:ext uri="{FF2B5EF4-FFF2-40B4-BE49-F238E27FC236}">
                <a16:creationId xmlns:a16="http://schemas.microsoft.com/office/drawing/2014/main" id="{B3A39AE1-5248-2579-6FC7-D40E0DF86B13}"/>
              </a:ext>
            </a:extLst>
          </p:cNvPr>
          <p:cNvSpPr>
            <a:spLocks noGrp="1"/>
          </p:cNvSpPr>
          <p:nvPr>
            <p:ph type="title"/>
          </p:nvPr>
        </p:nvSpPr>
        <p:spPr>
          <a:xfrm>
            <a:off x="335664" y="-127000"/>
            <a:ext cx="8873650" cy="1320800"/>
          </a:xfrm>
        </p:spPr>
        <p:txBody>
          <a:bodyPr>
            <a:normAutofit/>
          </a:bodyPr>
          <a:lstStyle/>
          <a:p>
            <a:r>
              <a:rPr lang="en-GB" sz="4000" dirty="0"/>
              <a:t>Impact Stories – Seven AI Use Cases</a:t>
            </a:r>
          </a:p>
        </p:txBody>
      </p:sp>
      <p:sp>
        <p:nvSpPr>
          <p:cNvPr id="6" name="Segnaposto piè di pagina 5">
            <a:extLst>
              <a:ext uri="{FF2B5EF4-FFF2-40B4-BE49-F238E27FC236}">
                <a16:creationId xmlns:a16="http://schemas.microsoft.com/office/drawing/2014/main" id="{39DBE206-35ED-22D8-E188-C9C0D33248DF}"/>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112C5011-99D6-AD78-4101-6181611DEC4A}"/>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9ABC536F-199D-0D58-108A-B06D0FA2F20B}"/>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30</a:t>
            </a:fld>
            <a:endParaRPr lang="en-GB"/>
          </a:p>
        </p:txBody>
      </p:sp>
      <p:pic>
        <p:nvPicPr>
          <p:cNvPr id="3" name="Immagine 2" descr="Immagine che contiene testo, Carattere, logo, Elementi grafici&#10;&#10;Il contenuto generato dall'IA potrebbe non essere corretto.">
            <a:extLst>
              <a:ext uri="{FF2B5EF4-FFF2-40B4-BE49-F238E27FC236}">
                <a16:creationId xmlns:a16="http://schemas.microsoft.com/office/drawing/2014/main" id="{EF7B496D-7E76-D933-65F7-8AB47785877B}"/>
              </a:ext>
            </a:extLst>
          </p:cNvPr>
          <p:cNvPicPr>
            <a:picLocks noChangeAspect="1"/>
          </p:cNvPicPr>
          <p:nvPr/>
        </p:nvPicPr>
        <p:blipFill>
          <a:blip r:embed="rId2"/>
          <a:srcRect l="4384" t="15949" r="3229"/>
          <a:stretch/>
        </p:blipFill>
        <p:spPr>
          <a:xfrm>
            <a:off x="7508467" y="202552"/>
            <a:ext cx="2330750" cy="419327"/>
          </a:xfrm>
          <a:prstGeom prst="rect">
            <a:avLst/>
          </a:prstGeom>
        </p:spPr>
      </p:pic>
      <p:sp>
        <p:nvSpPr>
          <p:cNvPr id="4" name="CasellaDiTesto 3">
            <a:extLst>
              <a:ext uri="{FF2B5EF4-FFF2-40B4-BE49-F238E27FC236}">
                <a16:creationId xmlns:a16="http://schemas.microsoft.com/office/drawing/2014/main" id="{55160781-B70C-E32F-1F47-B509CDCD8DF7}"/>
              </a:ext>
            </a:extLst>
          </p:cNvPr>
          <p:cNvSpPr txBox="1"/>
          <p:nvPr/>
        </p:nvSpPr>
        <p:spPr>
          <a:xfrm>
            <a:off x="0" y="1265533"/>
            <a:ext cx="12192000" cy="369332"/>
          </a:xfrm>
          <a:prstGeom prst="rect">
            <a:avLst/>
          </a:prstGeom>
          <a:noFill/>
        </p:spPr>
        <p:txBody>
          <a:bodyPr wrap="square">
            <a:spAutoFit/>
          </a:bodyPr>
          <a:lstStyle/>
          <a:p>
            <a:pPr algn="ctr"/>
            <a:r>
              <a:rPr lang="it-IT" b="1" i="0" u="none" strike="noStrike" dirty="0">
                <a:solidFill>
                  <a:srgbClr val="000000"/>
                </a:solidFill>
                <a:effectLst/>
                <a:latin typeface="Arial" panose="020B0604020202020204" pitchFamily="34" charset="0"/>
                <a:cs typeface="Arial" panose="020B0604020202020204" pitchFamily="34" charset="0"/>
              </a:rPr>
              <a:t>USE CASE 5: AI in </a:t>
            </a:r>
            <a:r>
              <a:rPr lang="it-IT" b="1" i="0" u="none" strike="noStrike" dirty="0" err="1">
                <a:solidFill>
                  <a:srgbClr val="000000"/>
                </a:solidFill>
                <a:effectLst/>
                <a:latin typeface="Arial" panose="020B0604020202020204" pitchFamily="34" charset="0"/>
                <a:cs typeface="Arial" panose="020B0604020202020204" pitchFamily="34" charset="0"/>
              </a:rPr>
              <a:t>Military</a:t>
            </a:r>
            <a:r>
              <a:rPr lang="it-IT" b="1" i="0" u="none" strike="noStrike" dirty="0">
                <a:solidFill>
                  <a:srgbClr val="000000"/>
                </a:solidFill>
                <a:effectLst/>
                <a:latin typeface="Arial" panose="020B0604020202020204" pitchFamily="34" charset="0"/>
                <a:cs typeface="Arial" panose="020B0604020202020204" pitchFamily="34" charset="0"/>
              </a:rPr>
              <a:t> Training Simulators</a:t>
            </a:r>
          </a:p>
        </p:txBody>
      </p:sp>
      <p:sp>
        <p:nvSpPr>
          <p:cNvPr id="8" name="CasellaDiTesto 7">
            <a:extLst>
              <a:ext uri="{FF2B5EF4-FFF2-40B4-BE49-F238E27FC236}">
                <a16:creationId xmlns:a16="http://schemas.microsoft.com/office/drawing/2014/main" id="{608E4032-53FC-18D1-95D1-7EC6BD40537A}"/>
              </a:ext>
            </a:extLst>
          </p:cNvPr>
          <p:cNvSpPr txBox="1"/>
          <p:nvPr/>
        </p:nvSpPr>
        <p:spPr>
          <a:xfrm>
            <a:off x="-1" y="2453100"/>
            <a:ext cx="6345007" cy="2031325"/>
          </a:xfrm>
          <a:prstGeom prst="rect">
            <a:avLst/>
          </a:prstGeom>
          <a:noFill/>
        </p:spPr>
        <p:txBody>
          <a:bodyPr wrap="square">
            <a:spAutoFit/>
          </a:bodyPr>
          <a:lstStyle/>
          <a:p>
            <a:pPr algn="ctr"/>
            <a:r>
              <a:rPr lang="it-IT" b="1" dirty="0">
                <a:latin typeface="Arial" panose="020B0604020202020204" pitchFamily="34" charset="0"/>
                <a:cs typeface="Arial" panose="020B0604020202020204" pitchFamily="34" charset="0"/>
              </a:rPr>
              <a:t>KEY POINTS</a:t>
            </a:r>
          </a:p>
          <a:p>
            <a:pPr marL="742950" lvl="1" indent="-285750" algn="just">
              <a:buFont typeface="Arial" panose="020B0604020202020204" pitchFamily="34" charset="0"/>
              <a:buChar char="•"/>
            </a:pPr>
            <a:r>
              <a:rPr lang="it-IT" b="0" i="0" u="none" strike="noStrike" dirty="0" err="1">
                <a:solidFill>
                  <a:srgbClr val="000000"/>
                </a:solidFill>
                <a:effectLst/>
                <a:latin typeface="Arial" panose="020B0604020202020204" pitchFamily="34" charset="0"/>
                <a:cs typeface="Arial" panose="020B0604020202020204" pitchFamily="34" charset="0"/>
              </a:rPr>
              <a:t>Adaptive</a:t>
            </a:r>
            <a:r>
              <a:rPr lang="it-IT" b="0" i="0" u="none" strike="noStrike" dirty="0">
                <a:solidFill>
                  <a:srgbClr val="000000"/>
                </a:solidFill>
                <a:effectLst/>
                <a:latin typeface="Arial" panose="020B0604020202020204" pitchFamily="34" charset="0"/>
                <a:cs typeface="Arial" panose="020B0604020202020204" pitchFamily="34" charset="0"/>
              </a:rPr>
              <a:t> </a:t>
            </a:r>
            <a:r>
              <a:rPr lang="it-IT" b="0" i="0" u="none" strike="noStrike" dirty="0" err="1">
                <a:solidFill>
                  <a:srgbClr val="000000"/>
                </a:solidFill>
                <a:effectLst/>
                <a:latin typeface="Arial" panose="020B0604020202020204" pitchFamily="34" charset="0"/>
                <a:cs typeface="Arial" panose="020B0604020202020204" pitchFamily="34" charset="0"/>
              </a:rPr>
              <a:t>combat</a:t>
            </a:r>
            <a:r>
              <a:rPr lang="it-IT" b="0" i="0" u="none" strike="noStrike" dirty="0">
                <a:solidFill>
                  <a:srgbClr val="000000"/>
                </a:solidFill>
                <a:effectLst/>
                <a:latin typeface="Arial" panose="020B0604020202020204" pitchFamily="34" charset="0"/>
                <a:cs typeface="Arial" panose="020B0604020202020204" pitchFamily="34" charset="0"/>
              </a:rPr>
              <a:t> </a:t>
            </a:r>
            <a:r>
              <a:rPr lang="it-IT" b="0" i="0" u="none" strike="noStrike" dirty="0" err="1">
                <a:solidFill>
                  <a:srgbClr val="000000"/>
                </a:solidFill>
                <a:effectLst/>
                <a:latin typeface="Arial" panose="020B0604020202020204" pitchFamily="34" charset="0"/>
                <a:cs typeface="Arial" panose="020B0604020202020204" pitchFamily="34" charset="0"/>
              </a:rPr>
              <a:t>simulations</a:t>
            </a:r>
            <a:endParaRPr lang="it-IT" b="0" i="0" u="none" strike="noStrike" dirty="0">
              <a:solidFill>
                <a:srgbClr val="000000"/>
              </a:solidFill>
              <a:effectLst/>
              <a:latin typeface="Arial" panose="020B0604020202020204" pitchFamily="34" charset="0"/>
              <a:cs typeface="Arial" panose="020B0604020202020204" pitchFamily="34" charset="0"/>
            </a:endParaRPr>
          </a:p>
          <a:p>
            <a:pPr marL="742950" lvl="1" indent="-285750" algn="just">
              <a:buFont typeface="Arial" panose="020B0604020202020204" pitchFamily="34" charset="0"/>
              <a:buChar char="•"/>
            </a:pPr>
            <a:r>
              <a:rPr lang="it-IT" b="0" i="0" u="none" strike="noStrike" dirty="0" err="1">
                <a:solidFill>
                  <a:srgbClr val="000000"/>
                </a:solidFill>
                <a:effectLst/>
                <a:latin typeface="Arial" panose="020B0604020202020204" pitchFamily="34" charset="0"/>
                <a:cs typeface="Arial" panose="020B0604020202020204" pitchFamily="34" charset="0"/>
              </a:rPr>
              <a:t>Prepares</a:t>
            </a:r>
            <a:r>
              <a:rPr lang="it-IT" b="0" i="0" u="none" strike="noStrike" dirty="0">
                <a:solidFill>
                  <a:srgbClr val="000000"/>
                </a:solidFill>
                <a:effectLst/>
                <a:latin typeface="Arial" panose="020B0604020202020204" pitchFamily="34" charset="0"/>
                <a:cs typeface="Arial" panose="020B0604020202020204" pitchFamily="34" charset="0"/>
              </a:rPr>
              <a:t> </a:t>
            </a:r>
            <a:r>
              <a:rPr lang="it-IT" b="0" i="0" u="none" strike="noStrike" dirty="0" err="1">
                <a:solidFill>
                  <a:srgbClr val="000000"/>
                </a:solidFill>
                <a:effectLst/>
                <a:latin typeface="Arial" panose="020B0604020202020204" pitchFamily="34" charset="0"/>
                <a:cs typeface="Arial" panose="020B0604020202020204" pitchFamily="34" charset="0"/>
              </a:rPr>
              <a:t>soldiers</a:t>
            </a:r>
            <a:r>
              <a:rPr lang="it-IT" b="0" i="0" u="none" strike="noStrike" dirty="0">
                <a:solidFill>
                  <a:srgbClr val="000000"/>
                </a:solidFill>
                <a:effectLst/>
                <a:latin typeface="Arial" panose="020B0604020202020204" pitchFamily="34" charset="0"/>
                <a:cs typeface="Arial" panose="020B0604020202020204" pitchFamily="34" charset="0"/>
              </a:rPr>
              <a:t> for </a:t>
            </a:r>
            <a:r>
              <a:rPr lang="it-IT" b="0" i="0" u="none" strike="noStrike" dirty="0" err="1">
                <a:solidFill>
                  <a:srgbClr val="000000"/>
                </a:solidFill>
                <a:effectLst/>
                <a:latin typeface="Arial" panose="020B0604020202020204" pitchFamily="34" charset="0"/>
                <a:cs typeface="Arial" panose="020B0604020202020204" pitchFamily="34" charset="0"/>
              </a:rPr>
              <a:t>complex</a:t>
            </a:r>
            <a:r>
              <a:rPr lang="it-IT" b="0" i="0" u="none" strike="noStrike" dirty="0">
                <a:solidFill>
                  <a:srgbClr val="000000"/>
                </a:solidFill>
                <a:effectLst/>
                <a:latin typeface="Arial" panose="020B0604020202020204" pitchFamily="34" charset="0"/>
                <a:cs typeface="Arial" panose="020B0604020202020204" pitchFamily="34" charset="0"/>
              </a:rPr>
              <a:t> </a:t>
            </a:r>
            <a:r>
              <a:rPr lang="it-IT" b="0" i="0" u="none" strike="noStrike" dirty="0" err="1">
                <a:solidFill>
                  <a:srgbClr val="000000"/>
                </a:solidFill>
                <a:effectLst/>
                <a:latin typeface="Arial" panose="020B0604020202020204" pitchFamily="34" charset="0"/>
                <a:cs typeface="Arial" panose="020B0604020202020204" pitchFamily="34" charset="0"/>
              </a:rPr>
              <a:t>threats</a:t>
            </a:r>
            <a:endParaRPr lang="it-IT" b="0" i="0" u="none" strike="noStrike" dirty="0">
              <a:solidFill>
                <a:srgbClr val="000000"/>
              </a:solidFill>
              <a:effectLst/>
              <a:latin typeface="Arial" panose="020B0604020202020204" pitchFamily="34" charset="0"/>
              <a:cs typeface="Arial" panose="020B0604020202020204" pitchFamily="34" charset="0"/>
            </a:endParaRPr>
          </a:p>
          <a:p>
            <a:pPr marL="742950" lvl="1" indent="-285750" algn="just">
              <a:buFont typeface="Arial" panose="020B0604020202020204" pitchFamily="34" charset="0"/>
              <a:buChar char="•"/>
            </a:pPr>
            <a:endParaRPr lang="it-IT" dirty="0">
              <a:solidFill>
                <a:srgbClr val="000000"/>
              </a:solidFill>
              <a:latin typeface="Arial" panose="020B0604020202020204" pitchFamily="34" charset="0"/>
              <a:cs typeface="Arial" panose="020B0604020202020204" pitchFamily="34" charset="0"/>
            </a:endParaRPr>
          </a:p>
          <a:p>
            <a:pPr marL="90488" lvl="1" indent="-36513" algn="ctr"/>
            <a:r>
              <a:rPr lang="it-IT" b="1" dirty="0">
                <a:latin typeface="Arial" panose="020B0604020202020204" pitchFamily="34" charset="0"/>
                <a:cs typeface="Arial" panose="020B0604020202020204" pitchFamily="34" charset="0"/>
              </a:rPr>
              <a:t>BENEFITS</a:t>
            </a:r>
            <a:endParaRPr lang="it-IT" b="0" i="0" u="none" strike="noStrike" dirty="0">
              <a:solidFill>
                <a:srgbClr val="000000"/>
              </a:solidFill>
              <a:effectLst/>
            </a:endParaRPr>
          </a:p>
          <a:p>
            <a:pPr marL="742950" lvl="1" indent="-285750" algn="just">
              <a:buFont typeface="Arial" panose="020B0604020202020204" pitchFamily="34" charset="0"/>
              <a:buChar char="•"/>
            </a:pPr>
            <a:r>
              <a:rPr lang="it-IT" dirty="0" err="1">
                <a:solidFill>
                  <a:srgbClr val="000000"/>
                </a:solidFill>
                <a:latin typeface="Arial" panose="020B0604020202020204" pitchFamily="34" charset="0"/>
                <a:cs typeface="Arial" panose="020B0604020202020204" pitchFamily="34" charset="0"/>
              </a:rPr>
              <a:t>Enhanced</a:t>
            </a:r>
            <a:r>
              <a:rPr lang="it-IT" dirty="0">
                <a:solidFill>
                  <a:srgbClr val="000000"/>
                </a:solidFill>
                <a:latin typeface="Arial" panose="020B0604020202020204" pitchFamily="34" charset="0"/>
                <a:cs typeface="Arial" panose="020B0604020202020204" pitchFamily="34" charset="0"/>
              </a:rPr>
              <a:t> </a:t>
            </a:r>
            <a:r>
              <a:rPr lang="it-IT" dirty="0" err="1">
                <a:solidFill>
                  <a:srgbClr val="000000"/>
                </a:solidFill>
                <a:latin typeface="Arial" panose="020B0604020202020204" pitchFamily="34" charset="0"/>
                <a:cs typeface="Arial" panose="020B0604020202020204" pitchFamily="34" charset="0"/>
              </a:rPr>
              <a:t>situational</a:t>
            </a:r>
            <a:r>
              <a:rPr lang="it-IT" dirty="0">
                <a:solidFill>
                  <a:srgbClr val="000000"/>
                </a:solidFill>
                <a:latin typeface="Arial" panose="020B0604020202020204" pitchFamily="34" charset="0"/>
                <a:cs typeface="Arial" panose="020B0604020202020204" pitchFamily="34" charset="0"/>
              </a:rPr>
              <a:t> </a:t>
            </a:r>
            <a:r>
              <a:rPr lang="it-IT" dirty="0" err="1">
                <a:solidFill>
                  <a:srgbClr val="000000"/>
                </a:solidFill>
                <a:latin typeface="Arial" panose="020B0604020202020204" pitchFamily="34" charset="0"/>
                <a:cs typeface="Arial" panose="020B0604020202020204" pitchFamily="34" charset="0"/>
              </a:rPr>
              <a:t>judgment</a:t>
            </a:r>
            <a:endParaRPr lang="it-IT" dirty="0">
              <a:solidFill>
                <a:srgbClr val="000000"/>
              </a:solidFill>
              <a:latin typeface="Arial" panose="020B0604020202020204" pitchFamily="34" charset="0"/>
              <a:cs typeface="Arial" panose="020B0604020202020204" pitchFamily="34" charset="0"/>
            </a:endParaRPr>
          </a:p>
          <a:p>
            <a:pPr marL="742950" lvl="1" indent="-285750" algn="just">
              <a:buFont typeface="Arial" panose="020B0604020202020204" pitchFamily="34" charset="0"/>
              <a:buChar char="•"/>
            </a:pPr>
            <a:r>
              <a:rPr lang="it-IT" dirty="0" err="1">
                <a:solidFill>
                  <a:srgbClr val="000000"/>
                </a:solidFill>
                <a:latin typeface="Arial" panose="020B0604020202020204" pitchFamily="34" charset="0"/>
                <a:cs typeface="Arial" panose="020B0604020202020204" pitchFamily="34" charset="0"/>
              </a:rPr>
              <a:t>Increased</a:t>
            </a:r>
            <a:r>
              <a:rPr lang="it-IT" dirty="0">
                <a:solidFill>
                  <a:srgbClr val="000000"/>
                </a:solidFill>
                <a:latin typeface="Arial" panose="020B0604020202020204" pitchFamily="34" charset="0"/>
                <a:cs typeface="Arial" panose="020B0604020202020204" pitchFamily="34" charset="0"/>
              </a:rPr>
              <a:t> </a:t>
            </a:r>
            <a:r>
              <a:rPr lang="it-IT" dirty="0" err="1">
                <a:solidFill>
                  <a:srgbClr val="000000"/>
                </a:solidFill>
                <a:latin typeface="Arial" panose="020B0604020202020204" pitchFamily="34" charset="0"/>
                <a:cs typeface="Arial" panose="020B0604020202020204" pitchFamily="34" charset="0"/>
              </a:rPr>
              <a:t>retention</a:t>
            </a:r>
            <a:r>
              <a:rPr lang="it-IT" dirty="0">
                <a:solidFill>
                  <a:srgbClr val="000000"/>
                </a:solidFill>
                <a:latin typeface="Arial" panose="020B0604020202020204" pitchFamily="34" charset="0"/>
                <a:cs typeface="Arial" panose="020B0604020202020204" pitchFamily="34" charset="0"/>
              </a:rPr>
              <a:t> of </a:t>
            </a:r>
            <a:r>
              <a:rPr lang="it-IT" dirty="0" err="1">
                <a:solidFill>
                  <a:srgbClr val="000000"/>
                </a:solidFill>
                <a:latin typeface="Arial" panose="020B0604020202020204" pitchFamily="34" charset="0"/>
                <a:cs typeface="Arial" panose="020B0604020202020204" pitchFamily="34" charset="0"/>
              </a:rPr>
              <a:t>protocols</a:t>
            </a:r>
            <a:endParaRPr lang="it-IT" dirty="0">
              <a:solidFill>
                <a:srgbClr val="000000"/>
              </a:solidFill>
              <a:latin typeface="Arial" panose="020B0604020202020204" pitchFamily="34" charset="0"/>
              <a:cs typeface="Arial" panose="020B0604020202020204" pitchFamily="34" charset="0"/>
            </a:endParaRPr>
          </a:p>
        </p:txBody>
      </p:sp>
      <p:pic>
        <p:nvPicPr>
          <p:cNvPr id="24578" name="Picture 2" descr="Foto: Umělá inteligence začíná významně ovlivňovat metodologii vojenského výcviku | U.S. Department of Defense">
            <a:extLst>
              <a:ext uri="{FF2B5EF4-FFF2-40B4-BE49-F238E27FC236}">
                <a16:creationId xmlns:a16="http://schemas.microsoft.com/office/drawing/2014/main" id="{9F969EF6-3514-8444-91E5-D6E35A6C54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1496" y="1775858"/>
            <a:ext cx="6096000" cy="3667789"/>
          </a:xfrm>
          <a:prstGeom prst="rect">
            <a:avLst/>
          </a:prstGeom>
          <a:noFill/>
          <a:extLst>
            <a:ext uri="{909E8E84-426E-40DD-AFC4-6F175D3DCCD1}">
              <a14:hiddenFill xmlns:a14="http://schemas.microsoft.com/office/drawing/2010/main">
                <a:solidFill>
                  <a:srgbClr val="FFFFFF"/>
                </a:solidFill>
              </a14:hiddenFill>
            </a:ext>
          </a:extLst>
        </p:spPr>
      </p:pic>
      <p:sp>
        <p:nvSpPr>
          <p:cNvPr id="9" name="CasellaDiTesto 8">
            <a:extLst>
              <a:ext uri="{FF2B5EF4-FFF2-40B4-BE49-F238E27FC236}">
                <a16:creationId xmlns:a16="http://schemas.microsoft.com/office/drawing/2014/main" id="{240C9911-860A-CA30-C765-7600DA7116C5}"/>
              </a:ext>
            </a:extLst>
          </p:cNvPr>
          <p:cNvSpPr txBox="1"/>
          <p:nvPr/>
        </p:nvSpPr>
        <p:spPr>
          <a:xfrm>
            <a:off x="5846993" y="5448804"/>
            <a:ext cx="6345007" cy="215444"/>
          </a:xfrm>
          <a:prstGeom prst="rect">
            <a:avLst/>
          </a:prstGeom>
          <a:noFill/>
        </p:spPr>
        <p:txBody>
          <a:bodyPr wrap="none" rtlCol="0">
            <a:spAutoFit/>
          </a:bodyPr>
          <a:lstStyle/>
          <a:p>
            <a:r>
              <a:rPr lang="en-GB" sz="800" dirty="0">
                <a:latin typeface="Arial" panose="020B0604020202020204" pitchFamily="34" charset="0"/>
                <a:cs typeface="Arial" panose="020B0604020202020204" pitchFamily="34" charset="0"/>
                <a:hlinkClick r:id="rId4"/>
              </a:rPr>
              <a:t>https://www.czdefence.com/article/artificial-intelligence-in-combat-simulations-how-ai-is-changing-nato-and-czech-army-soldier-training</a:t>
            </a:r>
            <a:r>
              <a:rPr lang="en-GB" sz="8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559754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3F4DD38-9476-7C1F-2002-3787D0A8D870}"/>
            </a:ext>
          </a:extLst>
        </p:cNvPr>
        <p:cNvGrpSpPr/>
        <p:nvPr/>
      </p:nvGrpSpPr>
      <p:grpSpPr>
        <a:xfrm>
          <a:off x="0" y="0"/>
          <a:ext cx="0" cy="0"/>
          <a:chOff x="0" y="0"/>
          <a:chExt cx="0" cy="0"/>
        </a:xfrm>
      </p:grpSpPr>
      <p:sp>
        <p:nvSpPr>
          <p:cNvPr id="10" name="Titolo 9">
            <a:extLst>
              <a:ext uri="{FF2B5EF4-FFF2-40B4-BE49-F238E27FC236}">
                <a16:creationId xmlns:a16="http://schemas.microsoft.com/office/drawing/2014/main" id="{F85A29BE-FD63-0DA6-1EBD-9A55299845F8}"/>
              </a:ext>
            </a:extLst>
          </p:cNvPr>
          <p:cNvSpPr>
            <a:spLocks noGrp="1"/>
          </p:cNvSpPr>
          <p:nvPr>
            <p:ph type="title"/>
          </p:nvPr>
        </p:nvSpPr>
        <p:spPr>
          <a:xfrm>
            <a:off x="335664" y="-127000"/>
            <a:ext cx="8873650" cy="1320800"/>
          </a:xfrm>
        </p:spPr>
        <p:txBody>
          <a:bodyPr>
            <a:normAutofit/>
          </a:bodyPr>
          <a:lstStyle/>
          <a:p>
            <a:r>
              <a:rPr lang="en-GB" sz="4000" dirty="0"/>
              <a:t>Impact Stories – Seven AI Use Cases</a:t>
            </a:r>
          </a:p>
        </p:txBody>
      </p:sp>
      <p:sp>
        <p:nvSpPr>
          <p:cNvPr id="6" name="Segnaposto piè di pagina 5">
            <a:extLst>
              <a:ext uri="{FF2B5EF4-FFF2-40B4-BE49-F238E27FC236}">
                <a16:creationId xmlns:a16="http://schemas.microsoft.com/office/drawing/2014/main" id="{C1590AB2-02E2-51FE-0579-C2C08AC1A518}"/>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DC4EC643-7C21-A1F9-3478-F835538D6598}"/>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74B7E0BF-214C-93F2-2234-76B3E9265292}"/>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31</a:t>
            </a:fld>
            <a:endParaRPr lang="en-GB"/>
          </a:p>
        </p:txBody>
      </p:sp>
      <p:pic>
        <p:nvPicPr>
          <p:cNvPr id="3" name="Immagine 2" descr="Immagine che contiene testo, Carattere, logo, Elementi grafici&#10;&#10;Il contenuto generato dall'IA potrebbe non essere corretto.">
            <a:extLst>
              <a:ext uri="{FF2B5EF4-FFF2-40B4-BE49-F238E27FC236}">
                <a16:creationId xmlns:a16="http://schemas.microsoft.com/office/drawing/2014/main" id="{F02F8BEB-5651-8795-4DA7-C121F8DF2E49}"/>
              </a:ext>
            </a:extLst>
          </p:cNvPr>
          <p:cNvPicPr>
            <a:picLocks noChangeAspect="1"/>
          </p:cNvPicPr>
          <p:nvPr/>
        </p:nvPicPr>
        <p:blipFill>
          <a:blip r:embed="rId2"/>
          <a:srcRect l="4384" t="15949" r="3229"/>
          <a:stretch/>
        </p:blipFill>
        <p:spPr>
          <a:xfrm>
            <a:off x="7508467" y="202552"/>
            <a:ext cx="2330750" cy="419327"/>
          </a:xfrm>
          <a:prstGeom prst="rect">
            <a:avLst/>
          </a:prstGeom>
        </p:spPr>
      </p:pic>
      <p:sp>
        <p:nvSpPr>
          <p:cNvPr id="4" name="CasellaDiTesto 3">
            <a:extLst>
              <a:ext uri="{FF2B5EF4-FFF2-40B4-BE49-F238E27FC236}">
                <a16:creationId xmlns:a16="http://schemas.microsoft.com/office/drawing/2014/main" id="{9C10DFE9-DB23-2FE1-A73E-9E6E23856E20}"/>
              </a:ext>
            </a:extLst>
          </p:cNvPr>
          <p:cNvSpPr txBox="1"/>
          <p:nvPr/>
        </p:nvSpPr>
        <p:spPr>
          <a:xfrm>
            <a:off x="0" y="1265533"/>
            <a:ext cx="12192000" cy="369332"/>
          </a:xfrm>
          <a:prstGeom prst="rect">
            <a:avLst/>
          </a:prstGeom>
          <a:noFill/>
        </p:spPr>
        <p:txBody>
          <a:bodyPr wrap="square">
            <a:spAutoFit/>
          </a:bodyPr>
          <a:lstStyle/>
          <a:p>
            <a:pPr algn="ctr"/>
            <a:r>
              <a:rPr lang="it-IT" b="1" i="0" u="none" strike="noStrike" dirty="0">
                <a:solidFill>
                  <a:srgbClr val="000000"/>
                </a:solidFill>
                <a:effectLst/>
                <a:latin typeface="Arial" panose="020B0604020202020204" pitchFamily="34" charset="0"/>
                <a:cs typeface="Arial" panose="020B0604020202020204" pitchFamily="34" charset="0"/>
              </a:rPr>
              <a:t>USE CASE 5: AI in </a:t>
            </a:r>
            <a:r>
              <a:rPr lang="it-IT" b="1" i="0" u="none" strike="noStrike" dirty="0" err="1">
                <a:solidFill>
                  <a:srgbClr val="000000"/>
                </a:solidFill>
                <a:effectLst/>
                <a:latin typeface="Arial" panose="020B0604020202020204" pitchFamily="34" charset="0"/>
                <a:cs typeface="Arial" panose="020B0604020202020204" pitchFamily="34" charset="0"/>
              </a:rPr>
              <a:t>Military</a:t>
            </a:r>
            <a:r>
              <a:rPr lang="it-IT" b="1" i="0" u="none" strike="noStrike" dirty="0">
                <a:solidFill>
                  <a:srgbClr val="000000"/>
                </a:solidFill>
                <a:effectLst/>
                <a:latin typeface="Arial" panose="020B0604020202020204" pitchFamily="34" charset="0"/>
                <a:cs typeface="Arial" panose="020B0604020202020204" pitchFamily="34" charset="0"/>
              </a:rPr>
              <a:t> Training Simulators</a:t>
            </a:r>
          </a:p>
        </p:txBody>
      </p:sp>
      <p:sp>
        <p:nvSpPr>
          <p:cNvPr id="2" name="CasellaDiTesto 1">
            <a:extLst>
              <a:ext uri="{FF2B5EF4-FFF2-40B4-BE49-F238E27FC236}">
                <a16:creationId xmlns:a16="http://schemas.microsoft.com/office/drawing/2014/main" id="{2CC0BB37-BECE-F4F6-F317-01FBEED4D927}"/>
              </a:ext>
            </a:extLst>
          </p:cNvPr>
          <p:cNvSpPr txBox="1"/>
          <p:nvPr/>
        </p:nvSpPr>
        <p:spPr>
          <a:xfrm>
            <a:off x="0" y="1706598"/>
            <a:ext cx="12192000" cy="369332"/>
          </a:xfrm>
          <a:prstGeom prst="rect">
            <a:avLst/>
          </a:prstGeom>
          <a:noFill/>
        </p:spPr>
        <p:txBody>
          <a:bodyPr wrap="square">
            <a:spAutoFit/>
          </a:bodyPr>
          <a:lstStyle/>
          <a:p>
            <a:pPr marL="47625" lvl="1" algn="ctr"/>
            <a:r>
              <a:rPr lang="it-IT" b="0" i="1" u="none" strike="noStrike" dirty="0">
                <a:solidFill>
                  <a:srgbClr val="000000"/>
                </a:solidFill>
                <a:effectLst/>
                <a:latin typeface="Arial" panose="020B0604020202020204" pitchFamily="34" charset="0"/>
                <a:cs typeface="Arial" panose="020B0604020202020204" pitchFamily="34" charset="0"/>
              </a:rPr>
              <a:t>Ex. </a:t>
            </a:r>
            <a:r>
              <a:rPr lang="it-IT" i="1" dirty="0">
                <a:solidFill>
                  <a:srgbClr val="000000"/>
                </a:solidFill>
                <a:latin typeface="Arial" panose="020B0604020202020204" pitchFamily="34" charset="0"/>
                <a:cs typeface="Arial" panose="020B0604020202020204" pitchFamily="34" charset="0"/>
              </a:rPr>
              <a:t>1</a:t>
            </a:r>
            <a:r>
              <a:rPr lang="it-IT" b="0" i="1" u="none" strike="noStrike" dirty="0">
                <a:solidFill>
                  <a:srgbClr val="000000"/>
                </a:solidFill>
                <a:effectLst/>
                <a:latin typeface="Arial" panose="020B0604020202020204" pitchFamily="34" charset="0"/>
                <a:cs typeface="Arial" panose="020B0604020202020204" pitchFamily="34" charset="0"/>
              </a:rPr>
              <a:t> – </a:t>
            </a:r>
            <a:r>
              <a:rPr lang="it-IT" i="1" dirty="0" err="1">
                <a:solidFill>
                  <a:srgbClr val="000000"/>
                </a:solidFill>
                <a:latin typeface="Arial" panose="020B0604020202020204" pitchFamily="34" charset="0"/>
                <a:cs typeface="Arial" panose="020B0604020202020204" pitchFamily="34" charset="0"/>
              </a:rPr>
              <a:t>Artificial</a:t>
            </a:r>
            <a:r>
              <a:rPr lang="it-IT" i="1" dirty="0">
                <a:solidFill>
                  <a:srgbClr val="000000"/>
                </a:solidFill>
                <a:latin typeface="Arial" panose="020B0604020202020204" pitchFamily="34" charset="0"/>
                <a:cs typeface="Arial" panose="020B0604020202020204" pitchFamily="34" charset="0"/>
              </a:rPr>
              <a:t> Intelligence in </a:t>
            </a:r>
            <a:r>
              <a:rPr lang="it-IT" i="1" dirty="0" err="1">
                <a:solidFill>
                  <a:srgbClr val="000000"/>
                </a:solidFill>
                <a:latin typeface="Arial" panose="020B0604020202020204" pitchFamily="34" charset="0"/>
                <a:cs typeface="Arial" panose="020B0604020202020204" pitchFamily="34" charset="0"/>
              </a:rPr>
              <a:t>combat</a:t>
            </a:r>
            <a:r>
              <a:rPr lang="it-IT" i="1" dirty="0">
                <a:solidFill>
                  <a:srgbClr val="000000"/>
                </a:solidFill>
                <a:latin typeface="Arial" panose="020B0604020202020204" pitchFamily="34" charset="0"/>
                <a:cs typeface="Arial" panose="020B0604020202020204" pitchFamily="34" charset="0"/>
              </a:rPr>
              <a:t> </a:t>
            </a:r>
            <a:r>
              <a:rPr lang="it-IT" i="1" dirty="0" err="1">
                <a:solidFill>
                  <a:srgbClr val="000000"/>
                </a:solidFill>
                <a:latin typeface="Arial" panose="020B0604020202020204" pitchFamily="34" charset="0"/>
                <a:cs typeface="Arial" panose="020B0604020202020204" pitchFamily="34" charset="0"/>
              </a:rPr>
              <a:t>simulations</a:t>
            </a:r>
            <a:r>
              <a:rPr lang="it-IT" i="1" dirty="0">
                <a:solidFill>
                  <a:srgbClr val="000000"/>
                </a:solidFill>
                <a:latin typeface="Arial" panose="020B0604020202020204" pitchFamily="34" charset="0"/>
                <a:cs typeface="Arial" panose="020B0604020202020204" pitchFamily="34" charset="0"/>
              </a:rPr>
              <a:t>: How AI </a:t>
            </a:r>
            <a:r>
              <a:rPr lang="it-IT" i="1" dirty="0" err="1">
                <a:solidFill>
                  <a:srgbClr val="000000"/>
                </a:solidFill>
                <a:latin typeface="Arial" panose="020B0604020202020204" pitchFamily="34" charset="0"/>
                <a:cs typeface="Arial" panose="020B0604020202020204" pitchFamily="34" charset="0"/>
              </a:rPr>
              <a:t>is</a:t>
            </a:r>
            <a:r>
              <a:rPr lang="it-IT" i="1" dirty="0">
                <a:solidFill>
                  <a:srgbClr val="000000"/>
                </a:solidFill>
                <a:latin typeface="Arial" panose="020B0604020202020204" pitchFamily="34" charset="0"/>
                <a:cs typeface="Arial" panose="020B0604020202020204" pitchFamily="34" charset="0"/>
              </a:rPr>
              <a:t> </a:t>
            </a:r>
            <a:r>
              <a:rPr lang="it-IT" i="1" dirty="0" err="1">
                <a:solidFill>
                  <a:srgbClr val="000000"/>
                </a:solidFill>
                <a:latin typeface="Arial" panose="020B0604020202020204" pitchFamily="34" charset="0"/>
                <a:cs typeface="Arial" panose="020B0604020202020204" pitchFamily="34" charset="0"/>
              </a:rPr>
              <a:t>changing</a:t>
            </a:r>
            <a:r>
              <a:rPr lang="it-IT" i="1" dirty="0">
                <a:solidFill>
                  <a:srgbClr val="000000"/>
                </a:solidFill>
                <a:latin typeface="Arial" panose="020B0604020202020204" pitchFamily="34" charset="0"/>
                <a:cs typeface="Arial" panose="020B0604020202020204" pitchFamily="34" charset="0"/>
              </a:rPr>
              <a:t> NATO and </a:t>
            </a:r>
            <a:r>
              <a:rPr lang="it-IT" i="1" dirty="0" err="1">
                <a:solidFill>
                  <a:srgbClr val="000000"/>
                </a:solidFill>
                <a:latin typeface="Arial" panose="020B0604020202020204" pitchFamily="34" charset="0"/>
                <a:cs typeface="Arial" panose="020B0604020202020204" pitchFamily="34" charset="0"/>
              </a:rPr>
              <a:t>Czech</a:t>
            </a:r>
            <a:r>
              <a:rPr lang="it-IT" i="1" dirty="0">
                <a:solidFill>
                  <a:srgbClr val="000000"/>
                </a:solidFill>
                <a:latin typeface="Arial" panose="020B0604020202020204" pitchFamily="34" charset="0"/>
                <a:cs typeface="Arial" panose="020B0604020202020204" pitchFamily="34" charset="0"/>
              </a:rPr>
              <a:t> Army </a:t>
            </a:r>
            <a:r>
              <a:rPr lang="it-IT" i="1" dirty="0" err="1">
                <a:solidFill>
                  <a:srgbClr val="000000"/>
                </a:solidFill>
                <a:latin typeface="Arial" panose="020B0604020202020204" pitchFamily="34" charset="0"/>
                <a:cs typeface="Arial" panose="020B0604020202020204" pitchFamily="34" charset="0"/>
              </a:rPr>
              <a:t>soldier</a:t>
            </a:r>
            <a:r>
              <a:rPr lang="it-IT" i="1" dirty="0">
                <a:solidFill>
                  <a:srgbClr val="000000"/>
                </a:solidFill>
                <a:latin typeface="Arial" panose="020B0604020202020204" pitchFamily="34" charset="0"/>
                <a:cs typeface="Arial" panose="020B0604020202020204" pitchFamily="34" charset="0"/>
              </a:rPr>
              <a:t> training</a:t>
            </a:r>
            <a:endParaRPr lang="it-IT" sz="1050" i="1" dirty="0">
              <a:solidFill>
                <a:srgbClr val="000000"/>
              </a:solidFill>
              <a:latin typeface="Arial" panose="020B0604020202020204" pitchFamily="34" charset="0"/>
              <a:cs typeface="Arial" panose="020B0604020202020204" pitchFamily="34" charset="0"/>
            </a:endParaRPr>
          </a:p>
        </p:txBody>
      </p:sp>
      <p:sp>
        <p:nvSpPr>
          <p:cNvPr id="11" name="CasellaDiTesto 10">
            <a:extLst>
              <a:ext uri="{FF2B5EF4-FFF2-40B4-BE49-F238E27FC236}">
                <a16:creationId xmlns:a16="http://schemas.microsoft.com/office/drawing/2014/main" id="{65FE3854-18D6-CEF0-1E2B-28238F108CF9}"/>
              </a:ext>
            </a:extLst>
          </p:cNvPr>
          <p:cNvSpPr txBox="1"/>
          <p:nvPr/>
        </p:nvSpPr>
        <p:spPr>
          <a:xfrm>
            <a:off x="3176945" y="6363191"/>
            <a:ext cx="6345007" cy="215444"/>
          </a:xfrm>
          <a:prstGeom prst="rect">
            <a:avLst/>
          </a:prstGeom>
          <a:noFill/>
        </p:spPr>
        <p:txBody>
          <a:bodyPr wrap="none" rtlCol="0">
            <a:spAutoFit/>
          </a:bodyPr>
          <a:lstStyle/>
          <a:p>
            <a:r>
              <a:rPr lang="en-GB" sz="800" dirty="0">
                <a:latin typeface="Arial" panose="020B0604020202020204" pitchFamily="34" charset="0"/>
                <a:cs typeface="Arial" panose="020B0604020202020204" pitchFamily="34" charset="0"/>
                <a:hlinkClick r:id="rId3"/>
              </a:rPr>
              <a:t>https://www.czdefence.com/article/artificial-intelligence-in-combat-simulations-how-ai-is-changing-nato-and-czech-army-soldier-training</a:t>
            </a:r>
            <a:r>
              <a:rPr lang="en-GB" sz="800" dirty="0">
                <a:latin typeface="Arial" panose="020B0604020202020204" pitchFamily="34" charset="0"/>
                <a:cs typeface="Arial" panose="020B0604020202020204" pitchFamily="34" charset="0"/>
              </a:rPr>
              <a:t> </a:t>
            </a:r>
          </a:p>
        </p:txBody>
      </p:sp>
      <p:pic>
        <p:nvPicPr>
          <p:cNvPr id="12" name="Immagine 11">
            <a:extLst>
              <a:ext uri="{FF2B5EF4-FFF2-40B4-BE49-F238E27FC236}">
                <a16:creationId xmlns:a16="http://schemas.microsoft.com/office/drawing/2014/main" id="{D26DD820-5261-7A1E-CDFD-6790137C7B34}"/>
              </a:ext>
            </a:extLst>
          </p:cNvPr>
          <p:cNvPicPr>
            <a:picLocks noChangeAspect="1"/>
          </p:cNvPicPr>
          <p:nvPr/>
        </p:nvPicPr>
        <p:blipFill>
          <a:blip r:embed="rId4"/>
          <a:srcRect t="14897"/>
          <a:stretch/>
        </p:blipFill>
        <p:spPr>
          <a:xfrm>
            <a:off x="2101588" y="2039941"/>
            <a:ext cx="7620000" cy="4323250"/>
          </a:xfrm>
          <a:prstGeom prst="rect">
            <a:avLst/>
          </a:prstGeom>
        </p:spPr>
      </p:pic>
    </p:spTree>
    <p:extLst>
      <p:ext uri="{BB962C8B-B14F-4D97-AF65-F5344CB8AC3E}">
        <p14:creationId xmlns:p14="http://schemas.microsoft.com/office/powerpoint/2010/main" val="2471321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595E245-D414-48BB-A7BA-702124613803}"/>
            </a:ext>
          </a:extLst>
        </p:cNvPr>
        <p:cNvGrpSpPr/>
        <p:nvPr/>
      </p:nvGrpSpPr>
      <p:grpSpPr>
        <a:xfrm>
          <a:off x="0" y="0"/>
          <a:ext cx="0" cy="0"/>
          <a:chOff x="0" y="0"/>
          <a:chExt cx="0" cy="0"/>
        </a:xfrm>
      </p:grpSpPr>
      <p:sp>
        <p:nvSpPr>
          <p:cNvPr id="10" name="Titolo 9">
            <a:extLst>
              <a:ext uri="{FF2B5EF4-FFF2-40B4-BE49-F238E27FC236}">
                <a16:creationId xmlns:a16="http://schemas.microsoft.com/office/drawing/2014/main" id="{7693DF9B-9053-B61C-59C1-DC48547ABDDC}"/>
              </a:ext>
            </a:extLst>
          </p:cNvPr>
          <p:cNvSpPr>
            <a:spLocks noGrp="1"/>
          </p:cNvSpPr>
          <p:nvPr>
            <p:ph type="title"/>
          </p:nvPr>
        </p:nvSpPr>
        <p:spPr>
          <a:xfrm>
            <a:off x="335664" y="-127000"/>
            <a:ext cx="8873650" cy="1320800"/>
          </a:xfrm>
        </p:spPr>
        <p:txBody>
          <a:bodyPr>
            <a:normAutofit/>
          </a:bodyPr>
          <a:lstStyle/>
          <a:p>
            <a:r>
              <a:rPr lang="en-GB" sz="4000" dirty="0"/>
              <a:t>Impact Stories – Seven AI Use Cases</a:t>
            </a:r>
          </a:p>
        </p:txBody>
      </p:sp>
      <p:sp>
        <p:nvSpPr>
          <p:cNvPr id="6" name="Segnaposto piè di pagina 5">
            <a:extLst>
              <a:ext uri="{FF2B5EF4-FFF2-40B4-BE49-F238E27FC236}">
                <a16:creationId xmlns:a16="http://schemas.microsoft.com/office/drawing/2014/main" id="{7EBF9742-D703-FC32-5B8D-6D92795FCFB5}"/>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1DBE3EF4-6B7A-C9D2-5DF9-DB5BEF3E83D8}"/>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AFD86C4D-DBC1-D39D-A768-F69EC722363D}"/>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32</a:t>
            </a:fld>
            <a:endParaRPr lang="en-GB"/>
          </a:p>
        </p:txBody>
      </p:sp>
      <p:pic>
        <p:nvPicPr>
          <p:cNvPr id="3" name="Immagine 2" descr="Immagine che contiene testo, Carattere, logo, Elementi grafici&#10;&#10;Il contenuto generato dall'IA potrebbe non essere corretto.">
            <a:extLst>
              <a:ext uri="{FF2B5EF4-FFF2-40B4-BE49-F238E27FC236}">
                <a16:creationId xmlns:a16="http://schemas.microsoft.com/office/drawing/2014/main" id="{18D204CF-D168-3643-617D-81494C172C64}"/>
              </a:ext>
            </a:extLst>
          </p:cNvPr>
          <p:cNvPicPr>
            <a:picLocks noChangeAspect="1"/>
          </p:cNvPicPr>
          <p:nvPr/>
        </p:nvPicPr>
        <p:blipFill>
          <a:blip r:embed="rId2"/>
          <a:srcRect l="4384" t="15949" r="3229"/>
          <a:stretch/>
        </p:blipFill>
        <p:spPr>
          <a:xfrm>
            <a:off x="7508467" y="202552"/>
            <a:ext cx="2330750" cy="419327"/>
          </a:xfrm>
          <a:prstGeom prst="rect">
            <a:avLst/>
          </a:prstGeom>
        </p:spPr>
      </p:pic>
      <p:sp>
        <p:nvSpPr>
          <p:cNvPr id="4" name="CasellaDiTesto 3">
            <a:extLst>
              <a:ext uri="{FF2B5EF4-FFF2-40B4-BE49-F238E27FC236}">
                <a16:creationId xmlns:a16="http://schemas.microsoft.com/office/drawing/2014/main" id="{5332F155-D8CE-0D8A-84B2-C30D427611AA}"/>
              </a:ext>
            </a:extLst>
          </p:cNvPr>
          <p:cNvSpPr txBox="1"/>
          <p:nvPr/>
        </p:nvSpPr>
        <p:spPr>
          <a:xfrm>
            <a:off x="0" y="1265533"/>
            <a:ext cx="12192000" cy="369332"/>
          </a:xfrm>
          <a:prstGeom prst="rect">
            <a:avLst/>
          </a:prstGeom>
          <a:noFill/>
        </p:spPr>
        <p:txBody>
          <a:bodyPr wrap="square">
            <a:spAutoFit/>
          </a:bodyPr>
          <a:lstStyle/>
          <a:p>
            <a:pPr algn="ctr"/>
            <a:r>
              <a:rPr lang="it-IT" b="1" i="0" u="none" strike="noStrike" dirty="0">
                <a:solidFill>
                  <a:srgbClr val="000000"/>
                </a:solidFill>
                <a:effectLst/>
                <a:latin typeface="Arial" panose="020B0604020202020204" pitchFamily="34" charset="0"/>
                <a:cs typeface="Arial" panose="020B0604020202020204" pitchFamily="34" charset="0"/>
              </a:rPr>
              <a:t>USE CASE </a:t>
            </a:r>
            <a:r>
              <a:rPr lang="it-IT" b="1" dirty="0">
                <a:solidFill>
                  <a:srgbClr val="000000"/>
                </a:solidFill>
                <a:latin typeface="Arial" panose="020B0604020202020204" pitchFamily="34" charset="0"/>
                <a:cs typeface="Arial" panose="020B0604020202020204" pitchFamily="34" charset="0"/>
              </a:rPr>
              <a:t>6</a:t>
            </a:r>
            <a:r>
              <a:rPr lang="it-IT" b="1" i="0" u="none" strike="noStrike" dirty="0">
                <a:solidFill>
                  <a:srgbClr val="000000"/>
                </a:solidFill>
                <a:effectLst/>
                <a:latin typeface="Arial" panose="020B0604020202020204" pitchFamily="34" charset="0"/>
                <a:cs typeface="Arial" panose="020B0604020202020204" pitchFamily="34" charset="0"/>
              </a:rPr>
              <a:t>: </a:t>
            </a:r>
            <a:r>
              <a:rPr lang="it-IT" b="1" i="0" u="none" strike="noStrike" dirty="0">
                <a:solidFill>
                  <a:srgbClr val="000000"/>
                </a:solidFill>
                <a:effectLst/>
              </a:rPr>
              <a:t>AI Risk Management in CBRNe Systems</a:t>
            </a:r>
          </a:p>
        </p:txBody>
      </p:sp>
      <p:sp>
        <p:nvSpPr>
          <p:cNvPr id="8" name="CasellaDiTesto 7">
            <a:extLst>
              <a:ext uri="{FF2B5EF4-FFF2-40B4-BE49-F238E27FC236}">
                <a16:creationId xmlns:a16="http://schemas.microsoft.com/office/drawing/2014/main" id="{81E285A9-6327-D15D-8E30-087C074A793D}"/>
              </a:ext>
            </a:extLst>
          </p:cNvPr>
          <p:cNvSpPr txBox="1"/>
          <p:nvPr/>
        </p:nvSpPr>
        <p:spPr>
          <a:xfrm>
            <a:off x="0" y="2453100"/>
            <a:ext cx="6096000" cy="2031325"/>
          </a:xfrm>
          <a:prstGeom prst="rect">
            <a:avLst/>
          </a:prstGeom>
          <a:noFill/>
        </p:spPr>
        <p:txBody>
          <a:bodyPr wrap="square">
            <a:spAutoFit/>
          </a:bodyPr>
          <a:lstStyle/>
          <a:p>
            <a:pPr algn="ctr"/>
            <a:r>
              <a:rPr lang="it-IT" b="1" dirty="0">
                <a:latin typeface="Arial" panose="020B0604020202020204" pitchFamily="34" charset="0"/>
                <a:cs typeface="Arial" panose="020B0604020202020204" pitchFamily="34" charset="0"/>
              </a:rPr>
              <a:t>KEY POINTS</a:t>
            </a:r>
          </a:p>
          <a:p>
            <a:pPr marL="742950" lvl="1" indent="-285750" algn="just">
              <a:buFont typeface="Arial" panose="020B0604020202020204" pitchFamily="34" charset="0"/>
              <a:buChar char="•"/>
            </a:pPr>
            <a:r>
              <a:rPr lang="it-IT" b="0" i="0" u="none" strike="noStrike" dirty="0" err="1">
                <a:solidFill>
                  <a:srgbClr val="000000"/>
                </a:solidFill>
                <a:effectLst/>
                <a:latin typeface="Arial" panose="020B0604020202020204" pitchFamily="34" charset="0"/>
                <a:cs typeface="Arial" panose="020B0604020202020204" pitchFamily="34" charset="0"/>
              </a:rPr>
              <a:t>Ethical</a:t>
            </a:r>
            <a:r>
              <a:rPr lang="it-IT" b="0" i="0" u="none" strike="noStrike" dirty="0">
                <a:solidFill>
                  <a:srgbClr val="000000"/>
                </a:solidFill>
                <a:effectLst/>
                <a:latin typeface="Arial" panose="020B0604020202020204" pitchFamily="34" charset="0"/>
                <a:cs typeface="Arial" panose="020B0604020202020204" pitchFamily="34" charset="0"/>
              </a:rPr>
              <a:t> AI deployment</a:t>
            </a:r>
          </a:p>
          <a:p>
            <a:pPr marL="742950" lvl="1" indent="-285750" algn="just">
              <a:buFont typeface="Arial" panose="020B0604020202020204" pitchFamily="34" charset="0"/>
              <a:buChar char="•"/>
            </a:pPr>
            <a:r>
              <a:rPr lang="it-IT" b="0" i="0" u="none" strike="noStrike" dirty="0">
                <a:solidFill>
                  <a:srgbClr val="000000"/>
                </a:solidFill>
                <a:effectLst/>
                <a:latin typeface="Arial" panose="020B0604020202020204" pitchFamily="34" charset="0"/>
                <a:cs typeface="Arial" panose="020B0604020202020204" pitchFamily="34" charset="0"/>
              </a:rPr>
              <a:t>Safety testing and scenario </a:t>
            </a:r>
            <a:r>
              <a:rPr lang="it-IT" b="0" i="0" u="none" strike="noStrike" dirty="0" err="1">
                <a:solidFill>
                  <a:srgbClr val="000000"/>
                </a:solidFill>
                <a:effectLst/>
                <a:latin typeface="Arial" panose="020B0604020202020204" pitchFamily="34" charset="0"/>
                <a:cs typeface="Arial" panose="020B0604020202020204" pitchFamily="34" charset="0"/>
              </a:rPr>
              <a:t>modeling</a:t>
            </a:r>
            <a:endParaRPr lang="it-IT" b="0" i="0" u="none" strike="noStrike" dirty="0">
              <a:solidFill>
                <a:srgbClr val="000000"/>
              </a:solidFill>
              <a:effectLst/>
              <a:latin typeface="Arial" panose="020B0604020202020204" pitchFamily="34" charset="0"/>
              <a:cs typeface="Arial" panose="020B0604020202020204" pitchFamily="34" charset="0"/>
            </a:endParaRPr>
          </a:p>
          <a:p>
            <a:pPr marL="742950" lvl="1" indent="-285750" algn="just">
              <a:buFont typeface="Arial" panose="020B0604020202020204" pitchFamily="34" charset="0"/>
              <a:buChar char="•"/>
            </a:pPr>
            <a:endParaRPr lang="it-IT" dirty="0">
              <a:solidFill>
                <a:srgbClr val="000000"/>
              </a:solidFill>
              <a:latin typeface="Arial" panose="020B0604020202020204" pitchFamily="34" charset="0"/>
              <a:cs typeface="Arial" panose="020B0604020202020204" pitchFamily="34" charset="0"/>
            </a:endParaRPr>
          </a:p>
          <a:p>
            <a:pPr marL="90488" lvl="1" indent="-36513" algn="ctr"/>
            <a:r>
              <a:rPr lang="it-IT" b="1" dirty="0">
                <a:latin typeface="Arial" panose="020B0604020202020204" pitchFamily="34" charset="0"/>
                <a:cs typeface="Arial" panose="020B0604020202020204" pitchFamily="34" charset="0"/>
              </a:rPr>
              <a:t>BENEFITS</a:t>
            </a:r>
            <a:endParaRPr lang="it-IT" b="0" i="0" u="none" strike="noStrike" dirty="0">
              <a:solidFill>
                <a:srgbClr val="000000"/>
              </a:solidFill>
              <a:effectLst/>
            </a:endParaRPr>
          </a:p>
          <a:p>
            <a:pPr marL="742950" lvl="1" indent="-285750" algn="just">
              <a:buFont typeface="Arial" panose="020B0604020202020204" pitchFamily="34" charset="0"/>
              <a:buChar char="•"/>
            </a:pPr>
            <a:r>
              <a:rPr lang="it-IT" dirty="0" err="1">
                <a:solidFill>
                  <a:srgbClr val="000000"/>
                </a:solidFill>
                <a:latin typeface="Arial" panose="020B0604020202020204" pitchFamily="34" charset="0"/>
                <a:cs typeface="Arial" panose="020B0604020202020204" pitchFamily="34" charset="0"/>
              </a:rPr>
              <a:t>Bias</a:t>
            </a:r>
            <a:r>
              <a:rPr lang="it-IT" dirty="0">
                <a:solidFill>
                  <a:srgbClr val="000000"/>
                </a:solidFill>
                <a:latin typeface="Arial" panose="020B0604020202020204" pitchFamily="34" charset="0"/>
                <a:cs typeface="Arial" panose="020B0604020202020204" pitchFamily="34" charset="0"/>
              </a:rPr>
              <a:t>, </a:t>
            </a:r>
            <a:r>
              <a:rPr lang="it-IT" dirty="0" err="1">
                <a:solidFill>
                  <a:srgbClr val="000000"/>
                </a:solidFill>
                <a:latin typeface="Arial" panose="020B0604020202020204" pitchFamily="34" charset="0"/>
                <a:cs typeface="Arial" panose="020B0604020202020204" pitchFamily="34" charset="0"/>
              </a:rPr>
              <a:t>explainability</a:t>
            </a:r>
            <a:r>
              <a:rPr lang="it-IT" dirty="0">
                <a:solidFill>
                  <a:srgbClr val="000000"/>
                </a:solidFill>
                <a:latin typeface="Arial" panose="020B0604020202020204" pitchFamily="34" charset="0"/>
                <a:cs typeface="Arial" panose="020B0604020202020204" pitchFamily="34" charset="0"/>
              </a:rPr>
              <a:t>, dual-use risks</a:t>
            </a:r>
          </a:p>
          <a:p>
            <a:pPr marL="742950" lvl="1" indent="-285750" algn="just">
              <a:buFont typeface="Arial" panose="020B0604020202020204" pitchFamily="34" charset="0"/>
              <a:buChar char="•"/>
            </a:pPr>
            <a:r>
              <a:rPr lang="it-IT" dirty="0" err="1">
                <a:solidFill>
                  <a:srgbClr val="000000"/>
                </a:solidFill>
                <a:latin typeface="Arial" panose="020B0604020202020204" pitchFamily="34" charset="0"/>
                <a:cs typeface="Arial" panose="020B0604020202020204" pitchFamily="34" charset="0"/>
              </a:rPr>
              <a:t>Need</a:t>
            </a:r>
            <a:r>
              <a:rPr lang="it-IT" dirty="0">
                <a:solidFill>
                  <a:srgbClr val="000000"/>
                </a:solidFill>
                <a:latin typeface="Arial" panose="020B0604020202020204" pitchFamily="34" charset="0"/>
                <a:cs typeface="Arial" panose="020B0604020202020204" pitchFamily="34" charset="0"/>
              </a:rPr>
              <a:t> for cross-</a:t>
            </a:r>
            <a:r>
              <a:rPr lang="it-IT" dirty="0" err="1">
                <a:solidFill>
                  <a:srgbClr val="000000"/>
                </a:solidFill>
                <a:latin typeface="Arial" panose="020B0604020202020204" pitchFamily="34" charset="0"/>
                <a:cs typeface="Arial" panose="020B0604020202020204" pitchFamily="34" charset="0"/>
              </a:rPr>
              <a:t>sectoral</a:t>
            </a:r>
            <a:r>
              <a:rPr lang="it-IT" dirty="0">
                <a:solidFill>
                  <a:srgbClr val="000000"/>
                </a:solidFill>
                <a:latin typeface="Arial" panose="020B0604020202020204" pitchFamily="34" charset="0"/>
                <a:cs typeface="Arial" panose="020B0604020202020204" pitchFamily="34" charset="0"/>
              </a:rPr>
              <a:t> standards</a:t>
            </a:r>
          </a:p>
        </p:txBody>
      </p:sp>
      <p:pic>
        <p:nvPicPr>
          <p:cNvPr id="2" name="Picture 2" descr="John Nash | Biography, Game Theory, Nobel Prize, &amp; Facts | Britannica">
            <a:extLst>
              <a:ext uri="{FF2B5EF4-FFF2-40B4-BE49-F238E27FC236}">
                <a16:creationId xmlns:a16="http://schemas.microsoft.com/office/drawing/2014/main" id="{DF88EFE1-65E4-DF21-89A8-B32100ED28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08467" y="1706598"/>
            <a:ext cx="3370574" cy="4227898"/>
          </a:xfrm>
          <a:prstGeom prst="rect">
            <a:avLst/>
          </a:prstGeom>
          <a:noFill/>
          <a:extLst>
            <a:ext uri="{909E8E84-426E-40DD-AFC4-6F175D3DCCD1}">
              <a14:hiddenFill xmlns:a14="http://schemas.microsoft.com/office/drawing/2010/main">
                <a:solidFill>
                  <a:srgbClr val="FFFFFF"/>
                </a:solidFill>
              </a14:hiddenFill>
            </a:ext>
          </a:extLst>
        </p:spPr>
      </p:pic>
      <p:sp>
        <p:nvSpPr>
          <p:cNvPr id="11" name="CasellaDiTesto 10">
            <a:extLst>
              <a:ext uri="{FF2B5EF4-FFF2-40B4-BE49-F238E27FC236}">
                <a16:creationId xmlns:a16="http://schemas.microsoft.com/office/drawing/2014/main" id="{3D67B3F6-2313-0612-F748-D4E36A43DE3A}"/>
              </a:ext>
            </a:extLst>
          </p:cNvPr>
          <p:cNvSpPr txBox="1"/>
          <p:nvPr/>
        </p:nvSpPr>
        <p:spPr>
          <a:xfrm>
            <a:off x="7626188" y="5918160"/>
            <a:ext cx="3166251" cy="215444"/>
          </a:xfrm>
          <a:prstGeom prst="rect">
            <a:avLst/>
          </a:prstGeom>
          <a:noFill/>
        </p:spPr>
        <p:txBody>
          <a:bodyPr wrap="none" rtlCol="0">
            <a:spAutoFit/>
          </a:bodyPr>
          <a:lstStyle/>
          <a:p>
            <a:r>
              <a:rPr lang="en-GB" sz="800" dirty="0">
                <a:latin typeface="Arial" panose="020B0604020202020204" pitchFamily="34" charset="0"/>
                <a:cs typeface="Arial" panose="020B0604020202020204" pitchFamily="34" charset="0"/>
                <a:hlinkClick r:id="rId4"/>
              </a:rPr>
              <a:t>https://link.springer.com/chapter/10.1007/978-3-319-91791-7_22</a:t>
            </a:r>
            <a:r>
              <a:rPr lang="en-GB" sz="8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330003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2CE382-634C-46EC-AB25-48948EA8A26C}"/>
            </a:ext>
          </a:extLst>
        </p:cNvPr>
        <p:cNvGrpSpPr/>
        <p:nvPr/>
      </p:nvGrpSpPr>
      <p:grpSpPr>
        <a:xfrm>
          <a:off x="0" y="0"/>
          <a:ext cx="0" cy="0"/>
          <a:chOff x="0" y="0"/>
          <a:chExt cx="0" cy="0"/>
        </a:xfrm>
      </p:grpSpPr>
      <p:sp>
        <p:nvSpPr>
          <p:cNvPr id="10" name="Titolo 9">
            <a:extLst>
              <a:ext uri="{FF2B5EF4-FFF2-40B4-BE49-F238E27FC236}">
                <a16:creationId xmlns:a16="http://schemas.microsoft.com/office/drawing/2014/main" id="{B1B7E522-9D0D-4357-3AEF-1AA449F47FD4}"/>
              </a:ext>
            </a:extLst>
          </p:cNvPr>
          <p:cNvSpPr>
            <a:spLocks noGrp="1"/>
          </p:cNvSpPr>
          <p:nvPr>
            <p:ph type="title"/>
          </p:nvPr>
        </p:nvSpPr>
        <p:spPr>
          <a:xfrm>
            <a:off x="335664" y="-127000"/>
            <a:ext cx="8873650" cy="1320800"/>
          </a:xfrm>
        </p:spPr>
        <p:txBody>
          <a:bodyPr>
            <a:normAutofit/>
          </a:bodyPr>
          <a:lstStyle/>
          <a:p>
            <a:r>
              <a:rPr lang="en-GB" sz="4000" dirty="0"/>
              <a:t>Impact Stories – Seven AI Use Cases</a:t>
            </a:r>
          </a:p>
        </p:txBody>
      </p:sp>
      <p:sp>
        <p:nvSpPr>
          <p:cNvPr id="6" name="Segnaposto piè di pagina 5">
            <a:extLst>
              <a:ext uri="{FF2B5EF4-FFF2-40B4-BE49-F238E27FC236}">
                <a16:creationId xmlns:a16="http://schemas.microsoft.com/office/drawing/2014/main" id="{94C03073-72A3-1FDF-C88A-A3A2977043A6}"/>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54C718A6-0461-A83C-1050-79AF7F6CBEE8}"/>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9D6913F2-BB8D-8988-A91C-7F65C59E6031}"/>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33</a:t>
            </a:fld>
            <a:endParaRPr lang="en-GB"/>
          </a:p>
        </p:txBody>
      </p:sp>
      <p:pic>
        <p:nvPicPr>
          <p:cNvPr id="3" name="Immagine 2" descr="Immagine che contiene testo, Carattere, logo, Elementi grafici&#10;&#10;Il contenuto generato dall'IA potrebbe non essere corretto.">
            <a:extLst>
              <a:ext uri="{FF2B5EF4-FFF2-40B4-BE49-F238E27FC236}">
                <a16:creationId xmlns:a16="http://schemas.microsoft.com/office/drawing/2014/main" id="{6090A34B-7A7E-401F-274D-DD2B3295D548}"/>
              </a:ext>
            </a:extLst>
          </p:cNvPr>
          <p:cNvPicPr>
            <a:picLocks noChangeAspect="1"/>
          </p:cNvPicPr>
          <p:nvPr/>
        </p:nvPicPr>
        <p:blipFill>
          <a:blip r:embed="rId2"/>
          <a:srcRect l="4384" t="15949" r="3229"/>
          <a:stretch/>
        </p:blipFill>
        <p:spPr>
          <a:xfrm>
            <a:off x="7508467" y="202552"/>
            <a:ext cx="2330750" cy="419327"/>
          </a:xfrm>
          <a:prstGeom prst="rect">
            <a:avLst/>
          </a:prstGeom>
        </p:spPr>
      </p:pic>
      <p:sp>
        <p:nvSpPr>
          <p:cNvPr id="4" name="CasellaDiTesto 3">
            <a:extLst>
              <a:ext uri="{FF2B5EF4-FFF2-40B4-BE49-F238E27FC236}">
                <a16:creationId xmlns:a16="http://schemas.microsoft.com/office/drawing/2014/main" id="{10873EF0-089F-E201-EBF2-2589EFF6019B}"/>
              </a:ext>
            </a:extLst>
          </p:cNvPr>
          <p:cNvSpPr txBox="1"/>
          <p:nvPr/>
        </p:nvSpPr>
        <p:spPr>
          <a:xfrm>
            <a:off x="0" y="1265533"/>
            <a:ext cx="12192000" cy="369332"/>
          </a:xfrm>
          <a:prstGeom prst="rect">
            <a:avLst/>
          </a:prstGeom>
          <a:noFill/>
        </p:spPr>
        <p:txBody>
          <a:bodyPr wrap="square">
            <a:spAutoFit/>
          </a:bodyPr>
          <a:lstStyle/>
          <a:p>
            <a:pPr algn="ctr"/>
            <a:r>
              <a:rPr lang="it-IT" b="1" i="0" u="none" strike="noStrike" dirty="0">
                <a:solidFill>
                  <a:srgbClr val="000000"/>
                </a:solidFill>
                <a:effectLst/>
                <a:latin typeface="Arial" panose="020B0604020202020204" pitchFamily="34" charset="0"/>
                <a:cs typeface="Arial" panose="020B0604020202020204" pitchFamily="34" charset="0"/>
              </a:rPr>
              <a:t>USE CASE </a:t>
            </a:r>
            <a:r>
              <a:rPr lang="it-IT" b="1" dirty="0">
                <a:solidFill>
                  <a:srgbClr val="000000"/>
                </a:solidFill>
                <a:latin typeface="Arial" panose="020B0604020202020204" pitchFamily="34" charset="0"/>
                <a:cs typeface="Arial" panose="020B0604020202020204" pitchFamily="34" charset="0"/>
              </a:rPr>
              <a:t>6</a:t>
            </a:r>
            <a:r>
              <a:rPr lang="it-IT" b="1" i="0" u="none" strike="noStrike" dirty="0">
                <a:solidFill>
                  <a:srgbClr val="000000"/>
                </a:solidFill>
                <a:effectLst/>
                <a:latin typeface="Arial" panose="020B0604020202020204" pitchFamily="34" charset="0"/>
                <a:cs typeface="Arial" panose="020B0604020202020204" pitchFamily="34" charset="0"/>
              </a:rPr>
              <a:t>: </a:t>
            </a:r>
            <a:r>
              <a:rPr lang="it-IT" b="1" i="0" u="none" strike="noStrike" dirty="0">
                <a:solidFill>
                  <a:srgbClr val="000000"/>
                </a:solidFill>
                <a:effectLst/>
              </a:rPr>
              <a:t>AI Risk Management in CBRNe Systems</a:t>
            </a:r>
          </a:p>
        </p:txBody>
      </p:sp>
      <p:sp>
        <p:nvSpPr>
          <p:cNvPr id="9" name="CasellaDiTesto 8">
            <a:extLst>
              <a:ext uri="{FF2B5EF4-FFF2-40B4-BE49-F238E27FC236}">
                <a16:creationId xmlns:a16="http://schemas.microsoft.com/office/drawing/2014/main" id="{369F2992-75A5-9DB8-47C7-CEC9D1C10324}"/>
              </a:ext>
            </a:extLst>
          </p:cNvPr>
          <p:cNvSpPr txBox="1"/>
          <p:nvPr/>
        </p:nvSpPr>
        <p:spPr>
          <a:xfrm>
            <a:off x="0" y="1706598"/>
            <a:ext cx="12192000" cy="369332"/>
          </a:xfrm>
          <a:prstGeom prst="rect">
            <a:avLst/>
          </a:prstGeom>
          <a:noFill/>
        </p:spPr>
        <p:txBody>
          <a:bodyPr wrap="square">
            <a:spAutoFit/>
          </a:bodyPr>
          <a:lstStyle/>
          <a:p>
            <a:pPr marL="47625" lvl="1" algn="ctr"/>
            <a:r>
              <a:rPr lang="it-IT" b="0" i="1" u="none" strike="noStrike" dirty="0">
                <a:solidFill>
                  <a:srgbClr val="000000"/>
                </a:solidFill>
                <a:effectLst/>
                <a:latin typeface="Arial" panose="020B0604020202020204" pitchFamily="34" charset="0"/>
                <a:cs typeface="Arial" panose="020B0604020202020204" pitchFamily="34" charset="0"/>
              </a:rPr>
              <a:t>Ex. 1 – </a:t>
            </a:r>
            <a:r>
              <a:rPr lang="it-IT" i="1" dirty="0">
                <a:solidFill>
                  <a:srgbClr val="000000"/>
                </a:solidFill>
                <a:latin typeface="Arial" panose="020B0604020202020204" pitchFamily="34" charset="0"/>
                <a:cs typeface="Arial" panose="020B0604020202020204" pitchFamily="34" charset="0"/>
              </a:rPr>
              <a:t>University of Rome Tor Vergata. Prof. Malizia, Dr. Iannotti, Dr. Rossi</a:t>
            </a:r>
            <a:endParaRPr lang="it-IT" sz="1050" i="1" dirty="0">
              <a:solidFill>
                <a:srgbClr val="000000"/>
              </a:solidFill>
              <a:latin typeface="Arial" panose="020B0604020202020204" pitchFamily="34" charset="0"/>
              <a:cs typeface="Arial" panose="020B0604020202020204" pitchFamily="34" charset="0"/>
            </a:endParaRPr>
          </a:p>
        </p:txBody>
      </p:sp>
      <p:sp>
        <p:nvSpPr>
          <p:cNvPr id="11" name="CasellaDiTesto 10">
            <a:extLst>
              <a:ext uri="{FF2B5EF4-FFF2-40B4-BE49-F238E27FC236}">
                <a16:creationId xmlns:a16="http://schemas.microsoft.com/office/drawing/2014/main" id="{EE577E01-C3F3-7965-BC09-ECB29DB60038}"/>
              </a:ext>
            </a:extLst>
          </p:cNvPr>
          <p:cNvSpPr txBox="1"/>
          <p:nvPr/>
        </p:nvSpPr>
        <p:spPr>
          <a:xfrm>
            <a:off x="4512874" y="5043680"/>
            <a:ext cx="3166251" cy="215444"/>
          </a:xfrm>
          <a:prstGeom prst="rect">
            <a:avLst/>
          </a:prstGeom>
          <a:noFill/>
        </p:spPr>
        <p:txBody>
          <a:bodyPr wrap="none" rtlCol="0">
            <a:spAutoFit/>
          </a:bodyPr>
          <a:lstStyle/>
          <a:p>
            <a:r>
              <a:rPr lang="en-GB" sz="800" dirty="0">
                <a:latin typeface="Arial" panose="020B0604020202020204" pitchFamily="34" charset="0"/>
                <a:cs typeface="Arial" panose="020B0604020202020204" pitchFamily="34" charset="0"/>
                <a:hlinkClick r:id="rId3"/>
              </a:rPr>
              <a:t>https://link.springer.com/chapter/10.1007/978-3-319-91791-7_22</a:t>
            </a:r>
            <a:r>
              <a:rPr lang="en-GB" sz="800" dirty="0">
                <a:latin typeface="Arial" panose="020B0604020202020204" pitchFamily="34" charset="0"/>
                <a:cs typeface="Arial" panose="020B0604020202020204" pitchFamily="34" charset="0"/>
              </a:rPr>
              <a:t> </a:t>
            </a:r>
          </a:p>
        </p:txBody>
      </p:sp>
      <p:sp>
        <p:nvSpPr>
          <p:cNvPr id="12" name="CasellaDiTesto 11">
            <a:extLst>
              <a:ext uri="{FF2B5EF4-FFF2-40B4-BE49-F238E27FC236}">
                <a16:creationId xmlns:a16="http://schemas.microsoft.com/office/drawing/2014/main" id="{D01C8B84-02E4-46E3-A04E-627A282C16C8}"/>
              </a:ext>
            </a:extLst>
          </p:cNvPr>
          <p:cNvSpPr txBox="1"/>
          <p:nvPr/>
        </p:nvSpPr>
        <p:spPr>
          <a:xfrm>
            <a:off x="0" y="2842910"/>
            <a:ext cx="12192000" cy="2031325"/>
          </a:xfrm>
          <a:prstGeom prst="rect">
            <a:avLst/>
          </a:prstGeom>
          <a:noFill/>
        </p:spPr>
        <p:txBody>
          <a:bodyPr wrap="square" rtlCol="0">
            <a:spAutoFit/>
          </a:bodyPr>
          <a:lstStyle/>
          <a:p>
            <a:pPr marL="342900" indent="-342900">
              <a:buFont typeface="Arial" panose="020B0604020202020204" pitchFamily="34" charset="0"/>
              <a:buChar char="•"/>
            </a:pPr>
            <a:r>
              <a:rPr lang="it-IT" dirty="0">
                <a:latin typeface="Arial" panose="020B0604020202020204" pitchFamily="34" charset="0"/>
                <a:cs typeface="Arial" panose="020B0604020202020204" pitchFamily="34" charset="0"/>
              </a:rPr>
              <a:t>The </a:t>
            </a:r>
            <a:r>
              <a:rPr lang="it-IT" dirty="0" err="1">
                <a:latin typeface="Arial" panose="020B0604020202020204" pitchFamily="34" charset="0"/>
                <a:cs typeface="Arial" panose="020B0604020202020204" pitchFamily="34" charset="0"/>
              </a:rPr>
              <a:t>integration</a:t>
            </a:r>
            <a:r>
              <a:rPr lang="it-IT" dirty="0">
                <a:latin typeface="Arial" panose="020B0604020202020204" pitchFamily="34" charset="0"/>
                <a:cs typeface="Arial" panose="020B0604020202020204" pitchFamily="34" charset="0"/>
              </a:rPr>
              <a:t> of </a:t>
            </a:r>
            <a:r>
              <a:rPr lang="it-IT" dirty="0" err="1">
                <a:latin typeface="Arial" panose="020B0604020202020204" pitchFamily="34" charset="0"/>
                <a:cs typeface="Arial" panose="020B0604020202020204" pitchFamily="34" charset="0"/>
              </a:rPr>
              <a:t>artificial</a:t>
            </a:r>
            <a:r>
              <a:rPr lang="it-IT" dirty="0">
                <a:latin typeface="Arial" panose="020B0604020202020204" pitchFamily="34" charset="0"/>
                <a:cs typeface="Arial" panose="020B0604020202020204" pitchFamily="34" charset="0"/>
              </a:rPr>
              <a:t> intelligence (AI) </a:t>
            </a:r>
            <a:r>
              <a:rPr lang="it-IT" dirty="0" err="1">
                <a:latin typeface="Arial" panose="020B0604020202020204" pitchFamily="34" charset="0"/>
                <a:cs typeface="Arial" panose="020B0604020202020204" pitchFamily="34" charset="0"/>
              </a:rPr>
              <a:t>into</a:t>
            </a:r>
            <a:r>
              <a:rPr lang="it-IT" dirty="0">
                <a:latin typeface="Arial" panose="020B0604020202020204" pitchFamily="34" charset="0"/>
                <a:cs typeface="Arial" panose="020B0604020202020204" pitchFamily="34" charset="0"/>
              </a:rPr>
              <a:t> game theory </a:t>
            </a:r>
            <a:r>
              <a:rPr lang="it-IT" dirty="0" err="1">
                <a:latin typeface="Arial" panose="020B0604020202020204" pitchFamily="34" charset="0"/>
                <a:cs typeface="Arial" panose="020B0604020202020204" pitchFamily="34" charset="0"/>
              </a:rPr>
              <a:t>offers</a:t>
            </a:r>
            <a:r>
              <a:rPr lang="it-IT" dirty="0">
                <a:latin typeface="Arial" panose="020B0604020202020204" pitchFamily="34" charset="0"/>
                <a:cs typeface="Arial" panose="020B0604020202020204" pitchFamily="34" charset="0"/>
              </a:rPr>
              <a:t> a </a:t>
            </a:r>
            <a:r>
              <a:rPr lang="it-IT" dirty="0" err="1">
                <a:latin typeface="Arial" panose="020B0604020202020204" pitchFamily="34" charset="0"/>
                <a:cs typeface="Arial" panose="020B0604020202020204" pitchFamily="34" charset="0"/>
              </a:rPr>
              <a:t>novel</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approach</a:t>
            </a:r>
            <a:r>
              <a:rPr lang="it-IT" dirty="0">
                <a:latin typeface="Arial" panose="020B0604020202020204" pitchFamily="34" charset="0"/>
                <a:cs typeface="Arial" panose="020B0604020202020204" pitchFamily="34" charset="0"/>
              </a:rPr>
              <a:t> to </a:t>
            </a:r>
            <a:r>
              <a:rPr lang="it-IT" dirty="0" err="1">
                <a:latin typeface="Arial" panose="020B0604020202020204" pitchFamily="34" charset="0"/>
                <a:cs typeface="Arial" panose="020B0604020202020204" pitchFamily="34" charset="0"/>
              </a:rPr>
              <a:t>addressing</a:t>
            </a:r>
            <a:r>
              <a:rPr lang="it-IT" dirty="0">
                <a:latin typeface="Arial" panose="020B0604020202020204" pitchFamily="34" charset="0"/>
                <a:cs typeface="Arial" panose="020B0604020202020204" pitchFamily="34" charset="0"/>
              </a:rPr>
              <a:t> the challenges of </a:t>
            </a:r>
            <a:r>
              <a:rPr lang="it-IT" dirty="0" err="1">
                <a:latin typeface="Arial" panose="020B0604020202020204" pitchFamily="34" charset="0"/>
                <a:cs typeface="Arial" panose="020B0604020202020204" pitchFamily="34" charset="0"/>
              </a:rPr>
              <a:t>safety</a:t>
            </a:r>
            <a:r>
              <a:rPr lang="it-IT" dirty="0">
                <a:latin typeface="Arial" panose="020B0604020202020204" pitchFamily="34" charset="0"/>
                <a:cs typeface="Arial" panose="020B0604020202020204" pitchFamily="34" charset="0"/>
              </a:rPr>
              <a:t> and security in a </a:t>
            </a:r>
            <a:r>
              <a:rPr lang="it-IT" dirty="0" err="1">
                <a:latin typeface="Arial" panose="020B0604020202020204" pitchFamily="34" charset="0"/>
                <a:cs typeface="Arial" panose="020B0604020202020204" pitchFamily="34" charset="0"/>
              </a:rPr>
              <a:t>complex</a:t>
            </a:r>
            <a:r>
              <a:rPr lang="it-IT" dirty="0">
                <a:latin typeface="Arial" panose="020B0604020202020204" pitchFamily="34" charset="0"/>
                <a:cs typeface="Arial" panose="020B0604020202020204" pitchFamily="34" charset="0"/>
              </a:rPr>
              <a:t> global </a:t>
            </a:r>
            <a:r>
              <a:rPr lang="it-IT" dirty="0" err="1">
                <a:latin typeface="Arial" panose="020B0604020202020204" pitchFamily="34" charset="0"/>
                <a:cs typeface="Arial" panose="020B0604020202020204" pitchFamily="34" charset="0"/>
              </a:rPr>
              <a:t>environment</a:t>
            </a:r>
            <a:r>
              <a:rPr lang="it-IT" dirty="0">
                <a:latin typeface="Arial" panose="020B0604020202020204" pitchFamily="34" charset="0"/>
                <a:cs typeface="Arial" panose="020B0604020202020204" pitchFamily="34" charset="0"/>
              </a:rPr>
              <a:t>. </a:t>
            </a:r>
          </a:p>
          <a:p>
            <a:pPr marL="342900" indent="-342900">
              <a:buFont typeface="Arial" panose="020B0604020202020204" pitchFamily="34" charset="0"/>
              <a:buChar char="•"/>
            </a:pPr>
            <a:endParaRPr lang="it-IT"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it-IT"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it-IT" dirty="0">
                <a:latin typeface="Arial" panose="020B0604020202020204" pitchFamily="34" charset="0"/>
                <a:cs typeface="Arial" panose="020B0604020202020204" pitchFamily="34" charset="0"/>
              </a:rPr>
              <a:t>Given the </a:t>
            </a:r>
            <a:r>
              <a:rPr lang="it-IT" dirty="0" err="1">
                <a:latin typeface="Arial" panose="020B0604020202020204" pitchFamily="34" charset="0"/>
                <a:cs typeface="Arial" panose="020B0604020202020204" pitchFamily="34" charset="0"/>
              </a:rPr>
              <a:t>strategic</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implications</a:t>
            </a:r>
            <a:r>
              <a:rPr lang="it-IT" dirty="0">
                <a:latin typeface="Arial" panose="020B0604020202020204" pitchFamily="34" charset="0"/>
                <a:cs typeface="Arial" panose="020B0604020202020204" pitchFamily="34" charset="0"/>
              </a:rPr>
              <a:t> of CBRN, AI-</a:t>
            </a:r>
            <a:r>
              <a:rPr lang="it-IT" dirty="0" err="1">
                <a:latin typeface="Arial" panose="020B0604020202020204" pitchFamily="34" charset="0"/>
                <a:cs typeface="Arial" panose="020B0604020202020204" pitchFamily="34" charset="0"/>
              </a:rPr>
              <a:t>enhanced</a:t>
            </a:r>
            <a:r>
              <a:rPr lang="it-IT" dirty="0">
                <a:latin typeface="Arial" panose="020B0604020202020204" pitchFamily="34" charset="0"/>
                <a:cs typeface="Arial" panose="020B0604020202020204" pitchFamily="34" charset="0"/>
              </a:rPr>
              <a:t> game theory can </a:t>
            </a:r>
            <a:r>
              <a:rPr lang="it-IT" dirty="0" err="1">
                <a:latin typeface="Arial" panose="020B0604020202020204" pitchFamily="34" charset="0"/>
                <a:cs typeface="Arial" panose="020B0604020202020204" pitchFamily="34" charset="0"/>
              </a:rPr>
              <a:t>provide</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valuable</a:t>
            </a:r>
            <a:r>
              <a:rPr lang="it-IT" dirty="0">
                <a:latin typeface="Arial" panose="020B0604020202020204" pitchFamily="34" charset="0"/>
                <a:cs typeface="Arial" panose="020B0604020202020204" pitchFamily="34" charset="0"/>
              </a:rPr>
              <a:t> insights for policymakers, </a:t>
            </a:r>
            <a:r>
              <a:rPr lang="it-IT" dirty="0" err="1">
                <a:latin typeface="Arial" panose="020B0604020202020204" pitchFamily="34" charset="0"/>
                <a:cs typeface="Arial" panose="020B0604020202020204" pitchFamily="34" charset="0"/>
              </a:rPr>
              <a:t>enabling</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them</a:t>
            </a:r>
            <a:r>
              <a:rPr lang="it-IT" dirty="0">
                <a:latin typeface="Arial" panose="020B0604020202020204" pitchFamily="34" charset="0"/>
                <a:cs typeface="Arial" panose="020B0604020202020204" pitchFamily="34" charset="0"/>
              </a:rPr>
              <a:t> to make more </a:t>
            </a:r>
            <a:r>
              <a:rPr lang="it-IT" dirty="0" err="1">
                <a:latin typeface="Arial" panose="020B0604020202020204" pitchFamily="34" charset="0"/>
                <a:cs typeface="Arial" panose="020B0604020202020204" pitchFamily="34" charset="0"/>
              </a:rPr>
              <a:t>informed</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decisions</a:t>
            </a:r>
            <a:r>
              <a:rPr lang="it-IT" dirty="0">
                <a:latin typeface="Arial" panose="020B0604020202020204" pitchFamily="34" charset="0"/>
                <a:cs typeface="Arial" panose="020B0604020202020204" pitchFamily="34" charset="0"/>
              </a:rPr>
              <a:t> by </a:t>
            </a:r>
            <a:r>
              <a:rPr lang="it-IT" dirty="0" err="1">
                <a:latin typeface="Arial" panose="020B0604020202020204" pitchFamily="34" charset="0"/>
                <a:cs typeface="Arial" panose="020B0604020202020204" pitchFamily="34" charset="0"/>
              </a:rPr>
              <a:t>anticipating</a:t>
            </a:r>
            <a:r>
              <a:rPr lang="it-IT" dirty="0">
                <a:latin typeface="Arial" panose="020B0604020202020204" pitchFamily="34" charset="0"/>
                <a:cs typeface="Arial" panose="020B0604020202020204" pitchFamily="34" charset="0"/>
              </a:rPr>
              <a:t> the actions of </a:t>
            </a:r>
            <a:r>
              <a:rPr lang="it-IT" dirty="0" err="1">
                <a:latin typeface="Arial" panose="020B0604020202020204" pitchFamily="34" charset="0"/>
                <a:cs typeface="Arial" panose="020B0604020202020204" pitchFamily="34" charset="0"/>
              </a:rPr>
              <a:t>adversaries</a:t>
            </a:r>
            <a:r>
              <a:rPr lang="it-IT" dirty="0">
                <a:latin typeface="Arial" panose="020B0604020202020204" pitchFamily="34" charset="0"/>
                <a:cs typeface="Arial" panose="020B0604020202020204" pitchFamily="34" charset="0"/>
              </a:rPr>
              <a:t> and </a:t>
            </a:r>
            <a:r>
              <a:rPr lang="it-IT" dirty="0" err="1">
                <a:latin typeface="Arial" panose="020B0604020202020204" pitchFamily="34" charset="0"/>
                <a:cs typeface="Arial" panose="020B0604020202020204" pitchFamily="34" charset="0"/>
              </a:rPr>
              <a:t>evaluating</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potential</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outcomes</a:t>
            </a:r>
            <a:r>
              <a:rPr lang="it-IT"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515695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418446A-97A1-B028-F9B6-70D7D9048DED}"/>
            </a:ext>
          </a:extLst>
        </p:cNvPr>
        <p:cNvGrpSpPr/>
        <p:nvPr/>
      </p:nvGrpSpPr>
      <p:grpSpPr>
        <a:xfrm>
          <a:off x="0" y="0"/>
          <a:ext cx="0" cy="0"/>
          <a:chOff x="0" y="0"/>
          <a:chExt cx="0" cy="0"/>
        </a:xfrm>
      </p:grpSpPr>
      <p:sp>
        <p:nvSpPr>
          <p:cNvPr id="10" name="Titolo 9">
            <a:extLst>
              <a:ext uri="{FF2B5EF4-FFF2-40B4-BE49-F238E27FC236}">
                <a16:creationId xmlns:a16="http://schemas.microsoft.com/office/drawing/2014/main" id="{CE60878F-BBE7-32F9-D990-4942492158D9}"/>
              </a:ext>
            </a:extLst>
          </p:cNvPr>
          <p:cNvSpPr>
            <a:spLocks noGrp="1"/>
          </p:cNvSpPr>
          <p:nvPr>
            <p:ph type="title"/>
          </p:nvPr>
        </p:nvSpPr>
        <p:spPr>
          <a:xfrm>
            <a:off x="335664" y="-127000"/>
            <a:ext cx="8873650" cy="1320800"/>
          </a:xfrm>
        </p:spPr>
        <p:txBody>
          <a:bodyPr>
            <a:normAutofit/>
          </a:bodyPr>
          <a:lstStyle/>
          <a:p>
            <a:r>
              <a:rPr lang="en-GB" sz="4000" dirty="0"/>
              <a:t>Impact Stories – Seven AI Use Cases</a:t>
            </a:r>
          </a:p>
        </p:txBody>
      </p:sp>
      <p:sp>
        <p:nvSpPr>
          <p:cNvPr id="6" name="Segnaposto piè di pagina 5">
            <a:extLst>
              <a:ext uri="{FF2B5EF4-FFF2-40B4-BE49-F238E27FC236}">
                <a16:creationId xmlns:a16="http://schemas.microsoft.com/office/drawing/2014/main" id="{F2FE12FA-80A1-8ECD-6F93-4BD1656D5CF9}"/>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27EFBC66-970A-B8CC-4C84-1F59DDA5FFD5}"/>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7A6DC1EE-A2BD-442A-1620-F9669A98DA6C}"/>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34</a:t>
            </a:fld>
            <a:endParaRPr lang="en-GB"/>
          </a:p>
        </p:txBody>
      </p:sp>
      <p:pic>
        <p:nvPicPr>
          <p:cNvPr id="3" name="Immagine 2" descr="Immagine che contiene testo, Carattere, logo, Elementi grafici&#10;&#10;Il contenuto generato dall'IA potrebbe non essere corretto.">
            <a:extLst>
              <a:ext uri="{FF2B5EF4-FFF2-40B4-BE49-F238E27FC236}">
                <a16:creationId xmlns:a16="http://schemas.microsoft.com/office/drawing/2014/main" id="{AF3CD27F-3DDA-4611-F84A-F43AA5F28FB2}"/>
              </a:ext>
            </a:extLst>
          </p:cNvPr>
          <p:cNvPicPr>
            <a:picLocks noChangeAspect="1"/>
          </p:cNvPicPr>
          <p:nvPr/>
        </p:nvPicPr>
        <p:blipFill>
          <a:blip r:embed="rId2"/>
          <a:srcRect l="4384" t="15949" r="3229"/>
          <a:stretch/>
        </p:blipFill>
        <p:spPr>
          <a:xfrm>
            <a:off x="7508467" y="202552"/>
            <a:ext cx="2330750" cy="419327"/>
          </a:xfrm>
          <a:prstGeom prst="rect">
            <a:avLst/>
          </a:prstGeom>
        </p:spPr>
      </p:pic>
      <p:sp>
        <p:nvSpPr>
          <p:cNvPr id="4" name="CasellaDiTesto 3">
            <a:extLst>
              <a:ext uri="{FF2B5EF4-FFF2-40B4-BE49-F238E27FC236}">
                <a16:creationId xmlns:a16="http://schemas.microsoft.com/office/drawing/2014/main" id="{0E0282F1-B77C-B55A-23F2-3A61A2D1F4BF}"/>
              </a:ext>
            </a:extLst>
          </p:cNvPr>
          <p:cNvSpPr txBox="1"/>
          <p:nvPr/>
        </p:nvSpPr>
        <p:spPr>
          <a:xfrm>
            <a:off x="0" y="1265533"/>
            <a:ext cx="12192000" cy="369332"/>
          </a:xfrm>
          <a:prstGeom prst="rect">
            <a:avLst/>
          </a:prstGeom>
          <a:noFill/>
        </p:spPr>
        <p:txBody>
          <a:bodyPr wrap="square">
            <a:spAutoFit/>
          </a:bodyPr>
          <a:lstStyle/>
          <a:p>
            <a:pPr algn="ctr"/>
            <a:r>
              <a:rPr lang="it-IT" b="1" i="0" u="none" strike="noStrike" dirty="0">
                <a:solidFill>
                  <a:srgbClr val="000000"/>
                </a:solidFill>
                <a:effectLst/>
                <a:latin typeface="Arial" panose="020B0604020202020204" pitchFamily="34" charset="0"/>
                <a:cs typeface="Arial" panose="020B0604020202020204" pitchFamily="34" charset="0"/>
              </a:rPr>
              <a:t>USE CASE </a:t>
            </a:r>
            <a:r>
              <a:rPr lang="it-IT" b="1" dirty="0">
                <a:solidFill>
                  <a:srgbClr val="000000"/>
                </a:solidFill>
                <a:latin typeface="Arial" panose="020B0604020202020204" pitchFamily="34" charset="0"/>
                <a:cs typeface="Arial" panose="020B0604020202020204" pitchFamily="34" charset="0"/>
              </a:rPr>
              <a:t>6</a:t>
            </a:r>
            <a:r>
              <a:rPr lang="it-IT" b="1" i="0" u="none" strike="noStrike" dirty="0">
                <a:solidFill>
                  <a:srgbClr val="000000"/>
                </a:solidFill>
                <a:effectLst/>
                <a:latin typeface="Arial" panose="020B0604020202020204" pitchFamily="34" charset="0"/>
                <a:cs typeface="Arial" panose="020B0604020202020204" pitchFamily="34" charset="0"/>
              </a:rPr>
              <a:t>: </a:t>
            </a:r>
            <a:r>
              <a:rPr lang="it-IT" b="1" i="0" u="none" strike="noStrike" dirty="0">
                <a:solidFill>
                  <a:srgbClr val="000000"/>
                </a:solidFill>
                <a:effectLst/>
              </a:rPr>
              <a:t>AI Risk Management in CBRNe Systems</a:t>
            </a:r>
          </a:p>
        </p:txBody>
      </p:sp>
      <p:sp>
        <p:nvSpPr>
          <p:cNvPr id="9" name="CasellaDiTesto 8">
            <a:extLst>
              <a:ext uri="{FF2B5EF4-FFF2-40B4-BE49-F238E27FC236}">
                <a16:creationId xmlns:a16="http://schemas.microsoft.com/office/drawing/2014/main" id="{97158590-47C5-076C-856C-806EFDE306D6}"/>
              </a:ext>
            </a:extLst>
          </p:cNvPr>
          <p:cNvSpPr txBox="1"/>
          <p:nvPr/>
        </p:nvSpPr>
        <p:spPr>
          <a:xfrm>
            <a:off x="0" y="1706598"/>
            <a:ext cx="12192000" cy="369332"/>
          </a:xfrm>
          <a:prstGeom prst="rect">
            <a:avLst/>
          </a:prstGeom>
          <a:noFill/>
        </p:spPr>
        <p:txBody>
          <a:bodyPr wrap="square">
            <a:spAutoFit/>
          </a:bodyPr>
          <a:lstStyle/>
          <a:p>
            <a:pPr marL="47625" lvl="1" algn="ctr"/>
            <a:r>
              <a:rPr lang="it-IT" b="0" i="1" u="none" strike="noStrike" dirty="0">
                <a:solidFill>
                  <a:srgbClr val="000000"/>
                </a:solidFill>
                <a:effectLst/>
                <a:latin typeface="Arial" panose="020B0604020202020204" pitchFamily="34" charset="0"/>
                <a:cs typeface="Arial" panose="020B0604020202020204" pitchFamily="34" charset="0"/>
              </a:rPr>
              <a:t>Ex. 2 – </a:t>
            </a:r>
            <a:r>
              <a:rPr lang="it-IT" i="1" dirty="0">
                <a:solidFill>
                  <a:srgbClr val="000000"/>
                </a:solidFill>
                <a:latin typeface="Arial" panose="020B0604020202020204" pitchFamily="34" charset="0"/>
                <a:cs typeface="Arial" panose="020B0604020202020204" pitchFamily="34" charset="0"/>
              </a:rPr>
              <a:t>AI in Emergency Management: </a:t>
            </a:r>
            <a:r>
              <a:rPr lang="it-IT" i="1" dirty="0" err="1">
                <a:solidFill>
                  <a:srgbClr val="000000"/>
                </a:solidFill>
                <a:latin typeface="Arial" panose="020B0604020202020204" pitchFamily="34" charset="0"/>
                <a:cs typeface="Arial" panose="020B0604020202020204" pitchFamily="34" charset="0"/>
              </a:rPr>
              <a:t>Ethical</a:t>
            </a:r>
            <a:r>
              <a:rPr lang="it-IT" i="1" dirty="0">
                <a:solidFill>
                  <a:srgbClr val="000000"/>
                </a:solidFill>
                <a:latin typeface="Arial" panose="020B0604020202020204" pitchFamily="34" charset="0"/>
                <a:cs typeface="Arial" panose="020B0604020202020204" pitchFamily="34" charset="0"/>
              </a:rPr>
              <a:t> </a:t>
            </a:r>
            <a:r>
              <a:rPr lang="it-IT" i="1" dirty="0" err="1">
                <a:solidFill>
                  <a:srgbClr val="000000"/>
                </a:solidFill>
                <a:latin typeface="Arial" panose="020B0604020202020204" pitchFamily="34" charset="0"/>
                <a:cs typeface="Arial" panose="020B0604020202020204" pitchFamily="34" charset="0"/>
              </a:rPr>
              <a:t>Considerations</a:t>
            </a:r>
            <a:r>
              <a:rPr lang="it-IT" i="1" dirty="0">
                <a:solidFill>
                  <a:srgbClr val="000000"/>
                </a:solidFill>
                <a:latin typeface="Arial" panose="020B0604020202020204" pitchFamily="34" charset="0"/>
                <a:cs typeface="Arial" panose="020B0604020202020204" pitchFamily="34" charset="0"/>
              </a:rPr>
              <a:t> and Challenges</a:t>
            </a:r>
            <a:endParaRPr lang="it-IT" sz="1050" i="1" dirty="0">
              <a:solidFill>
                <a:srgbClr val="000000"/>
              </a:solidFill>
              <a:latin typeface="Arial" panose="020B0604020202020204" pitchFamily="34" charset="0"/>
              <a:cs typeface="Arial" panose="020B0604020202020204" pitchFamily="34" charset="0"/>
            </a:endParaRPr>
          </a:p>
        </p:txBody>
      </p:sp>
      <p:sp>
        <p:nvSpPr>
          <p:cNvPr id="11" name="CasellaDiTesto 10">
            <a:extLst>
              <a:ext uri="{FF2B5EF4-FFF2-40B4-BE49-F238E27FC236}">
                <a16:creationId xmlns:a16="http://schemas.microsoft.com/office/drawing/2014/main" id="{42B63928-1F69-3E8A-67B9-881867510DDD}"/>
              </a:ext>
            </a:extLst>
          </p:cNvPr>
          <p:cNvSpPr txBox="1"/>
          <p:nvPr/>
        </p:nvSpPr>
        <p:spPr>
          <a:xfrm>
            <a:off x="4729152" y="6030970"/>
            <a:ext cx="3211135" cy="215444"/>
          </a:xfrm>
          <a:prstGeom prst="rect">
            <a:avLst/>
          </a:prstGeom>
          <a:noFill/>
        </p:spPr>
        <p:txBody>
          <a:bodyPr wrap="none" rtlCol="0">
            <a:spAutoFit/>
          </a:bodyPr>
          <a:lstStyle/>
          <a:p>
            <a:r>
              <a:rPr lang="en-GB" sz="800" dirty="0">
                <a:latin typeface="Arial" panose="020B0604020202020204" pitchFamily="34" charset="0"/>
                <a:cs typeface="Arial" panose="020B0604020202020204" pitchFamily="34" charset="0"/>
                <a:hlinkClick r:id="rId3"/>
              </a:rPr>
              <a:t>https://www.worldscientific.com/doi/10.1142/S268998092450009X</a:t>
            </a:r>
            <a:r>
              <a:rPr lang="en-GB" sz="800" dirty="0">
                <a:latin typeface="Arial" panose="020B0604020202020204" pitchFamily="34" charset="0"/>
                <a:cs typeface="Arial" panose="020B0604020202020204" pitchFamily="34" charset="0"/>
              </a:rPr>
              <a:t> </a:t>
            </a:r>
          </a:p>
        </p:txBody>
      </p:sp>
      <p:pic>
        <p:nvPicPr>
          <p:cNvPr id="15" name="Immagine 14">
            <a:extLst>
              <a:ext uri="{FF2B5EF4-FFF2-40B4-BE49-F238E27FC236}">
                <a16:creationId xmlns:a16="http://schemas.microsoft.com/office/drawing/2014/main" id="{0B511324-3CB7-34FF-5CED-0DB4C667D696}"/>
              </a:ext>
            </a:extLst>
          </p:cNvPr>
          <p:cNvPicPr>
            <a:picLocks noChangeAspect="1"/>
          </p:cNvPicPr>
          <p:nvPr/>
        </p:nvPicPr>
        <p:blipFill>
          <a:blip r:embed="rId4"/>
          <a:srcRect t="14215" b="26968"/>
          <a:stretch/>
        </p:blipFill>
        <p:spPr>
          <a:xfrm>
            <a:off x="1544319" y="2278519"/>
            <a:ext cx="9580803" cy="3747363"/>
          </a:xfrm>
          <a:prstGeom prst="rect">
            <a:avLst/>
          </a:prstGeom>
        </p:spPr>
      </p:pic>
      <p:sp>
        <p:nvSpPr>
          <p:cNvPr id="2" name="CasellaDiTesto 1">
            <a:extLst>
              <a:ext uri="{FF2B5EF4-FFF2-40B4-BE49-F238E27FC236}">
                <a16:creationId xmlns:a16="http://schemas.microsoft.com/office/drawing/2014/main" id="{ADD460D8-10FF-4589-EF83-F315BE9F58BD}"/>
              </a:ext>
            </a:extLst>
          </p:cNvPr>
          <p:cNvSpPr txBox="1"/>
          <p:nvPr/>
        </p:nvSpPr>
        <p:spPr>
          <a:xfrm>
            <a:off x="1544318" y="6218062"/>
            <a:ext cx="9580803" cy="307777"/>
          </a:xfrm>
          <a:prstGeom prst="rect">
            <a:avLst/>
          </a:prstGeom>
          <a:noFill/>
        </p:spPr>
        <p:txBody>
          <a:bodyPr wrap="square" rtlCol="0">
            <a:spAutoFit/>
          </a:bodyPr>
          <a:lstStyle/>
          <a:p>
            <a:pPr algn="ctr"/>
            <a:r>
              <a:rPr lang="en-GB" sz="1400" dirty="0">
                <a:latin typeface="Arial" panose="020B0604020202020204" pitchFamily="34" charset="0"/>
                <a:cs typeface="Arial" panose="020B0604020202020204" pitchFamily="34" charset="0"/>
              </a:rPr>
              <a:t>Image generated with ChatGPT 4o</a:t>
            </a:r>
          </a:p>
        </p:txBody>
      </p:sp>
    </p:spTree>
    <p:extLst>
      <p:ext uri="{BB962C8B-B14F-4D97-AF65-F5344CB8AC3E}">
        <p14:creationId xmlns:p14="http://schemas.microsoft.com/office/powerpoint/2010/main" val="4030811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5F7318F-AE85-99F3-02A6-09AD2E1FBD79}"/>
            </a:ext>
          </a:extLst>
        </p:cNvPr>
        <p:cNvGrpSpPr/>
        <p:nvPr/>
      </p:nvGrpSpPr>
      <p:grpSpPr>
        <a:xfrm>
          <a:off x="0" y="0"/>
          <a:ext cx="0" cy="0"/>
          <a:chOff x="0" y="0"/>
          <a:chExt cx="0" cy="0"/>
        </a:xfrm>
      </p:grpSpPr>
      <p:sp>
        <p:nvSpPr>
          <p:cNvPr id="10" name="Titolo 9">
            <a:extLst>
              <a:ext uri="{FF2B5EF4-FFF2-40B4-BE49-F238E27FC236}">
                <a16:creationId xmlns:a16="http://schemas.microsoft.com/office/drawing/2014/main" id="{C4283E1D-EC41-216D-98BF-F490C3DAB945}"/>
              </a:ext>
            </a:extLst>
          </p:cNvPr>
          <p:cNvSpPr>
            <a:spLocks noGrp="1"/>
          </p:cNvSpPr>
          <p:nvPr>
            <p:ph type="title"/>
          </p:nvPr>
        </p:nvSpPr>
        <p:spPr>
          <a:xfrm>
            <a:off x="335664" y="-127000"/>
            <a:ext cx="8873650" cy="1320800"/>
          </a:xfrm>
        </p:spPr>
        <p:txBody>
          <a:bodyPr>
            <a:normAutofit/>
          </a:bodyPr>
          <a:lstStyle/>
          <a:p>
            <a:r>
              <a:rPr lang="en-GB" sz="4000" dirty="0"/>
              <a:t>Impact Stories – Seven AI Use Cases</a:t>
            </a:r>
          </a:p>
        </p:txBody>
      </p:sp>
      <p:sp>
        <p:nvSpPr>
          <p:cNvPr id="6" name="Segnaposto piè di pagina 5">
            <a:extLst>
              <a:ext uri="{FF2B5EF4-FFF2-40B4-BE49-F238E27FC236}">
                <a16:creationId xmlns:a16="http://schemas.microsoft.com/office/drawing/2014/main" id="{E4873D5B-FD32-24D6-953F-6F108EAFB5C0}"/>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9610FBBF-740E-F46C-E309-A6EBC4E58201}"/>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FBE49B5C-B1F7-583F-2E6E-387CB69C86CB}"/>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35</a:t>
            </a:fld>
            <a:endParaRPr lang="en-GB"/>
          </a:p>
        </p:txBody>
      </p:sp>
      <p:pic>
        <p:nvPicPr>
          <p:cNvPr id="3" name="Immagine 2" descr="Immagine che contiene testo, Carattere, logo, Elementi grafici&#10;&#10;Il contenuto generato dall'IA potrebbe non essere corretto.">
            <a:extLst>
              <a:ext uri="{FF2B5EF4-FFF2-40B4-BE49-F238E27FC236}">
                <a16:creationId xmlns:a16="http://schemas.microsoft.com/office/drawing/2014/main" id="{5EBA1AF9-EB87-366B-FF57-387F9D88B8E5}"/>
              </a:ext>
            </a:extLst>
          </p:cNvPr>
          <p:cNvPicPr>
            <a:picLocks noChangeAspect="1"/>
          </p:cNvPicPr>
          <p:nvPr/>
        </p:nvPicPr>
        <p:blipFill>
          <a:blip r:embed="rId2"/>
          <a:srcRect l="4384" t="15949" r="3229"/>
          <a:stretch/>
        </p:blipFill>
        <p:spPr>
          <a:xfrm>
            <a:off x="7508467" y="202552"/>
            <a:ext cx="2330750" cy="419327"/>
          </a:xfrm>
          <a:prstGeom prst="rect">
            <a:avLst/>
          </a:prstGeom>
        </p:spPr>
      </p:pic>
      <p:sp>
        <p:nvSpPr>
          <p:cNvPr id="4" name="CasellaDiTesto 3">
            <a:extLst>
              <a:ext uri="{FF2B5EF4-FFF2-40B4-BE49-F238E27FC236}">
                <a16:creationId xmlns:a16="http://schemas.microsoft.com/office/drawing/2014/main" id="{A5B84DA3-A431-8D27-D70D-AD518C11F30E}"/>
              </a:ext>
            </a:extLst>
          </p:cNvPr>
          <p:cNvSpPr txBox="1"/>
          <p:nvPr/>
        </p:nvSpPr>
        <p:spPr>
          <a:xfrm>
            <a:off x="0" y="1265533"/>
            <a:ext cx="12192000" cy="369332"/>
          </a:xfrm>
          <a:prstGeom prst="rect">
            <a:avLst/>
          </a:prstGeom>
          <a:noFill/>
        </p:spPr>
        <p:txBody>
          <a:bodyPr wrap="square">
            <a:spAutoFit/>
          </a:bodyPr>
          <a:lstStyle/>
          <a:p>
            <a:pPr algn="ctr"/>
            <a:r>
              <a:rPr lang="it-IT" b="1" i="0" u="none" strike="noStrike" dirty="0">
                <a:solidFill>
                  <a:srgbClr val="000000"/>
                </a:solidFill>
                <a:effectLst/>
                <a:latin typeface="Arial" panose="020B0604020202020204" pitchFamily="34" charset="0"/>
                <a:cs typeface="Arial" panose="020B0604020202020204" pitchFamily="34" charset="0"/>
              </a:rPr>
              <a:t>USE CASE 7: </a:t>
            </a:r>
            <a:r>
              <a:rPr lang="it-IT" b="1" i="0" u="none" strike="noStrike" dirty="0">
                <a:solidFill>
                  <a:srgbClr val="000000"/>
                </a:solidFill>
                <a:effectLst/>
              </a:rPr>
              <a:t>AI in </a:t>
            </a:r>
            <a:r>
              <a:rPr lang="it-IT" b="1" i="0" u="none" strike="noStrike" dirty="0" err="1">
                <a:solidFill>
                  <a:srgbClr val="000000"/>
                </a:solidFill>
                <a:effectLst/>
              </a:rPr>
              <a:t>Threat</a:t>
            </a:r>
            <a:r>
              <a:rPr lang="it-IT" b="1" i="0" u="none" strike="noStrike" dirty="0">
                <a:solidFill>
                  <a:srgbClr val="000000"/>
                </a:solidFill>
                <a:effectLst/>
              </a:rPr>
              <a:t> </a:t>
            </a:r>
            <a:r>
              <a:rPr lang="it-IT" b="1" i="0" u="none" strike="noStrike" dirty="0" err="1">
                <a:solidFill>
                  <a:srgbClr val="000000"/>
                </a:solidFill>
                <a:effectLst/>
              </a:rPr>
              <a:t>Detection</a:t>
            </a:r>
            <a:r>
              <a:rPr lang="it-IT" b="1" i="0" u="none" strike="noStrike" dirty="0">
                <a:solidFill>
                  <a:srgbClr val="000000"/>
                </a:solidFill>
                <a:effectLst/>
              </a:rPr>
              <a:t> Systems</a:t>
            </a:r>
          </a:p>
        </p:txBody>
      </p:sp>
      <p:sp>
        <p:nvSpPr>
          <p:cNvPr id="8" name="CasellaDiTesto 7">
            <a:extLst>
              <a:ext uri="{FF2B5EF4-FFF2-40B4-BE49-F238E27FC236}">
                <a16:creationId xmlns:a16="http://schemas.microsoft.com/office/drawing/2014/main" id="{E36084B4-B90D-1A57-ED4A-D2E76C7F8170}"/>
              </a:ext>
            </a:extLst>
          </p:cNvPr>
          <p:cNvSpPr txBox="1"/>
          <p:nvPr/>
        </p:nvSpPr>
        <p:spPr>
          <a:xfrm>
            <a:off x="0" y="2453100"/>
            <a:ext cx="6096000" cy="2031325"/>
          </a:xfrm>
          <a:prstGeom prst="rect">
            <a:avLst/>
          </a:prstGeom>
          <a:noFill/>
        </p:spPr>
        <p:txBody>
          <a:bodyPr wrap="square">
            <a:spAutoFit/>
          </a:bodyPr>
          <a:lstStyle/>
          <a:p>
            <a:pPr algn="ctr"/>
            <a:r>
              <a:rPr lang="it-IT" b="1" dirty="0">
                <a:latin typeface="Arial" panose="020B0604020202020204" pitchFamily="34" charset="0"/>
                <a:cs typeface="Arial" panose="020B0604020202020204" pitchFamily="34" charset="0"/>
              </a:rPr>
              <a:t>KEY POINTS</a:t>
            </a:r>
          </a:p>
          <a:p>
            <a:pPr marL="742950" lvl="1" indent="-285750" algn="just">
              <a:buFont typeface="Arial" panose="020B0604020202020204" pitchFamily="34" charset="0"/>
              <a:buChar char="•"/>
            </a:pPr>
            <a:r>
              <a:rPr lang="it-IT" b="0" i="0" u="none" strike="noStrike" dirty="0">
                <a:solidFill>
                  <a:srgbClr val="000000"/>
                </a:solidFill>
                <a:effectLst/>
                <a:latin typeface="Arial" panose="020B0604020202020204" pitchFamily="34" charset="0"/>
                <a:cs typeface="Arial" panose="020B0604020202020204" pitchFamily="34" charset="0"/>
              </a:rPr>
              <a:t>Real-time scanning and </a:t>
            </a:r>
            <a:r>
              <a:rPr lang="it-IT" b="0" i="0" u="none" strike="noStrike" dirty="0" err="1">
                <a:solidFill>
                  <a:srgbClr val="000000"/>
                </a:solidFill>
                <a:effectLst/>
                <a:latin typeface="Arial" panose="020B0604020202020204" pitchFamily="34" charset="0"/>
                <a:cs typeface="Arial" panose="020B0604020202020204" pitchFamily="34" charset="0"/>
              </a:rPr>
              <a:t>alerts</a:t>
            </a:r>
            <a:endParaRPr lang="it-IT" b="0" i="0" u="none" strike="noStrike" dirty="0">
              <a:solidFill>
                <a:srgbClr val="000000"/>
              </a:solidFill>
              <a:effectLst/>
              <a:latin typeface="Arial" panose="020B0604020202020204" pitchFamily="34" charset="0"/>
              <a:cs typeface="Arial" panose="020B0604020202020204" pitchFamily="34" charset="0"/>
            </a:endParaRPr>
          </a:p>
          <a:p>
            <a:pPr marL="742950" lvl="1" indent="-285750" algn="just">
              <a:buFont typeface="Arial" panose="020B0604020202020204" pitchFamily="34" charset="0"/>
              <a:buChar char="•"/>
            </a:pPr>
            <a:r>
              <a:rPr lang="it-IT" b="0" i="0" u="none" strike="noStrike" dirty="0">
                <a:solidFill>
                  <a:srgbClr val="000000"/>
                </a:solidFill>
                <a:effectLst/>
                <a:latin typeface="Arial" panose="020B0604020202020204" pitchFamily="34" charset="0"/>
                <a:cs typeface="Arial" panose="020B0604020202020204" pitchFamily="34" charset="0"/>
              </a:rPr>
              <a:t>Integration with public </a:t>
            </a:r>
            <a:r>
              <a:rPr lang="it-IT" b="0" i="0" u="none" strike="noStrike" dirty="0" err="1">
                <a:solidFill>
                  <a:srgbClr val="000000"/>
                </a:solidFill>
                <a:effectLst/>
                <a:latin typeface="Arial" panose="020B0604020202020204" pitchFamily="34" charset="0"/>
                <a:cs typeface="Arial" panose="020B0604020202020204" pitchFamily="34" charset="0"/>
              </a:rPr>
              <a:t>safety</a:t>
            </a:r>
            <a:r>
              <a:rPr lang="it-IT" b="0" i="0" u="none" strike="noStrike" dirty="0">
                <a:solidFill>
                  <a:srgbClr val="000000"/>
                </a:solidFill>
                <a:effectLst/>
                <a:latin typeface="Arial" panose="020B0604020202020204" pitchFamily="34" charset="0"/>
                <a:cs typeface="Arial" panose="020B0604020202020204" pitchFamily="34" charset="0"/>
              </a:rPr>
              <a:t> </a:t>
            </a:r>
            <a:r>
              <a:rPr lang="it-IT" b="0" i="0" u="none" strike="noStrike" dirty="0" err="1">
                <a:solidFill>
                  <a:srgbClr val="000000"/>
                </a:solidFill>
                <a:effectLst/>
                <a:latin typeface="Arial" panose="020B0604020202020204" pitchFamily="34" charset="0"/>
                <a:cs typeface="Arial" panose="020B0604020202020204" pitchFamily="34" charset="0"/>
              </a:rPr>
              <a:t>infrastructure</a:t>
            </a:r>
            <a:endParaRPr lang="it-IT" b="0" i="0" u="none" strike="noStrike" dirty="0">
              <a:solidFill>
                <a:srgbClr val="000000"/>
              </a:solidFill>
              <a:effectLst/>
              <a:latin typeface="Arial" panose="020B0604020202020204" pitchFamily="34" charset="0"/>
              <a:cs typeface="Arial" panose="020B0604020202020204" pitchFamily="34" charset="0"/>
            </a:endParaRPr>
          </a:p>
          <a:p>
            <a:pPr marL="742950" lvl="1" indent="-285750" algn="just">
              <a:buFont typeface="Arial" panose="020B0604020202020204" pitchFamily="34" charset="0"/>
              <a:buChar char="•"/>
            </a:pPr>
            <a:endParaRPr lang="it-IT" dirty="0">
              <a:solidFill>
                <a:srgbClr val="000000"/>
              </a:solidFill>
              <a:latin typeface="Arial" panose="020B0604020202020204" pitchFamily="34" charset="0"/>
              <a:cs typeface="Arial" panose="020B0604020202020204" pitchFamily="34" charset="0"/>
            </a:endParaRPr>
          </a:p>
          <a:p>
            <a:pPr marL="90488" lvl="1" indent="-36513" algn="ctr"/>
            <a:r>
              <a:rPr lang="it-IT" b="1" dirty="0">
                <a:latin typeface="Arial" panose="020B0604020202020204" pitchFamily="34" charset="0"/>
                <a:cs typeface="Arial" panose="020B0604020202020204" pitchFamily="34" charset="0"/>
              </a:rPr>
              <a:t>BENEFITS</a:t>
            </a:r>
            <a:endParaRPr lang="it-IT" b="0" i="0" u="none" strike="noStrike" dirty="0">
              <a:solidFill>
                <a:srgbClr val="000000"/>
              </a:solidFill>
              <a:effectLst/>
            </a:endParaRPr>
          </a:p>
          <a:p>
            <a:pPr marL="742950" lvl="1" indent="-285750" algn="just">
              <a:buFont typeface="Arial" panose="020B0604020202020204" pitchFamily="34" charset="0"/>
              <a:buChar char="•"/>
            </a:pPr>
            <a:r>
              <a:rPr lang="it-IT" dirty="0" err="1">
                <a:solidFill>
                  <a:srgbClr val="000000"/>
                </a:solidFill>
                <a:latin typeface="Arial" panose="020B0604020202020204" pitchFamily="34" charset="0"/>
                <a:cs typeface="Arial" panose="020B0604020202020204" pitchFamily="34" charset="0"/>
              </a:rPr>
              <a:t>Faster</a:t>
            </a:r>
            <a:r>
              <a:rPr lang="it-IT" dirty="0">
                <a:solidFill>
                  <a:srgbClr val="000000"/>
                </a:solidFill>
                <a:latin typeface="Arial" panose="020B0604020202020204" pitchFamily="34" charset="0"/>
                <a:cs typeface="Arial" panose="020B0604020202020204" pitchFamily="34" charset="0"/>
              </a:rPr>
              <a:t> </a:t>
            </a:r>
            <a:r>
              <a:rPr lang="it-IT" dirty="0" err="1">
                <a:solidFill>
                  <a:srgbClr val="000000"/>
                </a:solidFill>
                <a:latin typeface="Arial" panose="020B0604020202020204" pitchFamily="34" charset="0"/>
                <a:cs typeface="Arial" panose="020B0604020202020204" pitchFamily="34" charset="0"/>
              </a:rPr>
              <a:t>alerting</a:t>
            </a:r>
            <a:endParaRPr lang="it-IT" dirty="0">
              <a:solidFill>
                <a:srgbClr val="000000"/>
              </a:solidFill>
              <a:latin typeface="Arial" panose="020B0604020202020204" pitchFamily="34" charset="0"/>
              <a:cs typeface="Arial" panose="020B0604020202020204" pitchFamily="34" charset="0"/>
            </a:endParaRPr>
          </a:p>
          <a:p>
            <a:pPr marL="742950" lvl="1" indent="-285750" algn="just">
              <a:buFont typeface="Arial" panose="020B0604020202020204" pitchFamily="34" charset="0"/>
              <a:buChar char="•"/>
            </a:pPr>
            <a:r>
              <a:rPr lang="it-IT" dirty="0" err="1">
                <a:solidFill>
                  <a:srgbClr val="000000"/>
                </a:solidFill>
                <a:latin typeface="Arial" panose="020B0604020202020204" pitchFamily="34" charset="0"/>
                <a:cs typeface="Arial" panose="020B0604020202020204" pitchFamily="34" charset="0"/>
              </a:rPr>
              <a:t>Reduced</a:t>
            </a:r>
            <a:r>
              <a:rPr lang="it-IT" dirty="0">
                <a:solidFill>
                  <a:srgbClr val="000000"/>
                </a:solidFill>
                <a:latin typeface="Arial" panose="020B0604020202020204" pitchFamily="34" charset="0"/>
                <a:cs typeface="Arial" panose="020B0604020202020204" pitchFamily="34" charset="0"/>
              </a:rPr>
              <a:t> false </a:t>
            </a:r>
            <a:r>
              <a:rPr lang="it-IT" dirty="0" err="1">
                <a:solidFill>
                  <a:srgbClr val="000000"/>
                </a:solidFill>
                <a:latin typeface="Arial" panose="020B0604020202020204" pitchFamily="34" charset="0"/>
                <a:cs typeface="Arial" panose="020B0604020202020204" pitchFamily="34" charset="0"/>
              </a:rPr>
              <a:t>positives</a:t>
            </a:r>
            <a:endParaRPr lang="it-IT" dirty="0">
              <a:solidFill>
                <a:srgbClr val="000000"/>
              </a:solidFill>
              <a:latin typeface="Arial" panose="020B0604020202020204" pitchFamily="34" charset="0"/>
              <a:cs typeface="Arial" panose="020B0604020202020204" pitchFamily="34" charset="0"/>
            </a:endParaRPr>
          </a:p>
        </p:txBody>
      </p:sp>
      <p:pic>
        <p:nvPicPr>
          <p:cNvPr id="30722" name="Picture 2" descr="figure 1">
            <a:extLst>
              <a:ext uri="{FF2B5EF4-FFF2-40B4-BE49-F238E27FC236}">
                <a16:creationId xmlns:a16="http://schemas.microsoft.com/office/drawing/2014/main" id="{E69D0011-B87F-9374-11B6-52C4D94A02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81209" y="1706598"/>
            <a:ext cx="4050061" cy="4404900"/>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B0A05574-FD14-9C20-3BFD-A331642C18B7}"/>
              </a:ext>
            </a:extLst>
          </p:cNvPr>
          <p:cNvSpPr txBox="1"/>
          <p:nvPr/>
        </p:nvSpPr>
        <p:spPr>
          <a:xfrm>
            <a:off x="6881208" y="6181500"/>
            <a:ext cx="4050061" cy="215444"/>
          </a:xfrm>
          <a:prstGeom prst="rect">
            <a:avLst/>
          </a:prstGeom>
          <a:noFill/>
        </p:spPr>
        <p:txBody>
          <a:bodyPr wrap="square" rtlCol="0">
            <a:spAutoFit/>
          </a:bodyPr>
          <a:lstStyle/>
          <a:p>
            <a:pPr algn="ctr"/>
            <a:r>
              <a:rPr lang="en-GB" sz="800" dirty="0">
                <a:latin typeface="Arial" panose="020B0604020202020204" pitchFamily="34" charset="0"/>
                <a:cs typeface="Arial" panose="020B0604020202020204" pitchFamily="34" charset="0"/>
                <a:hlinkClick r:id="rId4"/>
              </a:rPr>
              <a:t>https://www.nature.com/articles/s41467-024-47338-w</a:t>
            </a:r>
            <a:r>
              <a:rPr lang="en-GB" sz="8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670269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619DD97-1363-6E81-DD17-AA17A52F3014}"/>
            </a:ext>
          </a:extLst>
        </p:cNvPr>
        <p:cNvGrpSpPr/>
        <p:nvPr/>
      </p:nvGrpSpPr>
      <p:grpSpPr>
        <a:xfrm>
          <a:off x="0" y="0"/>
          <a:ext cx="0" cy="0"/>
          <a:chOff x="0" y="0"/>
          <a:chExt cx="0" cy="0"/>
        </a:xfrm>
      </p:grpSpPr>
      <p:sp>
        <p:nvSpPr>
          <p:cNvPr id="10" name="Titolo 9">
            <a:extLst>
              <a:ext uri="{FF2B5EF4-FFF2-40B4-BE49-F238E27FC236}">
                <a16:creationId xmlns:a16="http://schemas.microsoft.com/office/drawing/2014/main" id="{BC1DA45E-6F4C-4454-801B-4C78CC2DC615}"/>
              </a:ext>
            </a:extLst>
          </p:cNvPr>
          <p:cNvSpPr>
            <a:spLocks noGrp="1"/>
          </p:cNvSpPr>
          <p:nvPr>
            <p:ph type="title"/>
          </p:nvPr>
        </p:nvSpPr>
        <p:spPr>
          <a:xfrm>
            <a:off x="335664" y="-127000"/>
            <a:ext cx="8873650" cy="1320800"/>
          </a:xfrm>
        </p:spPr>
        <p:txBody>
          <a:bodyPr>
            <a:normAutofit/>
          </a:bodyPr>
          <a:lstStyle/>
          <a:p>
            <a:r>
              <a:rPr lang="en-GB" sz="4000" dirty="0"/>
              <a:t>Impact Stories – Seven AI Use Cases</a:t>
            </a:r>
          </a:p>
        </p:txBody>
      </p:sp>
      <p:sp>
        <p:nvSpPr>
          <p:cNvPr id="6" name="Segnaposto piè di pagina 5">
            <a:extLst>
              <a:ext uri="{FF2B5EF4-FFF2-40B4-BE49-F238E27FC236}">
                <a16:creationId xmlns:a16="http://schemas.microsoft.com/office/drawing/2014/main" id="{87BE1B14-6AF9-3C1F-2C15-7F8B78884257}"/>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796C7088-C37F-518B-6BEA-E9821D6C7B96}"/>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6DE0F200-6837-93AA-ACBC-12F7EDC9B7BE}"/>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36</a:t>
            </a:fld>
            <a:endParaRPr lang="en-GB"/>
          </a:p>
        </p:txBody>
      </p:sp>
      <p:pic>
        <p:nvPicPr>
          <p:cNvPr id="3" name="Immagine 2" descr="Immagine che contiene testo, Carattere, logo, Elementi grafici&#10;&#10;Il contenuto generato dall'IA potrebbe non essere corretto.">
            <a:extLst>
              <a:ext uri="{FF2B5EF4-FFF2-40B4-BE49-F238E27FC236}">
                <a16:creationId xmlns:a16="http://schemas.microsoft.com/office/drawing/2014/main" id="{452DE641-9353-A2A8-0BCB-E88935298B9E}"/>
              </a:ext>
            </a:extLst>
          </p:cNvPr>
          <p:cNvPicPr>
            <a:picLocks noChangeAspect="1"/>
          </p:cNvPicPr>
          <p:nvPr/>
        </p:nvPicPr>
        <p:blipFill>
          <a:blip r:embed="rId2"/>
          <a:srcRect l="4384" t="15949" r="3229"/>
          <a:stretch/>
        </p:blipFill>
        <p:spPr>
          <a:xfrm>
            <a:off x="7508467" y="202552"/>
            <a:ext cx="2330750" cy="419327"/>
          </a:xfrm>
          <a:prstGeom prst="rect">
            <a:avLst/>
          </a:prstGeom>
        </p:spPr>
      </p:pic>
      <p:sp>
        <p:nvSpPr>
          <p:cNvPr id="4" name="CasellaDiTesto 3">
            <a:extLst>
              <a:ext uri="{FF2B5EF4-FFF2-40B4-BE49-F238E27FC236}">
                <a16:creationId xmlns:a16="http://schemas.microsoft.com/office/drawing/2014/main" id="{B1376113-D465-5432-09BA-F4D3F9187E2E}"/>
              </a:ext>
            </a:extLst>
          </p:cNvPr>
          <p:cNvSpPr txBox="1"/>
          <p:nvPr/>
        </p:nvSpPr>
        <p:spPr>
          <a:xfrm>
            <a:off x="0" y="1265533"/>
            <a:ext cx="12192000" cy="369332"/>
          </a:xfrm>
          <a:prstGeom prst="rect">
            <a:avLst/>
          </a:prstGeom>
          <a:noFill/>
        </p:spPr>
        <p:txBody>
          <a:bodyPr wrap="square">
            <a:spAutoFit/>
          </a:bodyPr>
          <a:lstStyle/>
          <a:p>
            <a:pPr algn="ctr"/>
            <a:r>
              <a:rPr lang="it-IT" b="1" i="0" u="none" strike="noStrike" dirty="0">
                <a:solidFill>
                  <a:srgbClr val="000000"/>
                </a:solidFill>
                <a:effectLst/>
                <a:latin typeface="Arial" panose="020B0604020202020204" pitchFamily="34" charset="0"/>
                <a:cs typeface="Arial" panose="020B0604020202020204" pitchFamily="34" charset="0"/>
              </a:rPr>
              <a:t>USE CASE 7: </a:t>
            </a:r>
            <a:r>
              <a:rPr lang="it-IT" b="1" i="0" u="none" strike="noStrike" dirty="0">
                <a:solidFill>
                  <a:srgbClr val="000000"/>
                </a:solidFill>
                <a:effectLst/>
              </a:rPr>
              <a:t>AI in </a:t>
            </a:r>
            <a:r>
              <a:rPr lang="it-IT" b="1" i="0" u="none" strike="noStrike" dirty="0" err="1">
                <a:solidFill>
                  <a:srgbClr val="000000"/>
                </a:solidFill>
                <a:effectLst/>
              </a:rPr>
              <a:t>Threat</a:t>
            </a:r>
            <a:r>
              <a:rPr lang="it-IT" b="1" i="0" u="none" strike="noStrike" dirty="0">
                <a:solidFill>
                  <a:srgbClr val="000000"/>
                </a:solidFill>
                <a:effectLst/>
              </a:rPr>
              <a:t> </a:t>
            </a:r>
            <a:r>
              <a:rPr lang="it-IT" b="1" i="0" u="none" strike="noStrike" dirty="0" err="1">
                <a:solidFill>
                  <a:srgbClr val="000000"/>
                </a:solidFill>
                <a:effectLst/>
              </a:rPr>
              <a:t>Detection</a:t>
            </a:r>
            <a:r>
              <a:rPr lang="it-IT" b="1" i="0" u="none" strike="noStrike" dirty="0">
                <a:solidFill>
                  <a:srgbClr val="000000"/>
                </a:solidFill>
                <a:effectLst/>
              </a:rPr>
              <a:t> Systems</a:t>
            </a:r>
          </a:p>
        </p:txBody>
      </p:sp>
      <p:sp>
        <p:nvSpPr>
          <p:cNvPr id="2" name="CasellaDiTesto 1">
            <a:extLst>
              <a:ext uri="{FF2B5EF4-FFF2-40B4-BE49-F238E27FC236}">
                <a16:creationId xmlns:a16="http://schemas.microsoft.com/office/drawing/2014/main" id="{B647CB5F-6F0E-3EA4-FE0D-11AFCC06DC11}"/>
              </a:ext>
            </a:extLst>
          </p:cNvPr>
          <p:cNvSpPr txBox="1"/>
          <p:nvPr/>
        </p:nvSpPr>
        <p:spPr>
          <a:xfrm>
            <a:off x="4770958" y="6103982"/>
            <a:ext cx="2650084" cy="215444"/>
          </a:xfrm>
          <a:prstGeom prst="rect">
            <a:avLst/>
          </a:prstGeom>
          <a:noFill/>
        </p:spPr>
        <p:txBody>
          <a:bodyPr wrap="none" rtlCol="0">
            <a:spAutoFit/>
          </a:bodyPr>
          <a:lstStyle/>
          <a:p>
            <a:r>
              <a:rPr lang="en-GB" sz="800" dirty="0">
                <a:latin typeface="Arial" panose="020B0604020202020204" pitchFamily="34" charset="0"/>
                <a:cs typeface="Arial" panose="020B0604020202020204" pitchFamily="34" charset="0"/>
                <a:hlinkClick r:id="rId3"/>
              </a:rPr>
              <a:t>https://www.nature.com/articles/s41467-024-47338-w</a:t>
            </a:r>
            <a:r>
              <a:rPr lang="en-GB" sz="800" dirty="0">
                <a:latin typeface="Arial" panose="020B0604020202020204" pitchFamily="34" charset="0"/>
                <a:cs typeface="Arial" panose="020B0604020202020204" pitchFamily="34" charset="0"/>
              </a:rPr>
              <a:t> </a:t>
            </a:r>
          </a:p>
        </p:txBody>
      </p:sp>
      <p:sp>
        <p:nvSpPr>
          <p:cNvPr id="12" name="CasellaDiTesto 11">
            <a:extLst>
              <a:ext uri="{FF2B5EF4-FFF2-40B4-BE49-F238E27FC236}">
                <a16:creationId xmlns:a16="http://schemas.microsoft.com/office/drawing/2014/main" id="{C65BA35E-DC9A-1502-9CEF-33DD79741D8D}"/>
              </a:ext>
            </a:extLst>
          </p:cNvPr>
          <p:cNvSpPr txBox="1"/>
          <p:nvPr/>
        </p:nvSpPr>
        <p:spPr>
          <a:xfrm>
            <a:off x="0" y="1706598"/>
            <a:ext cx="12192000" cy="369332"/>
          </a:xfrm>
          <a:prstGeom prst="rect">
            <a:avLst/>
          </a:prstGeom>
          <a:noFill/>
        </p:spPr>
        <p:txBody>
          <a:bodyPr wrap="square">
            <a:spAutoFit/>
          </a:bodyPr>
          <a:lstStyle/>
          <a:p>
            <a:pPr marL="47625" lvl="1" algn="ctr"/>
            <a:r>
              <a:rPr lang="it-IT" b="0" i="1" u="none" strike="noStrike" dirty="0">
                <a:solidFill>
                  <a:srgbClr val="000000"/>
                </a:solidFill>
                <a:effectLst/>
                <a:latin typeface="Arial" panose="020B0604020202020204" pitchFamily="34" charset="0"/>
                <a:cs typeface="Arial" panose="020B0604020202020204" pitchFamily="34" charset="0"/>
              </a:rPr>
              <a:t>Ex. 1 – </a:t>
            </a:r>
            <a:r>
              <a:rPr lang="it-IT" i="1" dirty="0">
                <a:solidFill>
                  <a:srgbClr val="000000"/>
                </a:solidFill>
                <a:latin typeface="Arial" panose="020B0604020202020204" pitchFamily="34" charset="0"/>
                <a:cs typeface="Arial" panose="020B0604020202020204" pitchFamily="34" charset="0"/>
              </a:rPr>
              <a:t>Tetris-</a:t>
            </a:r>
            <a:r>
              <a:rPr lang="it-IT" i="1" dirty="0" err="1">
                <a:solidFill>
                  <a:srgbClr val="000000"/>
                </a:solidFill>
                <a:latin typeface="Arial" panose="020B0604020202020204" pitchFamily="34" charset="0"/>
                <a:cs typeface="Arial" panose="020B0604020202020204" pitchFamily="34" charset="0"/>
              </a:rPr>
              <a:t>inspired</a:t>
            </a:r>
            <a:r>
              <a:rPr lang="it-IT" i="1" dirty="0">
                <a:solidFill>
                  <a:srgbClr val="000000"/>
                </a:solidFill>
                <a:latin typeface="Arial" panose="020B0604020202020204" pitchFamily="34" charset="0"/>
                <a:cs typeface="Arial" panose="020B0604020202020204" pitchFamily="34" charset="0"/>
              </a:rPr>
              <a:t> detector with </a:t>
            </a:r>
            <a:r>
              <a:rPr lang="it-IT" i="1" dirty="0" err="1">
                <a:solidFill>
                  <a:srgbClr val="000000"/>
                </a:solidFill>
                <a:latin typeface="Arial" panose="020B0604020202020204" pitchFamily="34" charset="0"/>
                <a:cs typeface="Arial" panose="020B0604020202020204" pitchFamily="34" charset="0"/>
              </a:rPr>
              <a:t>neural</a:t>
            </a:r>
            <a:r>
              <a:rPr lang="it-IT" i="1" dirty="0">
                <a:solidFill>
                  <a:srgbClr val="000000"/>
                </a:solidFill>
                <a:latin typeface="Arial" panose="020B0604020202020204" pitchFamily="34" charset="0"/>
                <a:cs typeface="Arial" panose="020B0604020202020204" pitchFamily="34" charset="0"/>
              </a:rPr>
              <a:t> network for </a:t>
            </a:r>
            <a:r>
              <a:rPr lang="it-IT" i="1" dirty="0" err="1">
                <a:solidFill>
                  <a:srgbClr val="000000"/>
                </a:solidFill>
                <a:latin typeface="Arial" panose="020B0604020202020204" pitchFamily="34" charset="0"/>
                <a:cs typeface="Arial" panose="020B0604020202020204" pitchFamily="34" charset="0"/>
              </a:rPr>
              <a:t>radiation</a:t>
            </a:r>
            <a:r>
              <a:rPr lang="it-IT" i="1" dirty="0">
                <a:solidFill>
                  <a:srgbClr val="000000"/>
                </a:solidFill>
                <a:latin typeface="Arial" panose="020B0604020202020204" pitchFamily="34" charset="0"/>
                <a:cs typeface="Arial" panose="020B0604020202020204" pitchFamily="34" charset="0"/>
              </a:rPr>
              <a:t> mapping</a:t>
            </a:r>
            <a:endParaRPr lang="it-IT" sz="1050" i="1" dirty="0">
              <a:solidFill>
                <a:srgbClr val="000000"/>
              </a:solidFill>
              <a:latin typeface="Arial" panose="020B0604020202020204" pitchFamily="34" charset="0"/>
              <a:cs typeface="Arial" panose="020B0604020202020204" pitchFamily="34" charset="0"/>
            </a:endParaRPr>
          </a:p>
        </p:txBody>
      </p:sp>
      <p:pic>
        <p:nvPicPr>
          <p:cNvPr id="33794" name="Picture 2" descr="figure 3">
            <a:extLst>
              <a:ext uri="{FF2B5EF4-FFF2-40B4-BE49-F238E27FC236}">
                <a16:creationId xmlns:a16="http://schemas.microsoft.com/office/drawing/2014/main" id="{91E8331B-141E-2C97-89E3-FB9105D7BC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69260" y="2147663"/>
            <a:ext cx="3139913" cy="4579481"/>
          </a:xfrm>
          <a:prstGeom prst="rect">
            <a:avLst/>
          </a:prstGeom>
          <a:noFill/>
          <a:extLst>
            <a:ext uri="{909E8E84-426E-40DD-AFC4-6F175D3DCCD1}">
              <a14:hiddenFill xmlns:a14="http://schemas.microsoft.com/office/drawing/2010/main">
                <a:solidFill>
                  <a:srgbClr val="FFFFFF"/>
                </a:solidFill>
              </a14:hiddenFill>
            </a:ext>
          </a:extLst>
        </p:spPr>
      </p:pic>
      <p:pic>
        <p:nvPicPr>
          <p:cNvPr id="13" name="Immagine 12">
            <a:extLst>
              <a:ext uri="{FF2B5EF4-FFF2-40B4-BE49-F238E27FC236}">
                <a16:creationId xmlns:a16="http://schemas.microsoft.com/office/drawing/2014/main" id="{9CAFA595-FAEA-C90A-44F0-5F2C50CE0A62}"/>
              </a:ext>
            </a:extLst>
          </p:cNvPr>
          <p:cNvPicPr>
            <a:picLocks noChangeAspect="1"/>
          </p:cNvPicPr>
          <p:nvPr/>
        </p:nvPicPr>
        <p:blipFill>
          <a:blip r:embed="rId5"/>
          <a:stretch>
            <a:fillRect/>
          </a:stretch>
        </p:blipFill>
        <p:spPr>
          <a:xfrm>
            <a:off x="1108403" y="2147663"/>
            <a:ext cx="5628675" cy="3743069"/>
          </a:xfrm>
          <a:prstGeom prst="rect">
            <a:avLst/>
          </a:prstGeom>
        </p:spPr>
      </p:pic>
      <p:sp>
        <p:nvSpPr>
          <p:cNvPr id="8" name="CasellaDiTesto 7">
            <a:extLst>
              <a:ext uri="{FF2B5EF4-FFF2-40B4-BE49-F238E27FC236}">
                <a16:creationId xmlns:a16="http://schemas.microsoft.com/office/drawing/2014/main" id="{07205B2C-D5D8-EF8D-9FE3-EF76182EE8D0}"/>
              </a:ext>
            </a:extLst>
          </p:cNvPr>
          <p:cNvSpPr txBox="1"/>
          <p:nvPr/>
        </p:nvSpPr>
        <p:spPr>
          <a:xfrm>
            <a:off x="1708261" y="5735410"/>
            <a:ext cx="4428958" cy="307777"/>
          </a:xfrm>
          <a:prstGeom prst="rect">
            <a:avLst/>
          </a:prstGeom>
          <a:noFill/>
        </p:spPr>
        <p:txBody>
          <a:bodyPr wrap="square" rtlCol="0">
            <a:spAutoFit/>
          </a:bodyPr>
          <a:lstStyle/>
          <a:p>
            <a:pPr algn="ctr"/>
            <a:r>
              <a:rPr lang="en-GB" sz="1400" dirty="0">
                <a:latin typeface="Arial" panose="020B0604020202020204" pitchFamily="34" charset="0"/>
                <a:cs typeface="Arial" panose="020B0604020202020204" pitchFamily="34" charset="0"/>
              </a:rPr>
              <a:t>Image generated with ChatGPT 4o</a:t>
            </a:r>
          </a:p>
        </p:txBody>
      </p:sp>
    </p:spTree>
    <p:extLst>
      <p:ext uri="{BB962C8B-B14F-4D97-AF65-F5344CB8AC3E}">
        <p14:creationId xmlns:p14="http://schemas.microsoft.com/office/powerpoint/2010/main" val="2686185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6A983B3-6358-4319-E243-A15F4AD3C721}"/>
            </a:ext>
          </a:extLst>
        </p:cNvPr>
        <p:cNvGrpSpPr/>
        <p:nvPr/>
      </p:nvGrpSpPr>
      <p:grpSpPr>
        <a:xfrm>
          <a:off x="0" y="0"/>
          <a:ext cx="0" cy="0"/>
          <a:chOff x="0" y="0"/>
          <a:chExt cx="0" cy="0"/>
        </a:xfrm>
      </p:grpSpPr>
      <p:sp>
        <p:nvSpPr>
          <p:cNvPr id="10" name="Titolo 9">
            <a:extLst>
              <a:ext uri="{FF2B5EF4-FFF2-40B4-BE49-F238E27FC236}">
                <a16:creationId xmlns:a16="http://schemas.microsoft.com/office/drawing/2014/main" id="{3A927B66-21CC-CB79-33B6-A1F6BDA32DA7}"/>
              </a:ext>
            </a:extLst>
          </p:cNvPr>
          <p:cNvSpPr>
            <a:spLocks noGrp="1"/>
          </p:cNvSpPr>
          <p:nvPr>
            <p:ph type="title"/>
          </p:nvPr>
        </p:nvSpPr>
        <p:spPr>
          <a:xfrm>
            <a:off x="335664" y="-127000"/>
            <a:ext cx="8873650" cy="1320800"/>
          </a:xfrm>
        </p:spPr>
        <p:txBody>
          <a:bodyPr>
            <a:normAutofit/>
          </a:bodyPr>
          <a:lstStyle/>
          <a:p>
            <a:r>
              <a:rPr lang="en-GB" sz="4000" dirty="0"/>
              <a:t>Impact Stories – Seven AI Use Cases</a:t>
            </a:r>
          </a:p>
        </p:txBody>
      </p:sp>
      <p:sp>
        <p:nvSpPr>
          <p:cNvPr id="6" name="Segnaposto piè di pagina 5">
            <a:extLst>
              <a:ext uri="{FF2B5EF4-FFF2-40B4-BE49-F238E27FC236}">
                <a16:creationId xmlns:a16="http://schemas.microsoft.com/office/drawing/2014/main" id="{7600553F-E3CC-13DE-3A27-5922C6093C7D}"/>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63FDAC13-6F1B-E89D-4834-26B0A9750429}"/>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0B6CBE9F-2C2E-22A4-C053-0D66AE1A4C1B}"/>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37</a:t>
            </a:fld>
            <a:endParaRPr lang="en-GB"/>
          </a:p>
        </p:txBody>
      </p:sp>
      <p:pic>
        <p:nvPicPr>
          <p:cNvPr id="3" name="Immagine 2" descr="Immagine che contiene testo, Carattere, logo, Elementi grafici&#10;&#10;Il contenuto generato dall'IA potrebbe non essere corretto.">
            <a:extLst>
              <a:ext uri="{FF2B5EF4-FFF2-40B4-BE49-F238E27FC236}">
                <a16:creationId xmlns:a16="http://schemas.microsoft.com/office/drawing/2014/main" id="{16A7C12E-1A21-0386-DC63-7CAEC7A2C7B5}"/>
              </a:ext>
            </a:extLst>
          </p:cNvPr>
          <p:cNvPicPr>
            <a:picLocks noChangeAspect="1"/>
          </p:cNvPicPr>
          <p:nvPr/>
        </p:nvPicPr>
        <p:blipFill>
          <a:blip r:embed="rId2"/>
          <a:srcRect l="4384" t="15949" r="3229"/>
          <a:stretch/>
        </p:blipFill>
        <p:spPr>
          <a:xfrm>
            <a:off x="7508467" y="202552"/>
            <a:ext cx="2330750" cy="419327"/>
          </a:xfrm>
          <a:prstGeom prst="rect">
            <a:avLst/>
          </a:prstGeom>
        </p:spPr>
      </p:pic>
      <p:sp>
        <p:nvSpPr>
          <p:cNvPr id="4" name="CasellaDiTesto 3">
            <a:extLst>
              <a:ext uri="{FF2B5EF4-FFF2-40B4-BE49-F238E27FC236}">
                <a16:creationId xmlns:a16="http://schemas.microsoft.com/office/drawing/2014/main" id="{42353DD9-9BE8-D5BC-200E-564194BD65A4}"/>
              </a:ext>
            </a:extLst>
          </p:cNvPr>
          <p:cNvSpPr txBox="1"/>
          <p:nvPr/>
        </p:nvSpPr>
        <p:spPr>
          <a:xfrm>
            <a:off x="0" y="1265533"/>
            <a:ext cx="12192000" cy="369332"/>
          </a:xfrm>
          <a:prstGeom prst="rect">
            <a:avLst/>
          </a:prstGeom>
          <a:noFill/>
        </p:spPr>
        <p:txBody>
          <a:bodyPr wrap="square">
            <a:spAutoFit/>
          </a:bodyPr>
          <a:lstStyle/>
          <a:p>
            <a:pPr algn="ctr"/>
            <a:r>
              <a:rPr lang="it-IT" b="1" i="0" u="none" strike="noStrike" dirty="0">
                <a:solidFill>
                  <a:srgbClr val="000000"/>
                </a:solidFill>
                <a:effectLst/>
                <a:latin typeface="Arial" panose="020B0604020202020204" pitchFamily="34" charset="0"/>
                <a:cs typeface="Arial" panose="020B0604020202020204" pitchFamily="34" charset="0"/>
              </a:rPr>
              <a:t>USE CASE 7: </a:t>
            </a:r>
            <a:r>
              <a:rPr lang="it-IT" b="1" i="0" u="none" strike="noStrike" dirty="0">
                <a:solidFill>
                  <a:srgbClr val="000000"/>
                </a:solidFill>
                <a:effectLst/>
              </a:rPr>
              <a:t>AI in </a:t>
            </a:r>
            <a:r>
              <a:rPr lang="it-IT" b="1" i="0" u="none" strike="noStrike" dirty="0" err="1">
                <a:solidFill>
                  <a:srgbClr val="000000"/>
                </a:solidFill>
                <a:effectLst/>
              </a:rPr>
              <a:t>Threat</a:t>
            </a:r>
            <a:r>
              <a:rPr lang="it-IT" b="1" i="0" u="none" strike="noStrike" dirty="0">
                <a:solidFill>
                  <a:srgbClr val="000000"/>
                </a:solidFill>
                <a:effectLst/>
              </a:rPr>
              <a:t> </a:t>
            </a:r>
            <a:r>
              <a:rPr lang="it-IT" b="1" i="0" u="none" strike="noStrike" dirty="0" err="1">
                <a:solidFill>
                  <a:srgbClr val="000000"/>
                </a:solidFill>
                <a:effectLst/>
              </a:rPr>
              <a:t>Detection</a:t>
            </a:r>
            <a:r>
              <a:rPr lang="it-IT" b="1" i="0" u="none" strike="noStrike" dirty="0">
                <a:solidFill>
                  <a:srgbClr val="000000"/>
                </a:solidFill>
                <a:effectLst/>
              </a:rPr>
              <a:t> Systems</a:t>
            </a:r>
          </a:p>
        </p:txBody>
      </p:sp>
      <p:sp>
        <p:nvSpPr>
          <p:cNvPr id="2" name="CasellaDiTesto 1">
            <a:extLst>
              <a:ext uri="{FF2B5EF4-FFF2-40B4-BE49-F238E27FC236}">
                <a16:creationId xmlns:a16="http://schemas.microsoft.com/office/drawing/2014/main" id="{4EB5976E-9948-3DCB-FBBE-7A1315C33ADF}"/>
              </a:ext>
            </a:extLst>
          </p:cNvPr>
          <p:cNvSpPr txBox="1"/>
          <p:nvPr/>
        </p:nvSpPr>
        <p:spPr>
          <a:xfrm>
            <a:off x="2786389" y="6334832"/>
            <a:ext cx="6422925" cy="215444"/>
          </a:xfrm>
          <a:prstGeom prst="rect">
            <a:avLst/>
          </a:prstGeom>
          <a:noFill/>
        </p:spPr>
        <p:txBody>
          <a:bodyPr wrap="square" rtlCol="0">
            <a:spAutoFit/>
          </a:bodyPr>
          <a:lstStyle/>
          <a:p>
            <a:pPr algn="ctr"/>
            <a:r>
              <a:rPr lang="en-GB" sz="800" dirty="0">
                <a:latin typeface="Arial" panose="020B0604020202020204" pitchFamily="34" charset="0"/>
                <a:cs typeface="Arial" panose="020B0604020202020204" pitchFamily="34" charset="0"/>
                <a:hlinkClick r:id="rId3"/>
              </a:rPr>
              <a:t>https://wepub.org/index.php/IJCSIT/article/view/3521</a:t>
            </a:r>
            <a:r>
              <a:rPr lang="en-GB" sz="800" dirty="0">
                <a:latin typeface="Arial" panose="020B0604020202020204" pitchFamily="34" charset="0"/>
                <a:cs typeface="Arial" panose="020B0604020202020204" pitchFamily="34" charset="0"/>
              </a:rPr>
              <a:t> </a:t>
            </a:r>
          </a:p>
        </p:txBody>
      </p:sp>
      <p:sp>
        <p:nvSpPr>
          <p:cNvPr id="12" name="CasellaDiTesto 11">
            <a:extLst>
              <a:ext uri="{FF2B5EF4-FFF2-40B4-BE49-F238E27FC236}">
                <a16:creationId xmlns:a16="http://schemas.microsoft.com/office/drawing/2014/main" id="{3598F43E-81BF-75B2-95D2-8E165D667214}"/>
              </a:ext>
            </a:extLst>
          </p:cNvPr>
          <p:cNvSpPr txBox="1"/>
          <p:nvPr/>
        </p:nvSpPr>
        <p:spPr>
          <a:xfrm>
            <a:off x="0" y="1706598"/>
            <a:ext cx="12192000" cy="369332"/>
          </a:xfrm>
          <a:prstGeom prst="rect">
            <a:avLst/>
          </a:prstGeom>
          <a:noFill/>
        </p:spPr>
        <p:txBody>
          <a:bodyPr wrap="square">
            <a:spAutoFit/>
          </a:bodyPr>
          <a:lstStyle/>
          <a:p>
            <a:pPr marL="47625" lvl="1" algn="ctr"/>
            <a:r>
              <a:rPr lang="it-IT" b="0" i="1" u="none" strike="noStrike" dirty="0">
                <a:solidFill>
                  <a:srgbClr val="000000"/>
                </a:solidFill>
                <a:effectLst/>
                <a:latin typeface="Arial" panose="020B0604020202020204" pitchFamily="34" charset="0"/>
                <a:cs typeface="Arial" panose="020B0604020202020204" pitchFamily="34" charset="0"/>
              </a:rPr>
              <a:t>Ex. </a:t>
            </a:r>
            <a:r>
              <a:rPr lang="it-IT" i="1" dirty="0">
                <a:solidFill>
                  <a:srgbClr val="000000"/>
                </a:solidFill>
                <a:latin typeface="Arial" panose="020B0604020202020204" pitchFamily="34" charset="0"/>
                <a:cs typeface="Arial" panose="020B0604020202020204" pitchFamily="34" charset="0"/>
              </a:rPr>
              <a:t>2</a:t>
            </a:r>
            <a:r>
              <a:rPr lang="it-IT" b="0" i="1" u="none" strike="noStrike" dirty="0">
                <a:solidFill>
                  <a:srgbClr val="000000"/>
                </a:solidFill>
                <a:effectLst/>
                <a:latin typeface="Arial" panose="020B0604020202020204" pitchFamily="34" charset="0"/>
                <a:cs typeface="Arial" panose="020B0604020202020204" pitchFamily="34" charset="0"/>
              </a:rPr>
              <a:t> – </a:t>
            </a:r>
            <a:r>
              <a:rPr lang="it-IT" i="1" dirty="0" err="1">
                <a:solidFill>
                  <a:srgbClr val="000000"/>
                </a:solidFill>
                <a:latin typeface="Arial" panose="020B0604020202020204" pitchFamily="34" charset="0"/>
                <a:cs typeface="Arial" panose="020B0604020202020204" pitchFamily="34" charset="0"/>
              </a:rPr>
              <a:t>Artificial</a:t>
            </a:r>
            <a:r>
              <a:rPr lang="it-IT" i="1" dirty="0">
                <a:solidFill>
                  <a:srgbClr val="000000"/>
                </a:solidFill>
                <a:latin typeface="Arial" panose="020B0604020202020204" pitchFamily="34" charset="0"/>
                <a:cs typeface="Arial" panose="020B0604020202020204" pitchFamily="34" charset="0"/>
              </a:rPr>
              <a:t> Intelligence in Cybersecurity </a:t>
            </a:r>
            <a:r>
              <a:rPr lang="it-IT" i="1" dirty="0" err="1">
                <a:solidFill>
                  <a:srgbClr val="000000"/>
                </a:solidFill>
                <a:latin typeface="Arial" panose="020B0604020202020204" pitchFamily="34" charset="0"/>
                <a:cs typeface="Arial" panose="020B0604020202020204" pitchFamily="34" charset="0"/>
              </a:rPr>
              <a:t>Threat</a:t>
            </a:r>
            <a:r>
              <a:rPr lang="it-IT" i="1" dirty="0">
                <a:solidFill>
                  <a:srgbClr val="000000"/>
                </a:solidFill>
                <a:latin typeface="Arial" panose="020B0604020202020204" pitchFamily="34" charset="0"/>
                <a:cs typeface="Arial" panose="020B0604020202020204" pitchFamily="34" charset="0"/>
              </a:rPr>
              <a:t> </a:t>
            </a:r>
            <a:r>
              <a:rPr lang="it-IT" i="1" dirty="0" err="1">
                <a:solidFill>
                  <a:srgbClr val="000000"/>
                </a:solidFill>
                <a:latin typeface="Arial" panose="020B0604020202020204" pitchFamily="34" charset="0"/>
                <a:cs typeface="Arial" panose="020B0604020202020204" pitchFamily="34" charset="0"/>
              </a:rPr>
              <a:t>Detection</a:t>
            </a:r>
            <a:endParaRPr lang="it-IT" sz="1050" i="1" dirty="0">
              <a:solidFill>
                <a:srgbClr val="000000"/>
              </a:solidFill>
              <a:latin typeface="Arial" panose="020B0604020202020204" pitchFamily="34" charset="0"/>
              <a:cs typeface="Arial" panose="020B0604020202020204" pitchFamily="34" charset="0"/>
            </a:endParaRPr>
          </a:p>
        </p:txBody>
      </p:sp>
      <p:pic>
        <p:nvPicPr>
          <p:cNvPr id="11" name="Immagine 10">
            <a:extLst>
              <a:ext uri="{FF2B5EF4-FFF2-40B4-BE49-F238E27FC236}">
                <a16:creationId xmlns:a16="http://schemas.microsoft.com/office/drawing/2014/main" id="{42453C31-E865-77BD-FA94-BDA7658BBBA3}"/>
              </a:ext>
            </a:extLst>
          </p:cNvPr>
          <p:cNvPicPr>
            <a:picLocks noChangeAspect="1"/>
          </p:cNvPicPr>
          <p:nvPr/>
        </p:nvPicPr>
        <p:blipFill>
          <a:blip r:embed="rId4"/>
          <a:stretch>
            <a:fillRect/>
          </a:stretch>
        </p:blipFill>
        <p:spPr>
          <a:xfrm>
            <a:off x="2786389" y="2081086"/>
            <a:ext cx="6422925" cy="4271245"/>
          </a:xfrm>
          <a:prstGeom prst="rect">
            <a:avLst/>
          </a:prstGeom>
        </p:spPr>
      </p:pic>
      <p:sp>
        <p:nvSpPr>
          <p:cNvPr id="8" name="CasellaDiTesto 7">
            <a:extLst>
              <a:ext uri="{FF2B5EF4-FFF2-40B4-BE49-F238E27FC236}">
                <a16:creationId xmlns:a16="http://schemas.microsoft.com/office/drawing/2014/main" id="{21F2C455-7046-2EF5-D4B9-B0CDA1DA723A}"/>
              </a:ext>
            </a:extLst>
          </p:cNvPr>
          <p:cNvSpPr txBox="1"/>
          <p:nvPr/>
        </p:nvSpPr>
        <p:spPr>
          <a:xfrm>
            <a:off x="3881521" y="6093112"/>
            <a:ext cx="4428958" cy="307777"/>
          </a:xfrm>
          <a:prstGeom prst="rect">
            <a:avLst/>
          </a:prstGeom>
          <a:noFill/>
        </p:spPr>
        <p:txBody>
          <a:bodyPr wrap="square" rtlCol="0">
            <a:spAutoFit/>
          </a:bodyPr>
          <a:lstStyle/>
          <a:p>
            <a:pPr algn="ctr"/>
            <a:r>
              <a:rPr lang="en-GB" sz="1400" dirty="0">
                <a:solidFill>
                  <a:schemeClr val="bg1"/>
                </a:solidFill>
                <a:latin typeface="Arial" panose="020B0604020202020204" pitchFamily="34" charset="0"/>
                <a:cs typeface="Arial" panose="020B0604020202020204" pitchFamily="34" charset="0"/>
              </a:rPr>
              <a:t>Image generated with ChatGPT 4o</a:t>
            </a:r>
          </a:p>
        </p:txBody>
      </p:sp>
    </p:spTree>
    <p:extLst>
      <p:ext uri="{BB962C8B-B14F-4D97-AF65-F5344CB8AC3E}">
        <p14:creationId xmlns:p14="http://schemas.microsoft.com/office/powerpoint/2010/main" val="2292696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DEB63F7-64A6-AFD3-CCF4-E7FEA89F9380}"/>
            </a:ext>
          </a:extLst>
        </p:cNvPr>
        <p:cNvGrpSpPr/>
        <p:nvPr/>
      </p:nvGrpSpPr>
      <p:grpSpPr>
        <a:xfrm>
          <a:off x="0" y="0"/>
          <a:ext cx="0" cy="0"/>
          <a:chOff x="0" y="0"/>
          <a:chExt cx="0" cy="0"/>
        </a:xfrm>
      </p:grpSpPr>
      <p:sp>
        <p:nvSpPr>
          <p:cNvPr id="10" name="Titolo 9">
            <a:extLst>
              <a:ext uri="{FF2B5EF4-FFF2-40B4-BE49-F238E27FC236}">
                <a16:creationId xmlns:a16="http://schemas.microsoft.com/office/drawing/2014/main" id="{6B88884C-D20B-DD92-CD46-9689ABDCE245}"/>
              </a:ext>
            </a:extLst>
          </p:cNvPr>
          <p:cNvSpPr>
            <a:spLocks noGrp="1"/>
          </p:cNvSpPr>
          <p:nvPr>
            <p:ph type="title"/>
          </p:nvPr>
        </p:nvSpPr>
        <p:spPr>
          <a:xfrm>
            <a:off x="335664" y="-127000"/>
            <a:ext cx="8873650" cy="1320800"/>
          </a:xfrm>
        </p:spPr>
        <p:txBody>
          <a:bodyPr>
            <a:normAutofit/>
          </a:bodyPr>
          <a:lstStyle/>
          <a:p>
            <a:r>
              <a:rPr lang="en-GB" sz="4000" dirty="0"/>
              <a:t>Impact Stories – Seven AI Use Cases</a:t>
            </a:r>
          </a:p>
        </p:txBody>
      </p:sp>
      <p:sp>
        <p:nvSpPr>
          <p:cNvPr id="6" name="Segnaposto piè di pagina 5">
            <a:extLst>
              <a:ext uri="{FF2B5EF4-FFF2-40B4-BE49-F238E27FC236}">
                <a16:creationId xmlns:a16="http://schemas.microsoft.com/office/drawing/2014/main" id="{0EC290DA-9332-AF39-BF26-124A00967079}"/>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3D5D48D5-4660-7F7D-6E53-411E9A4A640E}"/>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2B6BE80E-3386-D01F-FAA1-65E8F29ED269}"/>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38</a:t>
            </a:fld>
            <a:endParaRPr lang="en-GB"/>
          </a:p>
        </p:txBody>
      </p:sp>
      <p:pic>
        <p:nvPicPr>
          <p:cNvPr id="3" name="Immagine 2" descr="Immagine che contiene testo, Carattere, logo, Elementi grafici&#10;&#10;Il contenuto generato dall'IA potrebbe non essere corretto.">
            <a:extLst>
              <a:ext uri="{FF2B5EF4-FFF2-40B4-BE49-F238E27FC236}">
                <a16:creationId xmlns:a16="http://schemas.microsoft.com/office/drawing/2014/main" id="{F0FAC794-8E18-22D4-52E8-3261EA153500}"/>
              </a:ext>
            </a:extLst>
          </p:cNvPr>
          <p:cNvPicPr>
            <a:picLocks noChangeAspect="1"/>
          </p:cNvPicPr>
          <p:nvPr/>
        </p:nvPicPr>
        <p:blipFill>
          <a:blip r:embed="rId2"/>
          <a:srcRect l="4384" t="15949" r="3229"/>
          <a:stretch/>
        </p:blipFill>
        <p:spPr>
          <a:xfrm>
            <a:off x="7508467" y="202552"/>
            <a:ext cx="2330750" cy="419327"/>
          </a:xfrm>
          <a:prstGeom prst="rect">
            <a:avLst/>
          </a:prstGeom>
        </p:spPr>
      </p:pic>
      <p:sp>
        <p:nvSpPr>
          <p:cNvPr id="4" name="CasellaDiTesto 3">
            <a:extLst>
              <a:ext uri="{FF2B5EF4-FFF2-40B4-BE49-F238E27FC236}">
                <a16:creationId xmlns:a16="http://schemas.microsoft.com/office/drawing/2014/main" id="{2D51E60F-372F-ECEC-9831-2464DBEFDC8F}"/>
              </a:ext>
            </a:extLst>
          </p:cNvPr>
          <p:cNvSpPr txBox="1"/>
          <p:nvPr/>
        </p:nvSpPr>
        <p:spPr>
          <a:xfrm>
            <a:off x="0" y="1265533"/>
            <a:ext cx="12192000" cy="369332"/>
          </a:xfrm>
          <a:prstGeom prst="rect">
            <a:avLst/>
          </a:prstGeom>
          <a:noFill/>
        </p:spPr>
        <p:txBody>
          <a:bodyPr wrap="square">
            <a:spAutoFit/>
          </a:bodyPr>
          <a:lstStyle/>
          <a:p>
            <a:pPr algn="ctr"/>
            <a:r>
              <a:rPr lang="it-IT" b="1" i="0" u="none" strike="noStrike" dirty="0">
                <a:solidFill>
                  <a:srgbClr val="000000"/>
                </a:solidFill>
                <a:effectLst/>
                <a:latin typeface="Arial" panose="020B0604020202020204" pitchFamily="34" charset="0"/>
                <a:cs typeface="Arial" panose="020B0604020202020204" pitchFamily="34" charset="0"/>
              </a:rPr>
              <a:t>USE CASE 7: </a:t>
            </a:r>
            <a:r>
              <a:rPr lang="it-IT" b="1" i="0" u="none" strike="noStrike" dirty="0">
                <a:solidFill>
                  <a:srgbClr val="000000"/>
                </a:solidFill>
                <a:effectLst/>
              </a:rPr>
              <a:t>AI in </a:t>
            </a:r>
            <a:r>
              <a:rPr lang="it-IT" b="1" i="0" u="none" strike="noStrike" dirty="0" err="1">
                <a:solidFill>
                  <a:srgbClr val="000000"/>
                </a:solidFill>
                <a:effectLst/>
              </a:rPr>
              <a:t>Threat</a:t>
            </a:r>
            <a:r>
              <a:rPr lang="it-IT" b="1" i="0" u="none" strike="noStrike" dirty="0">
                <a:solidFill>
                  <a:srgbClr val="000000"/>
                </a:solidFill>
                <a:effectLst/>
              </a:rPr>
              <a:t> </a:t>
            </a:r>
            <a:r>
              <a:rPr lang="it-IT" b="1" i="0" u="none" strike="noStrike" dirty="0" err="1">
                <a:solidFill>
                  <a:srgbClr val="000000"/>
                </a:solidFill>
                <a:effectLst/>
              </a:rPr>
              <a:t>Detection</a:t>
            </a:r>
            <a:r>
              <a:rPr lang="it-IT" b="1" i="0" u="none" strike="noStrike" dirty="0">
                <a:solidFill>
                  <a:srgbClr val="000000"/>
                </a:solidFill>
                <a:effectLst/>
              </a:rPr>
              <a:t> Systems</a:t>
            </a:r>
          </a:p>
        </p:txBody>
      </p:sp>
      <p:sp>
        <p:nvSpPr>
          <p:cNvPr id="2" name="CasellaDiTesto 1">
            <a:extLst>
              <a:ext uri="{FF2B5EF4-FFF2-40B4-BE49-F238E27FC236}">
                <a16:creationId xmlns:a16="http://schemas.microsoft.com/office/drawing/2014/main" id="{9C41B528-4BBD-FAAF-A42A-5B01E3B6E480}"/>
              </a:ext>
            </a:extLst>
          </p:cNvPr>
          <p:cNvSpPr txBox="1"/>
          <p:nvPr/>
        </p:nvSpPr>
        <p:spPr>
          <a:xfrm>
            <a:off x="2476242" y="6207874"/>
            <a:ext cx="7362975" cy="215444"/>
          </a:xfrm>
          <a:prstGeom prst="rect">
            <a:avLst/>
          </a:prstGeom>
          <a:noFill/>
        </p:spPr>
        <p:txBody>
          <a:bodyPr wrap="square" rtlCol="0">
            <a:spAutoFit/>
          </a:bodyPr>
          <a:lstStyle/>
          <a:p>
            <a:pPr algn="ctr"/>
            <a:r>
              <a:rPr lang="en-GB" sz="800" dirty="0">
                <a:latin typeface="Arial" panose="020B0604020202020204" pitchFamily="34" charset="0"/>
                <a:cs typeface="Arial" panose="020B0604020202020204" pitchFamily="34" charset="0"/>
                <a:hlinkClick r:id="rId3"/>
              </a:rPr>
              <a:t>https://www.weforum.org/stories/2024/01/company-using-ai-transform-manufacturing-business/</a:t>
            </a:r>
            <a:r>
              <a:rPr lang="en-GB" sz="800" dirty="0">
                <a:latin typeface="Arial" panose="020B0604020202020204" pitchFamily="34" charset="0"/>
                <a:cs typeface="Arial" panose="020B0604020202020204" pitchFamily="34" charset="0"/>
              </a:rPr>
              <a:t> </a:t>
            </a:r>
          </a:p>
        </p:txBody>
      </p:sp>
      <p:sp>
        <p:nvSpPr>
          <p:cNvPr id="12" name="CasellaDiTesto 11">
            <a:extLst>
              <a:ext uri="{FF2B5EF4-FFF2-40B4-BE49-F238E27FC236}">
                <a16:creationId xmlns:a16="http://schemas.microsoft.com/office/drawing/2014/main" id="{B039C4B8-BB9F-D211-9507-8DAF127BEECE}"/>
              </a:ext>
            </a:extLst>
          </p:cNvPr>
          <p:cNvSpPr txBox="1"/>
          <p:nvPr/>
        </p:nvSpPr>
        <p:spPr>
          <a:xfrm>
            <a:off x="0" y="1706598"/>
            <a:ext cx="12192000" cy="369332"/>
          </a:xfrm>
          <a:prstGeom prst="rect">
            <a:avLst/>
          </a:prstGeom>
          <a:noFill/>
        </p:spPr>
        <p:txBody>
          <a:bodyPr wrap="square">
            <a:spAutoFit/>
          </a:bodyPr>
          <a:lstStyle/>
          <a:p>
            <a:pPr marL="47625" lvl="1" algn="ctr"/>
            <a:r>
              <a:rPr lang="it-IT" b="0" i="1" u="none" strike="noStrike" dirty="0">
                <a:solidFill>
                  <a:srgbClr val="000000"/>
                </a:solidFill>
                <a:effectLst/>
                <a:latin typeface="Arial" panose="020B0604020202020204" pitchFamily="34" charset="0"/>
                <a:cs typeface="Arial" panose="020B0604020202020204" pitchFamily="34" charset="0"/>
              </a:rPr>
              <a:t>Ex. 3 – </a:t>
            </a:r>
            <a:r>
              <a:rPr lang="it-IT" i="1" dirty="0">
                <a:solidFill>
                  <a:srgbClr val="000000"/>
                </a:solidFill>
                <a:latin typeface="Arial" panose="020B0604020202020204" pitchFamily="34" charset="0"/>
                <a:cs typeface="Arial" panose="020B0604020202020204" pitchFamily="34" charset="0"/>
              </a:rPr>
              <a:t>How one company </a:t>
            </a:r>
            <a:r>
              <a:rPr lang="it-IT" i="1" dirty="0" err="1">
                <a:solidFill>
                  <a:srgbClr val="000000"/>
                </a:solidFill>
                <a:latin typeface="Arial" panose="020B0604020202020204" pitchFamily="34" charset="0"/>
                <a:cs typeface="Arial" panose="020B0604020202020204" pitchFamily="34" charset="0"/>
              </a:rPr>
              <a:t>is</a:t>
            </a:r>
            <a:r>
              <a:rPr lang="it-IT" i="1" dirty="0">
                <a:solidFill>
                  <a:srgbClr val="000000"/>
                </a:solidFill>
                <a:latin typeface="Arial" panose="020B0604020202020204" pitchFamily="34" charset="0"/>
                <a:cs typeface="Arial" panose="020B0604020202020204" pitchFamily="34" charset="0"/>
              </a:rPr>
              <a:t> </a:t>
            </a:r>
            <a:r>
              <a:rPr lang="it-IT" i="1" dirty="0" err="1">
                <a:solidFill>
                  <a:srgbClr val="000000"/>
                </a:solidFill>
                <a:latin typeface="Arial" panose="020B0604020202020204" pitchFamily="34" charset="0"/>
                <a:cs typeface="Arial" panose="020B0604020202020204" pitchFamily="34" charset="0"/>
              </a:rPr>
              <a:t>using</a:t>
            </a:r>
            <a:r>
              <a:rPr lang="it-IT" i="1" dirty="0">
                <a:solidFill>
                  <a:srgbClr val="000000"/>
                </a:solidFill>
                <a:latin typeface="Arial" panose="020B0604020202020204" pitchFamily="34" charset="0"/>
                <a:cs typeface="Arial" panose="020B0604020202020204" pitchFamily="34" charset="0"/>
              </a:rPr>
              <a:t> AI to </a:t>
            </a:r>
            <a:r>
              <a:rPr lang="it-IT" i="1" dirty="0" err="1">
                <a:solidFill>
                  <a:srgbClr val="000000"/>
                </a:solidFill>
                <a:latin typeface="Arial" panose="020B0604020202020204" pitchFamily="34" charset="0"/>
                <a:cs typeface="Arial" panose="020B0604020202020204" pitchFamily="34" charset="0"/>
              </a:rPr>
              <a:t>transform</a:t>
            </a:r>
            <a:r>
              <a:rPr lang="it-IT" i="1" dirty="0">
                <a:solidFill>
                  <a:srgbClr val="000000"/>
                </a:solidFill>
                <a:latin typeface="Arial" panose="020B0604020202020204" pitchFamily="34" charset="0"/>
                <a:cs typeface="Arial" panose="020B0604020202020204" pitchFamily="34" charset="0"/>
              </a:rPr>
              <a:t> manufacturing</a:t>
            </a:r>
            <a:endParaRPr lang="it-IT" sz="1050" i="1" dirty="0">
              <a:solidFill>
                <a:srgbClr val="000000"/>
              </a:solidFill>
              <a:latin typeface="Arial" panose="020B0604020202020204" pitchFamily="34" charset="0"/>
              <a:cs typeface="Arial" panose="020B0604020202020204" pitchFamily="34" charset="0"/>
            </a:endParaRPr>
          </a:p>
        </p:txBody>
      </p:sp>
      <p:pic>
        <p:nvPicPr>
          <p:cNvPr id="9" name="Immagine 8" descr="Immagine che contiene testo, schermata, software, Carattere&#10;&#10;Il contenuto generato dall'IA potrebbe non essere corretto.">
            <a:extLst>
              <a:ext uri="{FF2B5EF4-FFF2-40B4-BE49-F238E27FC236}">
                <a16:creationId xmlns:a16="http://schemas.microsoft.com/office/drawing/2014/main" id="{474F43F4-0C5C-9DD2-3EF5-E22072DABBA5}"/>
              </a:ext>
            </a:extLst>
          </p:cNvPr>
          <p:cNvPicPr>
            <a:picLocks noChangeAspect="1"/>
          </p:cNvPicPr>
          <p:nvPr/>
        </p:nvPicPr>
        <p:blipFill>
          <a:blip r:embed="rId4"/>
          <a:stretch>
            <a:fillRect/>
          </a:stretch>
        </p:blipFill>
        <p:spPr>
          <a:xfrm>
            <a:off x="2476242" y="2029955"/>
            <a:ext cx="7362975" cy="4179394"/>
          </a:xfrm>
          <a:prstGeom prst="rect">
            <a:avLst/>
          </a:prstGeom>
        </p:spPr>
      </p:pic>
    </p:spTree>
    <p:extLst>
      <p:ext uri="{BB962C8B-B14F-4D97-AF65-F5344CB8AC3E}">
        <p14:creationId xmlns:p14="http://schemas.microsoft.com/office/powerpoint/2010/main" val="1151276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ADD6789-9FCC-306C-BBB4-F7E90D3A6D81}"/>
            </a:ext>
          </a:extLst>
        </p:cNvPr>
        <p:cNvGrpSpPr/>
        <p:nvPr/>
      </p:nvGrpSpPr>
      <p:grpSpPr>
        <a:xfrm>
          <a:off x="0" y="0"/>
          <a:ext cx="0" cy="0"/>
          <a:chOff x="0" y="0"/>
          <a:chExt cx="0" cy="0"/>
        </a:xfrm>
      </p:grpSpPr>
      <p:sp>
        <p:nvSpPr>
          <p:cNvPr id="10" name="Titolo 9">
            <a:extLst>
              <a:ext uri="{FF2B5EF4-FFF2-40B4-BE49-F238E27FC236}">
                <a16:creationId xmlns:a16="http://schemas.microsoft.com/office/drawing/2014/main" id="{0CEC1531-8D4C-09A1-A5DE-362256D52EAC}"/>
              </a:ext>
            </a:extLst>
          </p:cNvPr>
          <p:cNvSpPr>
            <a:spLocks noGrp="1"/>
          </p:cNvSpPr>
          <p:nvPr>
            <p:ph type="title"/>
          </p:nvPr>
        </p:nvSpPr>
        <p:spPr>
          <a:xfrm>
            <a:off x="335664" y="-127000"/>
            <a:ext cx="8873650" cy="1320800"/>
          </a:xfrm>
        </p:spPr>
        <p:txBody>
          <a:bodyPr>
            <a:normAutofit/>
          </a:bodyPr>
          <a:lstStyle/>
          <a:p>
            <a:r>
              <a:rPr lang="en-GB" sz="4000" dirty="0"/>
              <a:t>AI – Communication</a:t>
            </a:r>
          </a:p>
        </p:txBody>
      </p:sp>
      <p:sp>
        <p:nvSpPr>
          <p:cNvPr id="6" name="Segnaposto piè di pagina 5">
            <a:extLst>
              <a:ext uri="{FF2B5EF4-FFF2-40B4-BE49-F238E27FC236}">
                <a16:creationId xmlns:a16="http://schemas.microsoft.com/office/drawing/2014/main" id="{0225307B-0F82-4395-4FA1-653E992C4DB2}"/>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63AD4851-7E57-EB69-2302-3BE999734EBF}"/>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47A5EDE7-8488-A93A-E54D-21DFAC12FE13}"/>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39</a:t>
            </a:fld>
            <a:endParaRPr lang="en-GB"/>
          </a:p>
        </p:txBody>
      </p:sp>
      <p:pic>
        <p:nvPicPr>
          <p:cNvPr id="3" name="Immagine 2" descr="Immagine che contiene testo, Carattere, logo, Elementi grafici&#10;&#10;Il contenuto generato dall'IA potrebbe non essere corretto.">
            <a:extLst>
              <a:ext uri="{FF2B5EF4-FFF2-40B4-BE49-F238E27FC236}">
                <a16:creationId xmlns:a16="http://schemas.microsoft.com/office/drawing/2014/main" id="{A8F0DEAA-EF41-80A5-5B02-C41E50700BE3}"/>
              </a:ext>
            </a:extLst>
          </p:cNvPr>
          <p:cNvPicPr>
            <a:picLocks noChangeAspect="1"/>
          </p:cNvPicPr>
          <p:nvPr/>
        </p:nvPicPr>
        <p:blipFill>
          <a:blip r:embed="rId2"/>
          <a:srcRect l="4384" t="15949" r="3229"/>
          <a:stretch/>
        </p:blipFill>
        <p:spPr>
          <a:xfrm>
            <a:off x="7508467" y="202552"/>
            <a:ext cx="2330750" cy="419327"/>
          </a:xfrm>
          <a:prstGeom prst="rect">
            <a:avLst/>
          </a:prstGeom>
        </p:spPr>
      </p:pic>
      <p:pic>
        <p:nvPicPr>
          <p:cNvPr id="4" name="Immagine 3" descr="Immagine che contiene testo, schermata, Policromia, astronomia&#10;&#10;Il contenuto generato dall'IA potrebbe non essere corretto.">
            <a:extLst>
              <a:ext uri="{FF2B5EF4-FFF2-40B4-BE49-F238E27FC236}">
                <a16:creationId xmlns:a16="http://schemas.microsoft.com/office/drawing/2014/main" id="{B64EDF63-45FC-D1B0-52DC-41FB32620C95}"/>
              </a:ext>
            </a:extLst>
          </p:cNvPr>
          <p:cNvPicPr>
            <a:picLocks noChangeAspect="1"/>
          </p:cNvPicPr>
          <p:nvPr/>
        </p:nvPicPr>
        <p:blipFill>
          <a:blip r:embed="rId3"/>
          <a:stretch>
            <a:fillRect/>
          </a:stretch>
        </p:blipFill>
        <p:spPr>
          <a:xfrm>
            <a:off x="455969" y="1489411"/>
            <a:ext cx="4353775" cy="4244016"/>
          </a:xfrm>
          <a:prstGeom prst="rect">
            <a:avLst/>
          </a:prstGeom>
        </p:spPr>
      </p:pic>
      <p:pic>
        <p:nvPicPr>
          <p:cNvPr id="9" name="Immagine 8" descr="Immagine che contiene schermata&#10;&#10;Il contenuto generato dall'IA potrebbe non essere corretto.">
            <a:extLst>
              <a:ext uri="{FF2B5EF4-FFF2-40B4-BE49-F238E27FC236}">
                <a16:creationId xmlns:a16="http://schemas.microsoft.com/office/drawing/2014/main" id="{4C1B43DB-031A-9474-DED2-D278CEFB04FF}"/>
              </a:ext>
            </a:extLst>
          </p:cNvPr>
          <p:cNvPicPr>
            <a:picLocks noChangeAspect="1"/>
          </p:cNvPicPr>
          <p:nvPr/>
        </p:nvPicPr>
        <p:blipFill>
          <a:blip r:embed="rId4"/>
          <a:stretch>
            <a:fillRect/>
          </a:stretch>
        </p:blipFill>
        <p:spPr>
          <a:xfrm>
            <a:off x="5340096" y="1768426"/>
            <a:ext cx="5786628" cy="3321147"/>
          </a:xfrm>
          <a:prstGeom prst="rect">
            <a:avLst/>
          </a:prstGeom>
        </p:spPr>
      </p:pic>
      <p:sp>
        <p:nvSpPr>
          <p:cNvPr id="11" name="CasellaDiTesto 10">
            <a:extLst>
              <a:ext uri="{FF2B5EF4-FFF2-40B4-BE49-F238E27FC236}">
                <a16:creationId xmlns:a16="http://schemas.microsoft.com/office/drawing/2014/main" id="{6DE98B11-D45A-C3A9-FC66-F43CEACE58CC}"/>
              </a:ext>
            </a:extLst>
          </p:cNvPr>
          <p:cNvSpPr txBox="1"/>
          <p:nvPr/>
        </p:nvSpPr>
        <p:spPr>
          <a:xfrm>
            <a:off x="5340096" y="5089572"/>
            <a:ext cx="5786628" cy="400110"/>
          </a:xfrm>
          <a:prstGeom prst="rect">
            <a:avLst/>
          </a:prstGeom>
          <a:noFill/>
        </p:spPr>
        <p:txBody>
          <a:bodyPr wrap="square" rtlCol="0">
            <a:spAutoFit/>
          </a:bodyPr>
          <a:lstStyle/>
          <a:p>
            <a:pPr algn="ctr"/>
            <a:r>
              <a:rPr lang="en-GB" sz="1000" dirty="0">
                <a:latin typeface="Arial" panose="020B0604020202020204" pitchFamily="34" charset="0"/>
                <a:cs typeface="Arial" panose="020B0604020202020204" pitchFamily="34" charset="0"/>
              </a:rPr>
              <a:t>Courtesy of Dr. Antonio Parrilla – Italian Prime Ministry Office</a:t>
            </a:r>
          </a:p>
          <a:p>
            <a:pPr algn="ctr"/>
            <a:r>
              <a:rPr lang="en-GB" sz="1000" dirty="0">
                <a:latin typeface="Arial" panose="020B0604020202020204" pitchFamily="34" charset="0"/>
                <a:cs typeface="Arial" panose="020B0604020202020204" pitchFamily="34" charset="0"/>
              </a:rPr>
              <a:t>Full interview: </a:t>
            </a:r>
            <a:r>
              <a:rPr lang="en-GB" sz="1000" dirty="0">
                <a:latin typeface="Arial" panose="020B0604020202020204" pitchFamily="34" charset="0"/>
                <a:cs typeface="Arial" panose="020B0604020202020204" pitchFamily="34" charset="0"/>
                <a:hlinkClick r:id="rId5"/>
              </a:rPr>
              <a:t>https://www.youtube.com/watch?v=T5ko9-Aflc0&amp;t=2913s</a:t>
            </a:r>
            <a:r>
              <a:rPr lang="en-GB" sz="10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628151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A5C393-A371-1D44-7172-48F398B0A206}"/>
            </a:ext>
          </a:extLst>
        </p:cNvPr>
        <p:cNvGrpSpPr/>
        <p:nvPr/>
      </p:nvGrpSpPr>
      <p:grpSpPr>
        <a:xfrm>
          <a:off x="0" y="0"/>
          <a:ext cx="0" cy="0"/>
          <a:chOff x="0" y="0"/>
          <a:chExt cx="0" cy="0"/>
        </a:xfrm>
      </p:grpSpPr>
      <p:sp>
        <p:nvSpPr>
          <p:cNvPr id="10" name="Titolo 9">
            <a:extLst>
              <a:ext uri="{FF2B5EF4-FFF2-40B4-BE49-F238E27FC236}">
                <a16:creationId xmlns:a16="http://schemas.microsoft.com/office/drawing/2014/main" id="{EBC7DBD4-4B36-82B7-E6F0-217060FD8AB1}"/>
              </a:ext>
            </a:extLst>
          </p:cNvPr>
          <p:cNvSpPr>
            <a:spLocks noGrp="1"/>
          </p:cNvSpPr>
          <p:nvPr>
            <p:ph type="title"/>
          </p:nvPr>
        </p:nvSpPr>
        <p:spPr>
          <a:xfrm>
            <a:off x="335664" y="-127000"/>
            <a:ext cx="8596668" cy="1320800"/>
          </a:xfrm>
        </p:spPr>
        <p:txBody>
          <a:bodyPr>
            <a:normAutofit/>
          </a:bodyPr>
          <a:lstStyle/>
          <a:p>
            <a:r>
              <a:rPr lang="en-GB" sz="4000" dirty="0"/>
              <a:t>Objectives</a:t>
            </a:r>
          </a:p>
        </p:txBody>
      </p:sp>
      <p:sp>
        <p:nvSpPr>
          <p:cNvPr id="6" name="Segnaposto piè di pagina 5">
            <a:extLst>
              <a:ext uri="{FF2B5EF4-FFF2-40B4-BE49-F238E27FC236}">
                <a16:creationId xmlns:a16="http://schemas.microsoft.com/office/drawing/2014/main" id="{978F4857-54A5-84E9-2366-EB88AC6FC205}"/>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3E45E542-031A-9E94-3551-F4E7EC0ECFC3}"/>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6995FD4B-D9BF-82BD-417C-CA4F3A40AC07}"/>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4</a:t>
            </a:fld>
            <a:endParaRPr lang="en-GB"/>
          </a:p>
        </p:txBody>
      </p:sp>
      <p:sp>
        <p:nvSpPr>
          <p:cNvPr id="4" name="Segnaposto contenuto 3">
            <a:extLst>
              <a:ext uri="{FF2B5EF4-FFF2-40B4-BE49-F238E27FC236}">
                <a16:creationId xmlns:a16="http://schemas.microsoft.com/office/drawing/2014/main" id="{5E026E7D-9DBF-FB86-D141-FE08A85E9485}"/>
              </a:ext>
            </a:extLst>
          </p:cNvPr>
          <p:cNvSpPr>
            <a:spLocks noGrp="1"/>
          </p:cNvSpPr>
          <p:nvPr>
            <p:ph idx="1"/>
          </p:nvPr>
        </p:nvSpPr>
        <p:spPr>
          <a:xfrm>
            <a:off x="0" y="1474904"/>
            <a:ext cx="6910138" cy="4992043"/>
          </a:xfrm>
        </p:spPr>
        <p:txBody>
          <a:bodyPr/>
          <a:lstStyle/>
          <a:p>
            <a:pPr marL="0" indent="0">
              <a:buNone/>
            </a:pPr>
            <a:endParaRPr lang="en-GB" sz="2400" b="1" dirty="0"/>
          </a:p>
          <a:p>
            <a:pPr>
              <a:buNone/>
            </a:pPr>
            <a:r>
              <a:rPr lang="it-IT" sz="2400" dirty="0"/>
              <a:t>The </a:t>
            </a:r>
            <a:r>
              <a:rPr lang="it-IT" sz="2400" dirty="0" err="1"/>
              <a:t>objectives</a:t>
            </a:r>
            <a:r>
              <a:rPr lang="it-IT" sz="2400" dirty="0"/>
              <a:t> of </a:t>
            </a:r>
            <a:r>
              <a:rPr lang="it-IT" sz="2400" dirty="0" err="1"/>
              <a:t>this</a:t>
            </a:r>
            <a:r>
              <a:rPr lang="it-IT" sz="2400" dirty="0"/>
              <a:t> </a:t>
            </a:r>
            <a:r>
              <a:rPr lang="it-IT" sz="2400" dirty="0" err="1"/>
              <a:t>presentation</a:t>
            </a:r>
            <a:r>
              <a:rPr lang="it-IT" sz="2400" dirty="0"/>
              <a:t> are:</a:t>
            </a:r>
          </a:p>
          <a:p>
            <a:pPr>
              <a:buNone/>
            </a:pPr>
            <a:endParaRPr lang="it-IT" sz="1600" b="1" dirty="0"/>
          </a:p>
          <a:p>
            <a:pPr>
              <a:buFont typeface="Arial" panose="020B0604020202020204" pitchFamily="34" charset="0"/>
              <a:buChar char="•"/>
            </a:pPr>
            <a:r>
              <a:rPr lang="it-IT" sz="2400" dirty="0" err="1"/>
              <a:t>Provide</a:t>
            </a:r>
            <a:r>
              <a:rPr lang="it-IT" sz="2400" dirty="0"/>
              <a:t> an </a:t>
            </a:r>
            <a:r>
              <a:rPr lang="it-IT" sz="2400" dirty="0" err="1"/>
              <a:t>overview</a:t>
            </a:r>
            <a:r>
              <a:rPr lang="it-IT" sz="2400" dirty="0"/>
              <a:t> of </a:t>
            </a:r>
            <a:r>
              <a:rPr lang="it-IT" sz="2400" b="1" dirty="0"/>
              <a:t>CBRNe-AI-</a:t>
            </a:r>
            <a:r>
              <a:rPr lang="it-IT" sz="2400" b="1" dirty="0" err="1"/>
              <a:t>related</a:t>
            </a:r>
            <a:r>
              <a:rPr lang="it-IT" sz="2400" b="1" dirty="0"/>
              <a:t> risks</a:t>
            </a:r>
          </a:p>
          <a:p>
            <a:pPr>
              <a:buFont typeface="Arial" panose="020B0604020202020204" pitchFamily="34" charset="0"/>
              <a:buChar char="•"/>
            </a:pPr>
            <a:r>
              <a:rPr lang="it-IT" sz="2400" dirty="0"/>
              <a:t>Present </a:t>
            </a:r>
            <a:r>
              <a:rPr lang="it-IT" sz="2400" dirty="0" err="1"/>
              <a:t>potential</a:t>
            </a:r>
            <a:r>
              <a:rPr lang="it-IT" sz="2400" dirty="0"/>
              <a:t> </a:t>
            </a:r>
            <a:r>
              <a:rPr lang="it-IT" sz="2400" b="1" dirty="0"/>
              <a:t>AI </a:t>
            </a:r>
            <a:r>
              <a:rPr lang="it-IT" sz="2400" dirty="0" err="1"/>
              <a:t>applications</a:t>
            </a:r>
            <a:r>
              <a:rPr lang="it-IT" sz="2400" b="1" dirty="0"/>
              <a:t> </a:t>
            </a:r>
            <a:r>
              <a:rPr lang="it-IT" sz="2400" dirty="0"/>
              <a:t>to</a:t>
            </a:r>
            <a:r>
              <a:rPr lang="it-IT" sz="2400" b="1" dirty="0"/>
              <a:t> </a:t>
            </a:r>
            <a:r>
              <a:rPr lang="it-IT" sz="2400" b="1" dirty="0" err="1"/>
              <a:t>enhance</a:t>
            </a:r>
            <a:r>
              <a:rPr lang="it-IT" sz="2400" b="1" dirty="0"/>
              <a:t> CBRNe </a:t>
            </a:r>
            <a:r>
              <a:rPr lang="it-IT" sz="2400" b="1" i="1" dirty="0" err="1"/>
              <a:t>safety</a:t>
            </a:r>
            <a:r>
              <a:rPr lang="it-IT" sz="2400" b="1" i="1" dirty="0"/>
              <a:t> and security</a:t>
            </a:r>
          </a:p>
          <a:p>
            <a:pPr>
              <a:buFont typeface="Arial" panose="020B0604020202020204" pitchFamily="34" charset="0"/>
              <a:buChar char="•"/>
            </a:pPr>
            <a:r>
              <a:rPr lang="it-IT" sz="2400" b="1" dirty="0"/>
              <a:t>Share some case studies and the key </a:t>
            </a:r>
            <a:r>
              <a:rPr lang="it-IT" sz="2400" b="1" dirty="0" err="1"/>
              <a:t>lessons</a:t>
            </a:r>
            <a:r>
              <a:rPr lang="it-IT" sz="2400" b="1" dirty="0"/>
              <a:t> </a:t>
            </a:r>
            <a:r>
              <a:rPr lang="it-IT" sz="2400" b="1" dirty="0" err="1"/>
              <a:t>learned</a:t>
            </a:r>
            <a:endParaRPr lang="it-IT" sz="2400" b="1" dirty="0"/>
          </a:p>
          <a:p>
            <a:pPr>
              <a:buFont typeface="Arial" panose="020B0604020202020204" pitchFamily="34" charset="0"/>
              <a:buChar char="•"/>
            </a:pPr>
            <a:r>
              <a:rPr lang="it-IT" sz="2400" dirty="0" err="1"/>
              <a:t>Explore</a:t>
            </a:r>
            <a:r>
              <a:rPr lang="it-IT" sz="2400" b="1" dirty="0"/>
              <a:t> future </a:t>
            </a:r>
            <a:r>
              <a:rPr lang="it-IT" sz="2400" b="1" dirty="0" err="1"/>
              <a:t>developments</a:t>
            </a:r>
            <a:r>
              <a:rPr lang="it-IT" sz="2400" b="1" dirty="0"/>
              <a:t> </a:t>
            </a:r>
            <a:r>
              <a:rPr lang="it-IT" sz="2400" dirty="0"/>
              <a:t>and </a:t>
            </a:r>
            <a:r>
              <a:rPr lang="it-IT" sz="2400" dirty="0" err="1"/>
              <a:t>opportunities</a:t>
            </a:r>
            <a:endParaRPr lang="it-IT" sz="2400" dirty="0"/>
          </a:p>
          <a:p>
            <a:pPr marL="0" indent="0">
              <a:buNone/>
            </a:pPr>
            <a:endParaRPr lang="it-IT" sz="2400" b="1" dirty="0"/>
          </a:p>
        </p:txBody>
      </p:sp>
      <p:pic>
        <p:nvPicPr>
          <p:cNvPr id="8" name="Immagine 7">
            <a:extLst>
              <a:ext uri="{FF2B5EF4-FFF2-40B4-BE49-F238E27FC236}">
                <a16:creationId xmlns:a16="http://schemas.microsoft.com/office/drawing/2014/main" id="{F718A40B-238E-609B-17A1-47795846E819}"/>
              </a:ext>
            </a:extLst>
          </p:cNvPr>
          <p:cNvPicPr>
            <a:picLocks noChangeAspect="1"/>
          </p:cNvPicPr>
          <p:nvPr/>
        </p:nvPicPr>
        <p:blipFill>
          <a:blip r:embed="rId2">
            <a:duotone>
              <a:schemeClr val="accent1">
                <a:shade val="45000"/>
                <a:satMod val="135000"/>
              </a:schemeClr>
              <a:prstClr val="white"/>
            </a:duotone>
          </a:blip>
          <a:stretch>
            <a:fillRect/>
          </a:stretch>
        </p:blipFill>
        <p:spPr>
          <a:xfrm>
            <a:off x="7349023" y="1587337"/>
            <a:ext cx="4501307" cy="4501307"/>
          </a:xfrm>
          <a:prstGeom prst="rect">
            <a:avLst/>
          </a:prstGeom>
        </p:spPr>
      </p:pic>
      <p:pic>
        <p:nvPicPr>
          <p:cNvPr id="3" name="Immagine 2" descr="Immagine che contiene testo, Carattere, logo, Elementi grafici&#10;&#10;Il contenuto generato dall'IA potrebbe non essere corretto.">
            <a:extLst>
              <a:ext uri="{FF2B5EF4-FFF2-40B4-BE49-F238E27FC236}">
                <a16:creationId xmlns:a16="http://schemas.microsoft.com/office/drawing/2014/main" id="{A6E39442-E7A2-D9D5-E5B8-19EABEE889E2}"/>
              </a:ext>
            </a:extLst>
          </p:cNvPr>
          <p:cNvPicPr>
            <a:picLocks noChangeAspect="1"/>
          </p:cNvPicPr>
          <p:nvPr/>
        </p:nvPicPr>
        <p:blipFill>
          <a:blip r:embed="rId3"/>
          <a:srcRect l="4384" t="15949" r="3229"/>
          <a:stretch/>
        </p:blipFill>
        <p:spPr>
          <a:xfrm>
            <a:off x="7508467" y="239128"/>
            <a:ext cx="2330750" cy="419327"/>
          </a:xfrm>
          <a:prstGeom prst="rect">
            <a:avLst/>
          </a:prstGeom>
        </p:spPr>
      </p:pic>
    </p:spTree>
    <p:extLst>
      <p:ext uri="{BB962C8B-B14F-4D97-AF65-F5344CB8AC3E}">
        <p14:creationId xmlns:p14="http://schemas.microsoft.com/office/powerpoint/2010/main" val="2616552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E8EF25F-5973-92EE-0B01-83DF1DACB7FC}"/>
            </a:ext>
          </a:extLst>
        </p:cNvPr>
        <p:cNvGrpSpPr/>
        <p:nvPr/>
      </p:nvGrpSpPr>
      <p:grpSpPr>
        <a:xfrm>
          <a:off x="0" y="0"/>
          <a:ext cx="0" cy="0"/>
          <a:chOff x="0" y="0"/>
          <a:chExt cx="0" cy="0"/>
        </a:xfrm>
      </p:grpSpPr>
      <p:sp>
        <p:nvSpPr>
          <p:cNvPr id="10" name="Titolo 9">
            <a:extLst>
              <a:ext uri="{FF2B5EF4-FFF2-40B4-BE49-F238E27FC236}">
                <a16:creationId xmlns:a16="http://schemas.microsoft.com/office/drawing/2014/main" id="{106C1316-2F7F-3AE9-F15D-687332217B29}"/>
              </a:ext>
            </a:extLst>
          </p:cNvPr>
          <p:cNvSpPr>
            <a:spLocks noGrp="1"/>
          </p:cNvSpPr>
          <p:nvPr>
            <p:ph type="title"/>
          </p:nvPr>
        </p:nvSpPr>
        <p:spPr>
          <a:xfrm>
            <a:off x="335664" y="-127000"/>
            <a:ext cx="8873650" cy="1320800"/>
          </a:xfrm>
        </p:spPr>
        <p:txBody>
          <a:bodyPr>
            <a:normAutofit/>
          </a:bodyPr>
          <a:lstStyle/>
          <a:p>
            <a:r>
              <a:rPr lang="en-GB" sz="4000" dirty="0"/>
              <a:t>AI – Communication</a:t>
            </a:r>
          </a:p>
        </p:txBody>
      </p:sp>
      <p:sp>
        <p:nvSpPr>
          <p:cNvPr id="6" name="Segnaposto piè di pagina 5">
            <a:extLst>
              <a:ext uri="{FF2B5EF4-FFF2-40B4-BE49-F238E27FC236}">
                <a16:creationId xmlns:a16="http://schemas.microsoft.com/office/drawing/2014/main" id="{216837EE-6946-FAB7-A8A6-CA06B8F3EC82}"/>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0B13021E-2519-183B-2F2F-F363928D85FB}"/>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334991D8-ED58-9256-A43F-08791F9AD097}"/>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40</a:t>
            </a:fld>
            <a:endParaRPr lang="en-GB"/>
          </a:p>
        </p:txBody>
      </p:sp>
      <p:pic>
        <p:nvPicPr>
          <p:cNvPr id="3" name="Immagine 2" descr="Immagine che contiene testo, Carattere, logo, Elementi grafici&#10;&#10;Il contenuto generato dall'IA potrebbe non essere corretto.">
            <a:extLst>
              <a:ext uri="{FF2B5EF4-FFF2-40B4-BE49-F238E27FC236}">
                <a16:creationId xmlns:a16="http://schemas.microsoft.com/office/drawing/2014/main" id="{2C1DF5B9-0FAD-62FD-B204-EACE4C364BC0}"/>
              </a:ext>
            </a:extLst>
          </p:cNvPr>
          <p:cNvPicPr>
            <a:picLocks noChangeAspect="1"/>
          </p:cNvPicPr>
          <p:nvPr/>
        </p:nvPicPr>
        <p:blipFill>
          <a:blip r:embed="rId4"/>
          <a:srcRect l="4384" t="15949" r="3229"/>
          <a:stretch/>
        </p:blipFill>
        <p:spPr>
          <a:xfrm>
            <a:off x="7508467" y="202552"/>
            <a:ext cx="2330750" cy="419327"/>
          </a:xfrm>
          <a:prstGeom prst="rect">
            <a:avLst/>
          </a:prstGeom>
        </p:spPr>
      </p:pic>
      <p:pic>
        <p:nvPicPr>
          <p:cNvPr id="2" name="Untitled design (2)">
            <a:hlinkClick r:id="" action="ppaction://media"/>
            <a:extLst>
              <a:ext uri="{FF2B5EF4-FFF2-40B4-BE49-F238E27FC236}">
                <a16:creationId xmlns:a16="http://schemas.microsoft.com/office/drawing/2014/main" id="{353B8C92-4EA5-E87D-7708-D1274BD3793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865376" y="1340472"/>
            <a:ext cx="8375904" cy="4711446"/>
          </a:xfrm>
          <a:prstGeom prst="rect">
            <a:avLst/>
          </a:prstGeom>
        </p:spPr>
      </p:pic>
      <p:sp>
        <p:nvSpPr>
          <p:cNvPr id="12" name="CasellaDiTesto 11">
            <a:extLst>
              <a:ext uri="{FF2B5EF4-FFF2-40B4-BE49-F238E27FC236}">
                <a16:creationId xmlns:a16="http://schemas.microsoft.com/office/drawing/2014/main" id="{80061081-2A3E-EBAA-852E-AAD8DAC66161}"/>
              </a:ext>
            </a:extLst>
          </p:cNvPr>
          <p:cNvSpPr txBox="1"/>
          <p:nvPr/>
        </p:nvSpPr>
        <p:spPr>
          <a:xfrm>
            <a:off x="1865376" y="6071954"/>
            <a:ext cx="8375903" cy="246221"/>
          </a:xfrm>
          <a:prstGeom prst="rect">
            <a:avLst/>
          </a:prstGeom>
          <a:noFill/>
        </p:spPr>
        <p:txBody>
          <a:bodyPr wrap="square" rtlCol="0">
            <a:spAutoFit/>
          </a:bodyPr>
          <a:lstStyle/>
          <a:p>
            <a:pPr algn="ctr"/>
            <a:r>
              <a:rPr lang="en-GB" sz="1000" dirty="0">
                <a:latin typeface="Arial" panose="020B0604020202020204" pitchFamily="34" charset="0"/>
                <a:cs typeface="Arial" panose="020B0604020202020204" pitchFamily="34" charset="0"/>
              </a:rPr>
              <a:t>Full video: </a:t>
            </a:r>
            <a:r>
              <a:rPr lang="en-GB" sz="1000" dirty="0">
                <a:latin typeface="Arial" panose="020B0604020202020204" pitchFamily="34" charset="0"/>
                <a:cs typeface="Arial" panose="020B0604020202020204" pitchFamily="34" charset="0"/>
                <a:hlinkClick r:id="rId6"/>
              </a:rPr>
              <a:t>https://www.youtube.com/watch?v=gLoI9hAX9dw&amp;t=28s</a:t>
            </a:r>
            <a:r>
              <a:rPr lang="en-GB" sz="10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610345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93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FE2CAE6-553A-9FB5-F4F3-74CA2993FBAD}"/>
            </a:ext>
          </a:extLst>
        </p:cNvPr>
        <p:cNvGrpSpPr/>
        <p:nvPr/>
      </p:nvGrpSpPr>
      <p:grpSpPr>
        <a:xfrm>
          <a:off x="0" y="0"/>
          <a:ext cx="0" cy="0"/>
          <a:chOff x="0" y="0"/>
          <a:chExt cx="0" cy="0"/>
        </a:xfrm>
      </p:grpSpPr>
      <p:sp>
        <p:nvSpPr>
          <p:cNvPr id="10" name="Titolo 9">
            <a:extLst>
              <a:ext uri="{FF2B5EF4-FFF2-40B4-BE49-F238E27FC236}">
                <a16:creationId xmlns:a16="http://schemas.microsoft.com/office/drawing/2014/main" id="{3EFD2F4B-9F92-6594-4AAD-7A40EA0BEB1A}"/>
              </a:ext>
            </a:extLst>
          </p:cNvPr>
          <p:cNvSpPr>
            <a:spLocks noGrp="1"/>
          </p:cNvSpPr>
          <p:nvPr>
            <p:ph type="title"/>
          </p:nvPr>
        </p:nvSpPr>
        <p:spPr>
          <a:xfrm>
            <a:off x="335664" y="-127000"/>
            <a:ext cx="8873650" cy="1320800"/>
          </a:xfrm>
        </p:spPr>
        <p:txBody>
          <a:bodyPr>
            <a:normAutofit/>
          </a:bodyPr>
          <a:lstStyle/>
          <a:p>
            <a:r>
              <a:rPr lang="en-GB" sz="4000" dirty="0"/>
              <a:t>Risk, Governance and Responsible AI</a:t>
            </a:r>
          </a:p>
        </p:txBody>
      </p:sp>
      <p:sp>
        <p:nvSpPr>
          <p:cNvPr id="6" name="Segnaposto piè di pagina 5">
            <a:extLst>
              <a:ext uri="{FF2B5EF4-FFF2-40B4-BE49-F238E27FC236}">
                <a16:creationId xmlns:a16="http://schemas.microsoft.com/office/drawing/2014/main" id="{DA92D682-0659-9C39-C4E1-F8E38D7E184B}"/>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26CB8E83-AFB5-A9AF-D313-21D13DC242AA}"/>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E1A4361D-3D07-A894-7A51-A6D1E0E3EC34}"/>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41</a:t>
            </a:fld>
            <a:endParaRPr lang="en-GB"/>
          </a:p>
        </p:txBody>
      </p:sp>
      <p:pic>
        <p:nvPicPr>
          <p:cNvPr id="3" name="Immagine 2" descr="Immagine che contiene testo, Carattere, logo, Elementi grafici&#10;&#10;Il contenuto generato dall'IA potrebbe non essere corretto.">
            <a:extLst>
              <a:ext uri="{FF2B5EF4-FFF2-40B4-BE49-F238E27FC236}">
                <a16:creationId xmlns:a16="http://schemas.microsoft.com/office/drawing/2014/main" id="{4F95BD22-AA2E-5D85-4334-37068BE43F5D}"/>
              </a:ext>
            </a:extLst>
          </p:cNvPr>
          <p:cNvPicPr>
            <a:picLocks noChangeAspect="1"/>
          </p:cNvPicPr>
          <p:nvPr/>
        </p:nvPicPr>
        <p:blipFill>
          <a:blip r:embed="rId2"/>
          <a:srcRect l="4384" t="15949" r="3229"/>
          <a:stretch/>
        </p:blipFill>
        <p:spPr>
          <a:xfrm>
            <a:off x="7508467" y="202552"/>
            <a:ext cx="2330750" cy="419327"/>
          </a:xfrm>
          <a:prstGeom prst="rect">
            <a:avLst/>
          </a:prstGeom>
        </p:spPr>
      </p:pic>
      <p:pic>
        <p:nvPicPr>
          <p:cNvPr id="8" name="Immagine 7">
            <a:extLst>
              <a:ext uri="{FF2B5EF4-FFF2-40B4-BE49-F238E27FC236}">
                <a16:creationId xmlns:a16="http://schemas.microsoft.com/office/drawing/2014/main" id="{CDE21D07-F147-49B1-118B-2A479823196A}"/>
              </a:ext>
            </a:extLst>
          </p:cNvPr>
          <p:cNvPicPr>
            <a:picLocks noChangeAspect="1"/>
          </p:cNvPicPr>
          <p:nvPr/>
        </p:nvPicPr>
        <p:blipFill>
          <a:blip r:embed="rId3"/>
          <a:stretch>
            <a:fillRect/>
          </a:stretch>
        </p:blipFill>
        <p:spPr>
          <a:xfrm>
            <a:off x="2442464" y="1295032"/>
            <a:ext cx="7307072" cy="4859203"/>
          </a:xfrm>
          <a:prstGeom prst="rect">
            <a:avLst/>
          </a:prstGeom>
        </p:spPr>
      </p:pic>
      <p:sp>
        <p:nvSpPr>
          <p:cNvPr id="2" name="CasellaDiTesto 1">
            <a:extLst>
              <a:ext uri="{FF2B5EF4-FFF2-40B4-BE49-F238E27FC236}">
                <a16:creationId xmlns:a16="http://schemas.microsoft.com/office/drawing/2014/main" id="{EB4091D3-37F8-65CA-F12A-043E0381AF20}"/>
              </a:ext>
            </a:extLst>
          </p:cNvPr>
          <p:cNvSpPr txBox="1"/>
          <p:nvPr/>
        </p:nvSpPr>
        <p:spPr>
          <a:xfrm>
            <a:off x="3881521" y="6092458"/>
            <a:ext cx="4428958" cy="307777"/>
          </a:xfrm>
          <a:prstGeom prst="rect">
            <a:avLst/>
          </a:prstGeom>
          <a:noFill/>
        </p:spPr>
        <p:txBody>
          <a:bodyPr wrap="square" rtlCol="0">
            <a:spAutoFit/>
          </a:bodyPr>
          <a:lstStyle/>
          <a:p>
            <a:pPr algn="ctr"/>
            <a:r>
              <a:rPr lang="en-GB" sz="1400" dirty="0">
                <a:latin typeface="Arial" panose="020B0604020202020204" pitchFamily="34" charset="0"/>
                <a:cs typeface="Arial" panose="020B0604020202020204" pitchFamily="34" charset="0"/>
              </a:rPr>
              <a:t>Image generated with ChatGPT 4o</a:t>
            </a:r>
          </a:p>
        </p:txBody>
      </p:sp>
    </p:spTree>
    <p:extLst>
      <p:ext uri="{BB962C8B-B14F-4D97-AF65-F5344CB8AC3E}">
        <p14:creationId xmlns:p14="http://schemas.microsoft.com/office/powerpoint/2010/main" val="1024156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2ECABCE-ADFE-70C2-409A-326B5AF3FBF7}"/>
            </a:ext>
          </a:extLst>
        </p:cNvPr>
        <p:cNvGrpSpPr/>
        <p:nvPr/>
      </p:nvGrpSpPr>
      <p:grpSpPr>
        <a:xfrm>
          <a:off x="0" y="0"/>
          <a:ext cx="0" cy="0"/>
          <a:chOff x="0" y="0"/>
          <a:chExt cx="0" cy="0"/>
        </a:xfrm>
      </p:grpSpPr>
      <p:sp>
        <p:nvSpPr>
          <p:cNvPr id="10" name="Titolo 9">
            <a:extLst>
              <a:ext uri="{FF2B5EF4-FFF2-40B4-BE49-F238E27FC236}">
                <a16:creationId xmlns:a16="http://schemas.microsoft.com/office/drawing/2014/main" id="{CA46C3E5-3B16-903B-2FEB-B23E04C989AA}"/>
              </a:ext>
            </a:extLst>
          </p:cNvPr>
          <p:cNvSpPr>
            <a:spLocks noGrp="1"/>
          </p:cNvSpPr>
          <p:nvPr>
            <p:ph type="title"/>
          </p:nvPr>
        </p:nvSpPr>
        <p:spPr>
          <a:xfrm>
            <a:off x="335664" y="-127000"/>
            <a:ext cx="8873650" cy="1320800"/>
          </a:xfrm>
        </p:spPr>
        <p:txBody>
          <a:bodyPr>
            <a:normAutofit/>
          </a:bodyPr>
          <a:lstStyle/>
          <a:p>
            <a:pPr lvl="0" algn="l"/>
            <a:r>
              <a:rPr lang="it-IT" sz="4000" dirty="0" err="1"/>
              <a:t>Conclusion</a:t>
            </a:r>
            <a:r>
              <a:rPr lang="it-IT" sz="4000" dirty="0"/>
              <a:t> – 1/4</a:t>
            </a:r>
          </a:p>
        </p:txBody>
      </p:sp>
      <p:sp>
        <p:nvSpPr>
          <p:cNvPr id="6" name="Segnaposto piè di pagina 5">
            <a:extLst>
              <a:ext uri="{FF2B5EF4-FFF2-40B4-BE49-F238E27FC236}">
                <a16:creationId xmlns:a16="http://schemas.microsoft.com/office/drawing/2014/main" id="{706B07F4-9833-F923-2566-E9B6C63F71B0}"/>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5F81402E-A593-D62B-0D36-412BDA145C52}"/>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56A05B4B-87B6-E238-5680-C7B1E1E4BA2A}"/>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42</a:t>
            </a:fld>
            <a:endParaRPr lang="en-GB"/>
          </a:p>
        </p:txBody>
      </p:sp>
      <p:pic>
        <p:nvPicPr>
          <p:cNvPr id="3" name="Immagine 2" descr="Immagine che contiene testo, Carattere, logo, Elementi grafici&#10;&#10;Il contenuto generato dall'IA potrebbe non essere corretto.">
            <a:extLst>
              <a:ext uri="{FF2B5EF4-FFF2-40B4-BE49-F238E27FC236}">
                <a16:creationId xmlns:a16="http://schemas.microsoft.com/office/drawing/2014/main" id="{27F93168-9F99-1E68-47CD-CCB538F35D9B}"/>
              </a:ext>
            </a:extLst>
          </p:cNvPr>
          <p:cNvPicPr>
            <a:picLocks noChangeAspect="1"/>
          </p:cNvPicPr>
          <p:nvPr/>
        </p:nvPicPr>
        <p:blipFill>
          <a:blip r:embed="rId2"/>
          <a:srcRect l="4384" t="15949" r="3229"/>
          <a:stretch/>
        </p:blipFill>
        <p:spPr>
          <a:xfrm>
            <a:off x="7508467" y="202552"/>
            <a:ext cx="2330750" cy="419327"/>
          </a:xfrm>
          <a:prstGeom prst="rect">
            <a:avLst/>
          </a:prstGeom>
        </p:spPr>
      </p:pic>
      <p:sp>
        <p:nvSpPr>
          <p:cNvPr id="4" name="CasellaDiTesto 3">
            <a:extLst>
              <a:ext uri="{FF2B5EF4-FFF2-40B4-BE49-F238E27FC236}">
                <a16:creationId xmlns:a16="http://schemas.microsoft.com/office/drawing/2014/main" id="{B5DE25AD-C74E-02B0-7313-B1B6007E5663}"/>
              </a:ext>
            </a:extLst>
          </p:cNvPr>
          <p:cNvSpPr txBox="1"/>
          <p:nvPr/>
        </p:nvSpPr>
        <p:spPr>
          <a:xfrm>
            <a:off x="455969" y="1287053"/>
            <a:ext cx="10478549" cy="1477328"/>
          </a:xfrm>
          <a:prstGeom prst="rect">
            <a:avLst/>
          </a:prstGeom>
          <a:noFill/>
        </p:spPr>
        <p:txBody>
          <a:bodyPr wrap="square">
            <a:spAutoFit/>
          </a:bodyPr>
          <a:lstStyle/>
          <a:p>
            <a:pPr algn="ctr"/>
            <a:r>
              <a:rPr lang="it-IT" b="1" dirty="0" err="1">
                <a:latin typeface="Arial" panose="020B0604020202020204" pitchFamily="34" charset="0"/>
                <a:cs typeface="Arial" panose="020B0604020202020204" pitchFamily="34" charset="0"/>
              </a:rPr>
              <a:t>Education</a:t>
            </a:r>
            <a:r>
              <a:rPr lang="it-IT" b="1" dirty="0">
                <a:latin typeface="Arial" panose="020B0604020202020204" pitchFamily="34" charset="0"/>
                <a:cs typeface="Arial" panose="020B0604020202020204" pitchFamily="34" charset="0"/>
              </a:rPr>
              <a:t>, training and </a:t>
            </a:r>
            <a:r>
              <a:rPr lang="it-IT" b="1" dirty="0" err="1">
                <a:latin typeface="Arial" panose="020B0604020202020204" pitchFamily="34" charset="0"/>
                <a:cs typeface="Arial" panose="020B0604020202020204" pitchFamily="34" charset="0"/>
              </a:rPr>
              <a:t>research</a:t>
            </a:r>
            <a:r>
              <a:rPr lang="it-IT" b="1" dirty="0">
                <a:latin typeface="Arial" panose="020B0604020202020204" pitchFamily="34" charset="0"/>
                <a:cs typeface="Arial" panose="020B0604020202020204" pitchFamily="34" charset="0"/>
              </a:rPr>
              <a:t> are key </a:t>
            </a:r>
            <a:r>
              <a:rPr lang="it-IT" b="1" dirty="0" err="1">
                <a:latin typeface="Arial" panose="020B0604020202020204" pitchFamily="34" charset="0"/>
                <a:cs typeface="Arial" panose="020B0604020202020204" pitchFamily="34" charset="0"/>
              </a:rPr>
              <a:t>aspects</a:t>
            </a:r>
            <a:endParaRPr lang="it-IT" dirty="0">
              <a:latin typeface="Arial" panose="020B0604020202020204" pitchFamily="34" charset="0"/>
              <a:cs typeface="Arial" panose="020B0604020202020204" pitchFamily="34" charset="0"/>
            </a:endParaRPr>
          </a:p>
          <a:p>
            <a:pPr>
              <a:buFont typeface="Arial" panose="020B0604020202020204" pitchFamily="34" charset="0"/>
              <a:buChar char="•"/>
            </a:pPr>
            <a:r>
              <a:rPr lang="it-IT" dirty="0" err="1">
                <a:latin typeface="Arial" panose="020B0604020202020204" pitchFamily="34" charset="0"/>
                <a:cs typeface="Arial" panose="020B0604020202020204" pitchFamily="34" charset="0"/>
              </a:rPr>
              <a:t>Multidisciplinary</a:t>
            </a:r>
            <a:r>
              <a:rPr lang="it-IT" dirty="0">
                <a:latin typeface="Arial" panose="020B0604020202020204" pitchFamily="34" charset="0"/>
                <a:cs typeface="Arial" panose="020B0604020202020204" pitchFamily="34" charset="0"/>
              </a:rPr>
              <a:t> training for scientists, </a:t>
            </a:r>
            <a:r>
              <a:rPr lang="it-IT" dirty="0" err="1">
                <a:latin typeface="Arial" panose="020B0604020202020204" pitchFamily="34" charset="0"/>
                <a:cs typeface="Arial" panose="020B0604020202020204" pitchFamily="34" charset="0"/>
              </a:rPr>
              <a:t>military</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civil</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responders</a:t>
            </a:r>
            <a:endParaRPr lang="it-IT" dirty="0">
              <a:latin typeface="Arial" panose="020B0604020202020204" pitchFamily="34" charset="0"/>
              <a:cs typeface="Arial" panose="020B0604020202020204" pitchFamily="34" charset="0"/>
            </a:endParaRPr>
          </a:p>
          <a:p>
            <a:pPr>
              <a:buFont typeface="Arial" panose="020B0604020202020204" pitchFamily="34" charset="0"/>
              <a:buChar char="•"/>
            </a:pPr>
            <a:r>
              <a:rPr lang="it-IT" dirty="0" err="1">
                <a:latin typeface="Arial" panose="020B0604020202020204" pitchFamily="34" charset="0"/>
                <a:cs typeface="Arial" panose="020B0604020202020204" pitchFamily="34" charset="0"/>
              </a:rPr>
              <a:t>Upskilling</a:t>
            </a:r>
            <a:r>
              <a:rPr lang="it-IT" dirty="0">
                <a:latin typeface="Arial" panose="020B0604020202020204" pitchFamily="34" charset="0"/>
                <a:cs typeface="Arial" panose="020B0604020202020204" pitchFamily="34" charset="0"/>
              </a:rPr>
              <a:t> in AI ethics, </a:t>
            </a:r>
            <a:r>
              <a:rPr lang="it-IT" dirty="0" err="1">
                <a:latin typeface="Arial" panose="020B0604020202020204" pitchFamily="34" charset="0"/>
                <a:cs typeface="Arial" panose="020B0604020202020204" pitchFamily="34" charset="0"/>
              </a:rPr>
              <a:t>modeling</a:t>
            </a:r>
            <a:r>
              <a:rPr lang="it-IT" dirty="0">
                <a:latin typeface="Arial" panose="020B0604020202020204" pitchFamily="34" charset="0"/>
                <a:cs typeface="Arial" panose="020B0604020202020204" pitchFamily="34" charset="0"/>
              </a:rPr>
              <a:t>, and </a:t>
            </a:r>
            <a:r>
              <a:rPr lang="it-IT" dirty="0" err="1">
                <a:latin typeface="Arial" panose="020B0604020202020204" pitchFamily="34" charset="0"/>
                <a:cs typeface="Arial" panose="020B0604020202020204" pitchFamily="34" charset="0"/>
              </a:rPr>
              <a:t>simulation</a:t>
            </a:r>
            <a:endParaRPr lang="it-IT" dirty="0">
              <a:latin typeface="Arial" panose="020B0604020202020204" pitchFamily="34" charset="0"/>
              <a:cs typeface="Arial" panose="020B0604020202020204" pitchFamily="34" charset="0"/>
            </a:endParaRPr>
          </a:p>
          <a:p>
            <a:pPr>
              <a:buFont typeface="Arial" panose="020B0604020202020204" pitchFamily="34" charset="0"/>
              <a:buChar char="•"/>
            </a:pPr>
            <a:r>
              <a:rPr lang="it-IT" dirty="0" err="1">
                <a:latin typeface="Arial" panose="020B0604020202020204" pitchFamily="34" charset="0"/>
                <a:cs typeface="Arial" panose="020B0604020202020204" pitchFamily="34" charset="0"/>
              </a:rPr>
              <a:t>Investing</a:t>
            </a:r>
            <a:r>
              <a:rPr lang="it-IT" dirty="0">
                <a:latin typeface="Arial" panose="020B0604020202020204" pitchFamily="34" charset="0"/>
                <a:cs typeface="Arial" panose="020B0604020202020204" pitchFamily="34" charset="0"/>
              </a:rPr>
              <a:t> in </a:t>
            </a:r>
            <a:r>
              <a:rPr lang="it-IT" dirty="0" err="1">
                <a:latin typeface="Arial" panose="020B0604020202020204" pitchFamily="34" charset="0"/>
                <a:cs typeface="Arial" panose="020B0604020202020204" pitchFamily="34" charset="0"/>
              </a:rPr>
              <a:t>young</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professionals</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through</a:t>
            </a:r>
            <a:r>
              <a:rPr lang="it-IT" dirty="0">
                <a:latin typeface="Arial" panose="020B0604020202020204" pitchFamily="34" charset="0"/>
                <a:cs typeface="Arial" panose="020B0604020202020204" pitchFamily="34" charset="0"/>
              </a:rPr>
              <a:t> CBRNe-</a:t>
            </a:r>
            <a:r>
              <a:rPr lang="it-IT" dirty="0" err="1">
                <a:latin typeface="Arial" panose="020B0604020202020204" pitchFamily="34" charset="0"/>
                <a:cs typeface="Arial" panose="020B0604020202020204" pitchFamily="34" charset="0"/>
              </a:rPr>
              <a:t>focused</a:t>
            </a:r>
            <a:r>
              <a:rPr lang="it-IT" dirty="0">
                <a:latin typeface="Arial" panose="020B0604020202020204" pitchFamily="34" charset="0"/>
                <a:cs typeface="Arial" panose="020B0604020202020204" pitchFamily="34" charset="0"/>
              </a:rPr>
              <a:t> AI </a:t>
            </a:r>
            <a:r>
              <a:rPr lang="it-IT" dirty="0" err="1">
                <a:latin typeface="Arial" panose="020B0604020202020204" pitchFamily="34" charset="0"/>
                <a:cs typeface="Arial" panose="020B0604020202020204" pitchFamily="34" charset="0"/>
              </a:rPr>
              <a:t>programs</a:t>
            </a:r>
            <a:endParaRPr lang="it-IT" dirty="0">
              <a:latin typeface="Arial" panose="020B0604020202020204" pitchFamily="34" charset="0"/>
              <a:cs typeface="Arial" panose="020B0604020202020204" pitchFamily="34" charset="0"/>
            </a:endParaRPr>
          </a:p>
          <a:p>
            <a:pPr>
              <a:buFont typeface="Arial" panose="020B0604020202020204" pitchFamily="34" charset="0"/>
              <a:buChar char="•"/>
            </a:pPr>
            <a:r>
              <a:rPr lang="it-IT" dirty="0">
                <a:latin typeface="Arial" panose="020B0604020202020204" pitchFamily="34" charset="0"/>
                <a:cs typeface="Arial" panose="020B0604020202020204" pitchFamily="34" charset="0"/>
              </a:rPr>
              <a:t>AI can be just a «COPILOT», </a:t>
            </a:r>
            <a:r>
              <a:rPr lang="it-IT" dirty="0" err="1">
                <a:latin typeface="Arial" panose="020B0604020202020204" pitchFamily="34" charset="0"/>
                <a:cs typeface="Arial" panose="020B0604020202020204" pitchFamily="34" charset="0"/>
              </a:rPr>
              <a:t>our</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competences</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mark</a:t>
            </a:r>
            <a:r>
              <a:rPr lang="it-IT" dirty="0">
                <a:latin typeface="Arial" panose="020B0604020202020204" pitchFamily="34" charset="0"/>
                <a:cs typeface="Arial" panose="020B0604020202020204" pitchFamily="34" charset="0"/>
              </a:rPr>
              <a:t> the </a:t>
            </a:r>
            <a:r>
              <a:rPr lang="it-IT" dirty="0" err="1">
                <a:latin typeface="Arial" panose="020B0604020202020204" pitchFamily="34" charset="0"/>
                <a:cs typeface="Arial" panose="020B0604020202020204" pitchFamily="34" charset="0"/>
              </a:rPr>
              <a:t>differences</a:t>
            </a:r>
            <a:r>
              <a:rPr lang="it-IT" dirty="0">
                <a:latin typeface="Arial" panose="020B0604020202020204" pitchFamily="34" charset="0"/>
                <a:cs typeface="Arial" panose="020B0604020202020204" pitchFamily="34" charset="0"/>
              </a:rPr>
              <a:t> in science</a:t>
            </a:r>
          </a:p>
        </p:txBody>
      </p:sp>
      <p:pic>
        <p:nvPicPr>
          <p:cNvPr id="2" name="Picture 4" descr="The dynamic model of the relationships between practice, research, and... |  Download Scientific Diagram">
            <a:extLst>
              <a:ext uri="{FF2B5EF4-FFF2-40B4-BE49-F238E27FC236}">
                <a16:creationId xmlns:a16="http://schemas.microsoft.com/office/drawing/2014/main" id="{22796DFA-8783-C281-06BA-1DC4BFB058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881" y="2975686"/>
            <a:ext cx="3528661" cy="3134764"/>
          </a:xfrm>
          <a:prstGeom prst="rect">
            <a:avLst/>
          </a:prstGeom>
          <a:noFill/>
          <a:extLst>
            <a:ext uri="{909E8E84-426E-40DD-AFC4-6F175D3DCCD1}">
              <a14:hiddenFill xmlns:a14="http://schemas.microsoft.com/office/drawing/2010/main">
                <a:solidFill>
                  <a:srgbClr val="FFFFFF"/>
                </a:solidFill>
              </a14:hiddenFill>
            </a:ext>
          </a:extLst>
        </p:spPr>
      </p:pic>
      <p:sp>
        <p:nvSpPr>
          <p:cNvPr id="8" name="CasellaDiTesto 7">
            <a:extLst>
              <a:ext uri="{FF2B5EF4-FFF2-40B4-BE49-F238E27FC236}">
                <a16:creationId xmlns:a16="http://schemas.microsoft.com/office/drawing/2014/main" id="{67F303EB-7623-6B6A-82C5-82F973C3E5A0}"/>
              </a:ext>
            </a:extLst>
          </p:cNvPr>
          <p:cNvSpPr txBox="1"/>
          <p:nvPr/>
        </p:nvSpPr>
        <p:spPr>
          <a:xfrm>
            <a:off x="803101" y="6110450"/>
            <a:ext cx="3471441" cy="338554"/>
          </a:xfrm>
          <a:prstGeom prst="rect">
            <a:avLst/>
          </a:prstGeom>
          <a:noFill/>
        </p:spPr>
        <p:txBody>
          <a:bodyPr wrap="square">
            <a:spAutoFit/>
          </a:bodyPr>
          <a:lstStyle/>
          <a:p>
            <a:pPr algn="ctr"/>
            <a:r>
              <a:rPr lang="en-GB" sz="800" dirty="0">
                <a:latin typeface="Arial" panose="020B0604020202020204" pitchFamily="34" charset="0"/>
                <a:cs typeface="Arial" panose="020B0604020202020204" pitchFamily="34" charset="0"/>
                <a:hlinkClick r:id="rId4"/>
              </a:rPr>
              <a:t>https://www.researchgate.net/publication/250290986_Building_Management_and_ICT_Learning_in_Civil_Engineering_Education/figures?lo=1</a:t>
            </a:r>
            <a:r>
              <a:rPr lang="en-GB" sz="800" dirty="0">
                <a:latin typeface="Arial" panose="020B0604020202020204" pitchFamily="34" charset="0"/>
                <a:cs typeface="Arial" panose="020B0604020202020204" pitchFamily="34" charset="0"/>
              </a:rPr>
              <a:t> </a:t>
            </a:r>
          </a:p>
        </p:txBody>
      </p:sp>
      <p:pic>
        <p:nvPicPr>
          <p:cNvPr id="9" name="Picture 2" descr="Education Sciences | Free Full-Text | Student Academic and Social  Engagement in the Life of the Academy&amp;mdash;A Lever for Retention and  Persistence in Higher Education">
            <a:extLst>
              <a:ext uri="{FF2B5EF4-FFF2-40B4-BE49-F238E27FC236}">
                <a16:creationId xmlns:a16="http://schemas.microsoft.com/office/drawing/2014/main" id="{CF5F9A98-03B9-76EF-8EBD-13619529C6C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29728" y="3059303"/>
            <a:ext cx="4359171" cy="3120918"/>
          </a:xfrm>
          <a:prstGeom prst="rect">
            <a:avLst/>
          </a:prstGeom>
          <a:noFill/>
          <a:extLst>
            <a:ext uri="{909E8E84-426E-40DD-AFC4-6F175D3DCCD1}">
              <a14:hiddenFill xmlns:a14="http://schemas.microsoft.com/office/drawing/2010/main">
                <a:solidFill>
                  <a:srgbClr val="FFFFFF"/>
                </a:solidFill>
              </a14:hiddenFill>
            </a:ext>
          </a:extLst>
        </p:spPr>
      </p:pic>
      <p:sp>
        <p:nvSpPr>
          <p:cNvPr id="11" name="CasellaDiTesto 10">
            <a:extLst>
              <a:ext uri="{FF2B5EF4-FFF2-40B4-BE49-F238E27FC236}">
                <a16:creationId xmlns:a16="http://schemas.microsoft.com/office/drawing/2014/main" id="{5506C4BD-A82B-B158-596C-0C9475EE0FF8}"/>
              </a:ext>
            </a:extLst>
          </p:cNvPr>
          <p:cNvSpPr txBox="1"/>
          <p:nvPr/>
        </p:nvSpPr>
        <p:spPr>
          <a:xfrm>
            <a:off x="7029728" y="6230404"/>
            <a:ext cx="4359171" cy="215444"/>
          </a:xfrm>
          <a:prstGeom prst="rect">
            <a:avLst/>
          </a:prstGeom>
          <a:noFill/>
        </p:spPr>
        <p:txBody>
          <a:bodyPr wrap="square">
            <a:spAutoFit/>
          </a:bodyPr>
          <a:lstStyle/>
          <a:p>
            <a:pPr algn="ctr"/>
            <a:r>
              <a:rPr lang="en-GB" sz="800" dirty="0">
                <a:latin typeface="Arial" panose="020B0604020202020204" pitchFamily="34" charset="0"/>
                <a:cs typeface="Arial" panose="020B0604020202020204" pitchFamily="34" charset="0"/>
                <a:hlinkClick r:id="rId6"/>
              </a:rPr>
              <a:t>https://www.mdpi.com/2227-7102/13/3/269</a:t>
            </a:r>
            <a:r>
              <a:rPr lang="en-GB" sz="8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104327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20D7F76-376A-E8B1-5E9A-43A2AFE94B57}"/>
            </a:ext>
          </a:extLst>
        </p:cNvPr>
        <p:cNvGrpSpPr/>
        <p:nvPr/>
      </p:nvGrpSpPr>
      <p:grpSpPr>
        <a:xfrm>
          <a:off x="0" y="0"/>
          <a:ext cx="0" cy="0"/>
          <a:chOff x="0" y="0"/>
          <a:chExt cx="0" cy="0"/>
        </a:xfrm>
      </p:grpSpPr>
      <p:sp>
        <p:nvSpPr>
          <p:cNvPr id="10" name="Titolo 9">
            <a:extLst>
              <a:ext uri="{FF2B5EF4-FFF2-40B4-BE49-F238E27FC236}">
                <a16:creationId xmlns:a16="http://schemas.microsoft.com/office/drawing/2014/main" id="{7D257001-FCF1-121A-3155-B37ABF42287C}"/>
              </a:ext>
            </a:extLst>
          </p:cNvPr>
          <p:cNvSpPr>
            <a:spLocks noGrp="1"/>
          </p:cNvSpPr>
          <p:nvPr>
            <p:ph type="title"/>
          </p:nvPr>
        </p:nvSpPr>
        <p:spPr>
          <a:xfrm>
            <a:off x="335664" y="-127000"/>
            <a:ext cx="8873650" cy="1320800"/>
          </a:xfrm>
        </p:spPr>
        <p:txBody>
          <a:bodyPr>
            <a:normAutofit/>
          </a:bodyPr>
          <a:lstStyle/>
          <a:p>
            <a:pPr lvl="0" algn="l"/>
            <a:r>
              <a:rPr lang="it-IT" sz="4000" dirty="0" err="1"/>
              <a:t>Conclusion</a:t>
            </a:r>
            <a:r>
              <a:rPr lang="it-IT" sz="4000" dirty="0"/>
              <a:t> – 2/4</a:t>
            </a:r>
          </a:p>
        </p:txBody>
      </p:sp>
      <p:sp>
        <p:nvSpPr>
          <p:cNvPr id="6" name="Segnaposto piè di pagina 5">
            <a:extLst>
              <a:ext uri="{FF2B5EF4-FFF2-40B4-BE49-F238E27FC236}">
                <a16:creationId xmlns:a16="http://schemas.microsoft.com/office/drawing/2014/main" id="{DB93F975-AD17-F5F3-7859-39DC62FF9577}"/>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D77AD831-59C2-58B8-607C-C4E996E80C08}"/>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08A5AE90-C163-1FE6-8EC0-E7486B15E72A}"/>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43</a:t>
            </a:fld>
            <a:endParaRPr lang="en-GB"/>
          </a:p>
        </p:txBody>
      </p:sp>
      <p:pic>
        <p:nvPicPr>
          <p:cNvPr id="3" name="Immagine 2" descr="Immagine che contiene testo, Carattere, logo, Elementi grafici&#10;&#10;Il contenuto generato dall'IA potrebbe non essere corretto.">
            <a:extLst>
              <a:ext uri="{FF2B5EF4-FFF2-40B4-BE49-F238E27FC236}">
                <a16:creationId xmlns:a16="http://schemas.microsoft.com/office/drawing/2014/main" id="{2BD6C209-6FEF-2272-491D-6120EA238A56}"/>
              </a:ext>
            </a:extLst>
          </p:cNvPr>
          <p:cNvPicPr>
            <a:picLocks noChangeAspect="1"/>
          </p:cNvPicPr>
          <p:nvPr/>
        </p:nvPicPr>
        <p:blipFill>
          <a:blip r:embed="rId2"/>
          <a:srcRect l="4384" t="15949" r="3229"/>
          <a:stretch/>
        </p:blipFill>
        <p:spPr>
          <a:xfrm>
            <a:off x="7508467" y="202552"/>
            <a:ext cx="2330750" cy="419327"/>
          </a:xfrm>
          <a:prstGeom prst="rect">
            <a:avLst/>
          </a:prstGeom>
        </p:spPr>
      </p:pic>
      <p:pic>
        <p:nvPicPr>
          <p:cNvPr id="12" name="Immagine 11" descr="Immagine che contiene testo, schermata, Carattere, Marchio&#10;&#10;Descrizione generata automaticamente">
            <a:extLst>
              <a:ext uri="{FF2B5EF4-FFF2-40B4-BE49-F238E27FC236}">
                <a16:creationId xmlns:a16="http://schemas.microsoft.com/office/drawing/2014/main" id="{3AC460EE-FADC-E811-0D1B-C508858A1A56}"/>
              </a:ext>
            </a:extLst>
          </p:cNvPr>
          <p:cNvPicPr>
            <a:picLocks noChangeAspect="1"/>
          </p:cNvPicPr>
          <p:nvPr/>
        </p:nvPicPr>
        <p:blipFill>
          <a:blip r:embed="rId3"/>
          <a:srcRect t="10694"/>
          <a:stretch/>
        </p:blipFill>
        <p:spPr>
          <a:xfrm>
            <a:off x="7778302" y="1894229"/>
            <a:ext cx="4071937" cy="3631465"/>
          </a:xfrm>
          <a:prstGeom prst="rect">
            <a:avLst/>
          </a:prstGeom>
        </p:spPr>
      </p:pic>
      <p:sp>
        <p:nvSpPr>
          <p:cNvPr id="13" name="CasellaDiTesto 12">
            <a:extLst>
              <a:ext uri="{FF2B5EF4-FFF2-40B4-BE49-F238E27FC236}">
                <a16:creationId xmlns:a16="http://schemas.microsoft.com/office/drawing/2014/main" id="{18372ED4-DD5E-E69C-7E12-6D601093148B}"/>
              </a:ext>
            </a:extLst>
          </p:cNvPr>
          <p:cNvSpPr txBox="1"/>
          <p:nvPr/>
        </p:nvSpPr>
        <p:spPr>
          <a:xfrm>
            <a:off x="7778301" y="5525694"/>
            <a:ext cx="4071937" cy="338554"/>
          </a:xfrm>
          <a:prstGeom prst="rect">
            <a:avLst/>
          </a:prstGeom>
          <a:noFill/>
        </p:spPr>
        <p:txBody>
          <a:bodyPr wrap="square" rtlCol="0">
            <a:spAutoFit/>
          </a:bodyPr>
          <a:lstStyle/>
          <a:p>
            <a:pPr algn="ctr"/>
            <a:r>
              <a:rPr lang="en-GB" sz="1600" dirty="0">
                <a:latin typeface="Arial" panose="020B0604020202020204" pitchFamily="34" charset="0"/>
                <a:cs typeface="Arial" panose="020B0604020202020204" pitchFamily="34" charset="0"/>
                <a:hlinkClick r:id="rId4"/>
              </a:rPr>
              <a:t>https://www.sicc-series.com/</a:t>
            </a:r>
            <a:r>
              <a:rPr lang="en-GB" sz="1600" dirty="0">
                <a:latin typeface="Arial" panose="020B0604020202020204" pitchFamily="34" charset="0"/>
                <a:cs typeface="Arial" panose="020B0604020202020204" pitchFamily="34" charset="0"/>
              </a:rPr>
              <a:t> </a:t>
            </a:r>
          </a:p>
        </p:txBody>
      </p:sp>
      <p:pic>
        <p:nvPicPr>
          <p:cNvPr id="14" name="Immagine 13" descr="Immagine che contiene testo, schermata, Brochure, design&#10;&#10;Descrizione generata automaticamente">
            <a:extLst>
              <a:ext uri="{FF2B5EF4-FFF2-40B4-BE49-F238E27FC236}">
                <a16:creationId xmlns:a16="http://schemas.microsoft.com/office/drawing/2014/main" id="{8D7CFFB9-781E-5EFF-9A5F-893D7E750672}"/>
              </a:ext>
            </a:extLst>
          </p:cNvPr>
          <p:cNvPicPr>
            <a:picLocks noChangeAspect="1"/>
          </p:cNvPicPr>
          <p:nvPr/>
        </p:nvPicPr>
        <p:blipFill>
          <a:blip r:embed="rId5"/>
          <a:stretch>
            <a:fillRect/>
          </a:stretch>
        </p:blipFill>
        <p:spPr>
          <a:xfrm>
            <a:off x="204808" y="1631340"/>
            <a:ext cx="2991904" cy="4163298"/>
          </a:xfrm>
          <a:prstGeom prst="rect">
            <a:avLst/>
          </a:prstGeom>
        </p:spPr>
      </p:pic>
      <p:pic>
        <p:nvPicPr>
          <p:cNvPr id="15" name="Immagine 14" descr="Immagine che contiene testo, schermata, poster, persona&#10;&#10;Descrizione generata automaticamente">
            <a:extLst>
              <a:ext uri="{FF2B5EF4-FFF2-40B4-BE49-F238E27FC236}">
                <a16:creationId xmlns:a16="http://schemas.microsoft.com/office/drawing/2014/main" id="{0E4DDA2A-0D99-CED0-C28B-E2125810BDBE}"/>
              </a:ext>
            </a:extLst>
          </p:cNvPr>
          <p:cNvPicPr>
            <a:picLocks noChangeAspect="1"/>
          </p:cNvPicPr>
          <p:nvPr/>
        </p:nvPicPr>
        <p:blipFill>
          <a:blip r:embed="rId6"/>
          <a:srcRect l="1634" r="2483"/>
          <a:stretch/>
        </p:blipFill>
        <p:spPr>
          <a:xfrm>
            <a:off x="3261351" y="1624466"/>
            <a:ext cx="3022275" cy="4177045"/>
          </a:xfrm>
          <a:prstGeom prst="rect">
            <a:avLst/>
          </a:prstGeom>
        </p:spPr>
      </p:pic>
      <p:sp>
        <p:nvSpPr>
          <p:cNvPr id="16" name="CasellaDiTesto 15">
            <a:extLst>
              <a:ext uri="{FF2B5EF4-FFF2-40B4-BE49-F238E27FC236}">
                <a16:creationId xmlns:a16="http://schemas.microsoft.com/office/drawing/2014/main" id="{7B65A229-9378-B310-DED7-636FD7F2A3FD}"/>
              </a:ext>
            </a:extLst>
          </p:cNvPr>
          <p:cNvSpPr txBox="1"/>
          <p:nvPr/>
        </p:nvSpPr>
        <p:spPr>
          <a:xfrm>
            <a:off x="204808" y="5801511"/>
            <a:ext cx="6078817" cy="338554"/>
          </a:xfrm>
          <a:prstGeom prst="rect">
            <a:avLst/>
          </a:prstGeom>
          <a:noFill/>
        </p:spPr>
        <p:txBody>
          <a:bodyPr wrap="square" rtlCol="0">
            <a:spAutoFit/>
          </a:bodyPr>
          <a:lstStyle/>
          <a:p>
            <a:pPr algn="ctr"/>
            <a:r>
              <a:rPr lang="en-GB" sz="1600" dirty="0">
                <a:latin typeface="Arial" panose="020B0604020202020204" pitchFamily="34" charset="0"/>
                <a:cs typeface="Arial" panose="020B0604020202020204" pitchFamily="34" charset="0"/>
                <a:hlinkClick r:id="rId7"/>
              </a:rPr>
              <a:t>https://www.cbrngate.com/</a:t>
            </a:r>
            <a:r>
              <a:rPr lang="en-GB" sz="1600" dirty="0">
                <a:latin typeface="Arial" panose="020B0604020202020204" pitchFamily="34" charset="0"/>
                <a:cs typeface="Arial" panose="020B0604020202020204" pitchFamily="34" charset="0"/>
              </a:rPr>
              <a:t> </a:t>
            </a:r>
          </a:p>
        </p:txBody>
      </p:sp>
      <p:pic>
        <p:nvPicPr>
          <p:cNvPr id="17" name="Immagine 16">
            <a:extLst>
              <a:ext uri="{FF2B5EF4-FFF2-40B4-BE49-F238E27FC236}">
                <a16:creationId xmlns:a16="http://schemas.microsoft.com/office/drawing/2014/main" id="{225F1431-2A51-A964-638E-ECE041D68635}"/>
              </a:ext>
            </a:extLst>
          </p:cNvPr>
          <p:cNvPicPr>
            <a:picLocks noChangeAspect="1"/>
          </p:cNvPicPr>
          <p:nvPr/>
        </p:nvPicPr>
        <p:blipFill>
          <a:blip r:embed="rId8"/>
          <a:stretch>
            <a:fillRect/>
          </a:stretch>
        </p:blipFill>
        <p:spPr>
          <a:xfrm>
            <a:off x="5709688" y="37051"/>
            <a:ext cx="1459208" cy="1452853"/>
          </a:xfrm>
          <a:prstGeom prst="rect">
            <a:avLst/>
          </a:prstGeom>
        </p:spPr>
      </p:pic>
    </p:spTree>
    <p:extLst>
      <p:ext uri="{BB962C8B-B14F-4D97-AF65-F5344CB8AC3E}">
        <p14:creationId xmlns:p14="http://schemas.microsoft.com/office/powerpoint/2010/main" val="3035555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14291EA-6935-EAEC-6C01-9D256E5CA782}"/>
            </a:ext>
          </a:extLst>
        </p:cNvPr>
        <p:cNvGrpSpPr/>
        <p:nvPr/>
      </p:nvGrpSpPr>
      <p:grpSpPr>
        <a:xfrm>
          <a:off x="0" y="0"/>
          <a:ext cx="0" cy="0"/>
          <a:chOff x="0" y="0"/>
          <a:chExt cx="0" cy="0"/>
        </a:xfrm>
      </p:grpSpPr>
      <p:sp>
        <p:nvSpPr>
          <p:cNvPr id="10" name="Titolo 9">
            <a:extLst>
              <a:ext uri="{FF2B5EF4-FFF2-40B4-BE49-F238E27FC236}">
                <a16:creationId xmlns:a16="http://schemas.microsoft.com/office/drawing/2014/main" id="{8EF9F92E-A021-B6BA-6D09-44DE143AA1B4}"/>
              </a:ext>
            </a:extLst>
          </p:cNvPr>
          <p:cNvSpPr>
            <a:spLocks noGrp="1"/>
          </p:cNvSpPr>
          <p:nvPr>
            <p:ph type="title"/>
          </p:nvPr>
        </p:nvSpPr>
        <p:spPr>
          <a:xfrm>
            <a:off x="335664" y="-127000"/>
            <a:ext cx="8873650" cy="1320800"/>
          </a:xfrm>
        </p:spPr>
        <p:txBody>
          <a:bodyPr>
            <a:normAutofit/>
          </a:bodyPr>
          <a:lstStyle/>
          <a:p>
            <a:pPr lvl="0" algn="l"/>
            <a:r>
              <a:rPr lang="it-IT" sz="4000" dirty="0" err="1"/>
              <a:t>Conclusion</a:t>
            </a:r>
            <a:r>
              <a:rPr lang="it-IT" sz="4000" dirty="0"/>
              <a:t> – 3/4</a:t>
            </a:r>
          </a:p>
        </p:txBody>
      </p:sp>
      <p:sp>
        <p:nvSpPr>
          <p:cNvPr id="6" name="Segnaposto piè di pagina 5">
            <a:extLst>
              <a:ext uri="{FF2B5EF4-FFF2-40B4-BE49-F238E27FC236}">
                <a16:creationId xmlns:a16="http://schemas.microsoft.com/office/drawing/2014/main" id="{7CC0AFDB-E8FB-D0DA-9358-73056352071D}"/>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CE1F656E-DEE9-CDD9-F643-AF6FA1935016}"/>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2FDBB359-1A6A-C002-5AD1-95827B21124E}"/>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44</a:t>
            </a:fld>
            <a:endParaRPr lang="en-GB"/>
          </a:p>
        </p:txBody>
      </p:sp>
      <p:pic>
        <p:nvPicPr>
          <p:cNvPr id="3" name="Immagine 2" descr="Immagine che contiene testo, Carattere, logo, Elementi grafici&#10;&#10;Il contenuto generato dall'IA potrebbe non essere corretto.">
            <a:extLst>
              <a:ext uri="{FF2B5EF4-FFF2-40B4-BE49-F238E27FC236}">
                <a16:creationId xmlns:a16="http://schemas.microsoft.com/office/drawing/2014/main" id="{3CA08E5A-5E72-A858-47F7-B9E80BAD82C7}"/>
              </a:ext>
            </a:extLst>
          </p:cNvPr>
          <p:cNvPicPr>
            <a:picLocks noChangeAspect="1"/>
          </p:cNvPicPr>
          <p:nvPr/>
        </p:nvPicPr>
        <p:blipFill>
          <a:blip r:embed="rId2"/>
          <a:srcRect l="4384" t="15949" r="3229"/>
          <a:stretch/>
        </p:blipFill>
        <p:spPr>
          <a:xfrm>
            <a:off x="7508467" y="202552"/>
            <a:ext cx="2330750" cy="419327"/>
          </a:xfrm>
          <a:prstGeom prst="rect">
            <a:avLst/>
          </a:prstGeom>
        </p:spPr>
      </p:pic>
      <p:sp>
        <p:nvSpPr>
          <p:cNvPr id="2" name="CasellaDiTesto 1">
            <a:extLst>
              <a:ext uri="{FF2B5EF4-FFF2-40B4-BE49-F238E27FC236}">
                <a16:creationId xmlns:a16="http://schemas.microsoft.com/office/drawing/2014/main" id="{AFB2EEF3-D233-31F6-A39A-DC2EDB6A1E84}"/>
              </a:ext>
            </a:extLst>
          </p:cNvPr>
          <p:cNvSpPr txBox="1"/>
          <p:nvPr/>
        </p:nvSpPr>
        <p:spPr>
          <a:xfrm>
            <a:off x="455969" y="1492995"/>
            <a:ext cx="5596808" cy="3416320"/>
          </a:xfrm>
          <a:prstGeom prst="rect">
            <a:avLst/>
          </a:prstGeom>
          <a:solidFill>
            <a:srgbClr val="00843E"/>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n-GB" sz="2160" dirty="0">
                <a:ln>
                  <a:solidFill>
                    <a:schemeClr val="bg1"/>
                  </a:solidFill>
                </a:ln>
                <a:solidFill>
                  <a:schemeClr val="bg1"/>
                </a:solidFill>
              </a:rPr>
              <a:t>“For every new activity, technology, or discovery, we must assess the potential for malicious dual use — that is, the risk that it could be misused for military purposes or exploited in the civilian sector for acts of terrorism or sabotage — and develop appropriate strategies for prevention, countermeasures, responsible development, and emergency management to minimize associated risks.”</a:t>
            </a:r>
          </a:p>
        </p:txBody>
      </p:sp>
      <p:pic>
        <p:nvPicPr>
          <p:cNvPr id="8" name="Immagine 7" descr="Immagine che contiene diagramma, testo, mappa, linea&#10;&#10;Descrizione generata automaticamente">
            <a:extLst>
              <a:ext uri="{FF2B5EF4-FFF2-40B4-BE49-F238E27FC236}">
                <a16:creationId xmlns:a16="http://schemas.microsoft.com/office/drawing/2014/main" id="{22054FEE-7860-5ACE-C385-280790EA72C5}"/>
              </a:ext>
            </a:extLst>
          </p:cNvPr>
          <p:cNvPicPr>
            <a:picLocks noChangeAspect="1"/>
          </p:cNvPicPr>
          <p:nvPr/>
        </p:nvPicPr>
        <p:blipFill>
          <a:blip r:embed="rId3"/>
          <a:stretch>
            <a:fillRect/>
          </a:stretch>
        </p:blipFill>
        <p:spPr>
          <a:xfrm>
            <a:off x="6662375" y="804672"/>
            <a:ext cx="4920027" cy="5710428"/>
          </a:xfrm>
          <a:prstGeom prst="rect">
            <a:avLst/>
          </a:prstGeom>
        </p:spPr>
      </p:pic>
      <p:sp>
        <p:nvSpPr>
          <p:cNvPr id="9" name="CasellaDiTesto 8">
            <a:extLst>
              <a:ext uri="{FF2B5EF4-FFF2-40B4-BE49-F238E27FC236}">
                <a16:creationId xmlns:a16="http://schemas.microsoft.com/office/drawing/2014/main" id="{D5B99CCE-9225-0B88-A0CF-D616363F16DD}"/>
              </a:ext>
            </a:extLst>
          </p:cNvPr>
          <p:cNvSpPr txBox="1"/>
          <p:nvPr/>
        </p:nvSpPr>
        <p:spPr>
          <a:xfrm>
            <a:off x="455969" y="5623067"/>
            <a:ext cx="5596808" cy="461665"/>
          </a:xfrm>
          <a:prstGeom prst="rect">
            <a:avLst/>
          </a:prstGeom>
          <a:noFill/>
        </p:spPr>
        <p:txBody>
          <a:bodyPr wrap="square">
            <a:spAutoFit/>
          </a:bodyPr>
          <a:lstStyle/>
          <a:p>
            <a:pPr algn="ctr"/>
            <a:r>
              <a:rPr lang="it-IT" sz="800" u="sng" dirty="0">
                <a:latin typeface="Arial" panose="020B0604020202020204" pitchFamily="34" charset="0"/>
                <a:cs typeface="Arial" panose="020B0604020202020204" pitchFamily="34" charset="0"/>
                <a:hlinkClick r:id="rId4"/>
              </a:rPr>
              <a:t>Transformation towards sustainable and resilient societies in Asia and the Pacific</a:t>
            </a:r>
            <a:endParaRPr lang="it-IT" sz="800" u="sng" dirty="0">
              <a:latin typeface="Arial" panose="020B0604020202020204" pitchFamily="34" charset="0"/>
              <a:cs typeface="Arial" panose="020B0604020202020204" pitchFamily="34" charset="0"/>
            </a:endParaRPr>
          </a:p>
          <a:p>
            <a:pPr algn="ctr"/>
            <a:r>
              <a:rPr lang="en-GB" sz="800" dirty="0">
                <a:latin typeface="Arial" panose="020B0604020202020204" pitchFamily="34" charset="0"/>
                <a:cs typeface="Arial" panose="020B0604020202020204" pitchFamily="34" charset="0"/>
                <a:hlinkClick r:id="rId5"/>
              </a:rPr>
              <a:t>https://www.researchgate.net/publication/324216809_Transformation_towards_sustainable_and_resilient_societies_in_Asia_and_the_Pacific/figures?lo=1</a:t>
            </a:r>
            <a:r>
              <a:rPr lang="en-GB" sz="8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413034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9983500-AA37-8587-E814-E089BA12CF5D}"/>
            </a:ext>
          </a:extLst>
        </p:cNvPr>
        <p:cNvGrpSpPr/>
        <p:nvPr/>
      </p:nvGrpSpPr>
      <p:grpSpPr>
        <a:xfrm>
          <a:off x="0" y="0"/>
          <a:ext cx="0" cy="0"/>
          <a:chOff x="0" y="0"/>
          <a:chExt cx="0" cy="0"/>
        </a:xfrm>
      </p:grpSpPr>
      <p:sp>
        <p:nvSpPr>
          <p:cNvPr id="10" name="Titolo 9">
            <a:extLst>
              <a:ext uri="{FF2B5EF4-FFF2-40B4-BE49-F238E27FC236}">
                <a16:creationId xmlns:a16="http://schemas.microsoft.com/office/drawing/2014/main" id="{5B83A635-27A4-7151-8AAC-8A2B7DDFA468}"/>
              </a:ext>
            </a:extLst>
          </p:cNvPr>
          <p:cNvSpPr>
            <a:spLocks noGrp="1"/>
          </p:cNvSpPr>
          <p:nvPr>
            <p:ph type="title"/>
          </p:nvPr>
        </p:nvSpPr>
        <p:spPr>
          <a:xfrm>
            <a:off x="335664" y="-127000"/>
            <a:ext cx="8873650" cy="1320800"/>
          </a:xfrm>
        </p:spPr>
        <p:txBody>
          <a:bodyPr>
            <a:normAutofit/>
          </a:bodyPr>
          <a:lstStyle/>
          <a:p>
            <a:pPr lvl="0" algn="l"/>
            <a:r>
              <a:rPr lang="it-IT" sz="4000" dirty="0" err="1"/>
              <a:t>Conclusion</a:t>
            </a:r>
            <a:r>
              <a:rPr lang="it-IT" sz="4000" dirty="0"/>
              <a:t> – 4/4</a:t>
            </a:r>
          </a:p>
        </p:txBody>
      </p:sp>
      <p:sp>
        <p:nvSpPr>
          <p:cNvPr id="6" name="Segnaposto piè di pagina 5">
            <a:extLst>
              <a:ext uri="{FF2B5EF4-FFF2-40B4-BE49-F238E27FC236}">
                <a16:creationId xmlns:a16="http://schemas.microsoft.com/office/drawing/2014/main" id="{01CA4C66-3128-9ED9-DEEC-760ADDABF84F}"/>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BF0A48D4-2745-7787-2ACC-FDB301E22A64}"/>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DC74E7EF-56C5-2807-02BD-04D033528007}"/>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45</a:t>
            </a:fld>
            <a:endParaRPr lang="en-GB"/>
          </a:p>
        </p:txBody>
      </p:sp>
      <p:pic>
        <p:nvPicPr>
          <p:cNvPr id="3" name="Immagine 2" descr="Immagine che contiene testo, Carattere, logo, Elementi grafici&#10;&#10;Il contenuto generato dall'IA potrebbe non essere corretto.">
            <a:extLst>
              <a:ext uri="{FF2B5EF4-FFF2-40B4-BE49-F238E27FC236}">
                <a16:creationId xmlns:a16="http://schemas.microsoft.com/office/drawing/2014/main" id="{3C374004-E619-8705-25F8-E7596CDDE2E8}"/>
              </a:ext>
            </a:extLst>
          </p:cNvPr>
          <p:cNvPicPr>
            <a:picLocks noChangeAspect="1"/>
          </p:cNvPicPr>
          <p:nvPr/>
        </p:nvPicPr>
        <p:blipFill>
          <a:blip r:embed="rId2"/>
          <a:srcRect l="4384" t="15949" r="3229"/>
          <a:stretch/>
        </p:blipFill>
        <p:spPr>
          <a:xfrm>
            <a:off x="7508467" y="202552"/>
            <a:ext cx="2330750" cy="419327"/>
          </a:xfrm>
          <a:prstGeom prst="rect">
            <a:avLst/>
          </a:prstGeom>
        </p:spPr>
      </p:pic>
      <p:sp>
        <p:nvSpPr>
          <p:cNvPr id="4" name="CasellaDiTesto 3">
            <a:extLst>
              <a:ext uri="{FF2B5EF4-FFF2-40B4-BE49-F238E27FC236}">
                <a16:creationId xmlns:a16="http://schemas.microsoft.com/office/drawing/2014/main" id="{082DE0B1-AD31-C219-AE56-675B4EE50D29}"/>
              </a:ext>
            </a:extLst>
          </p:cNvPr>
          <p:cNvSpPr txBox="1"/>
          <p:nvPr/>
        </p:nvSpPr>
        <p:spPr>
          <a:xfrm>
            <a:off x="191102" y="1387938"/>
            <a:ext cx="10598818" cy="2862322"/>
          </a:xfrm>
          <a:prstGeom prst="rect">
            <a:avLst/>
          </a:prstGeom>
          <a:noFill/>
        </p:spPr>
        <p:txBody>
          <a:bodyPr wrap="square">
            <a:spAutoFit/>
          </a:bodyPr>
          <a:lstStyle/>
          <a:p>
            <a:pPr>
              <a:buFont typeface="Arial" panose="020B0604020202020204" pitchFamily="34" charset="0"/>
              <a:buChar char="•"/>
            </a:pPr>
            <a:r>
              <a:rPr lang="it-IT" sz="2000" b="1" dirty="0">
                <a:latin typeface="Arial" panose="020B0604020202020204" pitchFamily="34" charset="0"/>
                <a:cs typeface="Arial" panose="020B0604020202020204" pitchFamily="34" charset="0"/>
              </a:rPr>
              <a:t>AI </a:t>
            </a:r>
            <a:r>
              <a:rPr lang="it-IT" sz="2000" b="1" dirty="0" err="1">
                <a:latin typeface="Arial" panose="020B0604020202020204" pitchFamily="34" charset="0"/>
                <a:cs typeface="Arial" panose="020B0604020202020204" pitchFamily="34" charset="0"/>
              </a:rPr>
              <a:t>is</a:t>
            </a:r>
            <a:r>
              <a:rPr lang="it-IT" sz="2000" b="1" dirty="0">
                <a:latin typeface="Arial" panose="020B0604020202020204" pitchFamily="34" charset="0"/>
                <a:cs typeface="Arial" panose="020B0604020202020204" pitchFamily="34" charset="0"/>
              </a:rPr>
              <a:t> no </a:t>
            </a:r>
            <a:r>
              <a:rPr lang="it-IT" sz="2000" b="1" dirty="0" err="1">
                <a:latin typeface="Arial" panose="020B0604020202020204" pitchFamily="34" charset="0"/>
                <a:cs typeface="Arial" panose="020B0604020202020204" pitchFamily="34" charset="0"/>
              </a:rPr>
              <a:t>longer</a:t>
            </a:r>
            <a:r>
              <a:rPr lang="it-IT" sz="2000" b="1" dirty="0">
                <a:latin typeface="Arial" panose="020B0604020202020204" pitchFamily="34" charset="0"/>
                <a:cs typeface="Arial" panose="020B0604020202020204" pitchFamily="34" charset="0"/>
              </a:rPr>
              <a:t> optional </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It</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is</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essential</a:t>
            </a:r>
            <a:r>
              <a:rPr lang="it-IT" sz="2000" dirty="0">
                <a:latin typeface="Arial" panose="020B0604020202020204" pitchFamily="34" charset="0"/>
                <a:cs typeface="Arial" panose="020B0604020202020204" pitchFamily="34" charset="0"/>
              </a:rPr>
              <a:t> for </a:t>
            </a:r>
            <a:r>
              <a:rPr lang="it-IT" sz="2000" dirty="0" err="1">
                <a:latin typeface="Arial" panose="020B0604020202020204" pitchFamily="34" charset="0"/>
                <a:cs typeface="Arial" panose="020B0604020202020204" pitchFamily="34" charset="0"/>
              </a:rPr>
              <a:t>facing</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modern</a:t>
            </a:r>
            <a:r>
              <a:rPr lang="it-IT" sz="2000" dirty="0">
                <a:latin typeface="Arial" panose="020B0604020202020204" pitchFamily="34" charset="0"/>
                <a:cs typeface="Arial" panose="020B0604020202020204" pitchFamily="34" charset="0"/>
              </a:rPr>
              <a:t> CBRNe </a:t>
            </a:r>
            <a:r>
              <a:rPr lang="it-IT" sz="2000" dirty="0" err="1">
                <a:latin typeface="Arial" panose="020B0604020202020204" pitchFamily="34" charset="0"/>
                <a:cs typeface="Arial" panose="020B0604020202020204" pitchFamily="34" charset="0"/>
              </a:rPr>
              <a:t>threats</a:t>
            </a:r>
            <a:r>
              <a:rPr lang="it-IT" sz="2000" dirty="0">
                <a:latin typeface="Arial" panose="020B0604020202020204" pitchFamily="34" charset="0"/>
                <a:cs typeface="Arial" panose="020B0604020202020204" pitchFamily="34" charset="0"/>
              </a:rPr>
              <a:t> – </a:t>
            </a:r>
            <a:r>
              <a:rPr lang="it-IT" sz="2000" dirty="0" err="1">
                <a:latin typeface="Arial" panose="020B0604020202020204" pitchFamily="34" charset="0"/>
                <a:cs typeface="Arial" panose="020B0604020202020204" pitchFamily="34" charset="0"/>
              </a:rPr>
              <a:t>chemical</a:t>
            </a:r>
            <a:r>
              <a:rPr lang="it-IT" sz="2000" dirty="0">
                <a:latin typeface="Arial" panose="020B0604020202020204" pitchFamily="34" charset="0"/>
                <a:cs typeface="Arial" panose="020B0604020202020204" pitchFamily="34" charset="0"/>
              </a:rPr>
              <a:t> design, </a:t>
            </a:r>
            <a:r>
              <a:rPr lang="it-IT" sz="2000" dirty="0" err="1">
                <a:latin typeface="Arial" panose="020B0604020202020204" pitchFamily="34" charset="0"/>
                <a:cs typeface="Arial" panose="020B0604020202020204" pitchFamily="34" charset="0"/>
              </a:rPr>
              <a:t>bioweapons</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radiological</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sabotage</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nuclear</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command</a:t>
            </a:r>
            <a:r>
              <a:rPr lang="it-IT" sz="2000" dirty="0">
                <a:latin typeface="Arial" panose="020B0604020202020204" pitchFamily="34" charset="0"/>
                <a:cs typeface="Arial" panose="020B0604020202020204" pitchFamily="34" charset="0"/>
              </a:rPr>
              <a:t> risks.</a:t>
            </a:r>
          </a:p>
          <a:p>
            <a:endParaRPr lang="it-IT" sz="2000" dirty="0">
              <a:latin typeface="Arial" panose="020B0604020202020204" pitchFamily="34" charset="0"/>
              <a:cs typeface="Arial" panose="020B0604020202020204" pitchFamily="34" charset="0"/>
            </a:endParaRPr>
          </a:p>
          <a:p>
            <a:pPr>
              <a:buFont typeface="Arial" panose="020B0604020202020204" pitchFamily="34" charset="0"/>
              <a:buChar char="•"/>
            </a:pPr>
            <a:r>
              <a:rPr lang="it-IT" sz="2000" dirty="0">
                <a:latin typeface="Arial" panose="020B0604020202020204" pitchFamily="34" charset="0"/>
                <a:cs typeface="Arial" panose="020B0604020202020204" pitchFamily="34" charset="0"/>
              </a:rPr>
              <a:t> </a:t>
            </a:r>
            <a:r>
              <a:rPr lang="it-IT" sz="2000" b="1" dirty="0">
                <a:latin typeface="Arial" panose="020B0604020202020204" pitchFamily="34" charset="0"/>
                <a:cs typeface="Arial" panose="020B0604020202020204" pitchFamily="34" charset="0"/>
              </a:rPr>
              <a:t>AI Use Cases show </a:t>
            </a:r>
            <a:r>
              <a:rPr lang="it-IT" sz="2000" b="1" dirty="0" err="1">
                <a:latin typeface="Arial" panose="020B0604020202020204" pitchFamily="34" charset="0"/>
                <a:cs typeface="Arial" panose="020B0604020202020204" pitchFamily="34" charset="0"/>
              </a:rPr>
              <a:t>real</a:t>
            </a:r>
            <a:r>
              <a:rPr lang="it-IT" sz="2000" b="1" dirty="0">
                <a:latin typeface="Arial" panose="020B0604020202020204" pitchFamily="34" charset="0"/>
                <a:cs typeface="Arial" panose="020B0604020202020204" pitchFamily="34" charset="0"/>
              </a:rPr>
              <a:t> impact</a:t>
            </a:r>
            <a:r>
              <a:rPr lang="it-IT" sz="2000" dirty="0">
                <a:latin typeface="Arial" panose="020B0604020202020204" pitchFamily="34" charset="0"/>
                <a:cs typeface="Arial" panose="020B0604020202020204" pitchFamily="34" charset="0"/>
              </a:rPr>
              <a:t>:</a:t>
            </a:r>
          </a:p>
          <a:p>
            <a:pPr marL="542925" indent="-254000">
              <a:buFont typeface="Courier New" panose="02070309020205020404" pitchFamily="49" charset="0"/>
              <a:buChar char="o"/>
            </a:pPr>
            <a:r>
              <a:rPr lang="it-IT" sz="2000" dirty="0" err="1">
                <a:latin typeface="Arial" panose="020B0604020202020204" pitchFamily="34" charset="0"/>
                <a:cs typeface="Arial" panose="020B0604020202020204" pitchFamily="34" charset="0"/>
              </a:rPr>
              <a:t>Safer</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chemical</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plants</a:t>
            </a:r>
            <a:endParaRPr lang="it-IT" sz="2000" dirty="0">
              <a:latin typeface="Arial" panose="020B0604020202020204" pitchFamily="34" charset="0"/>
              <a:cs typeface="Arial" panose="020B0604020202020204" pitchFamily="34" charset="0"/>
            </a:endParaRPr>
          </a:p>
          <a:p>
            <a:pPr marL="542925" indent="-254000">
              <a:buFont typeface="Courier New" panose="02070309020205020404" pitchFamily="49" charset="0"/>
              <a:buChar char="o"/>
            </a:pPr>
            <a:r>
              <a:rPr lang="it-IT" sz="2000" dirty="0">
                <a:latin typeface="Arial" panose="020B0604020202020204" pitchFamily="34" charset="0"/>
                <a:cs typeface="Arial" panose="020B0604020202020204" pitchFamily="34" charset="0"/>
              </a:rPr>
              <a:t>Smarter </a:t>
            </a:r>
            <a:r>
              <a:rPr lang="it-IT" sz="2000" dirty="0" err="1">
                <a:latin typeface="Arial" panose="020B0604020202020204" pitchFamily="34" charset="0"/>
                <a:cs typeface="Arial" panose="020B0604020202020204" pitchFamily="34" charset="0"/>
              </a:rPr>
              <a:t>biothreat</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simulations</a:t>
            </a:r>
            <a:endParaRPr lang="it-IT" sz="2000" dirty="0">
              <a:latin typeface="Arial" panose="020B0604020202020204" pitchFamily="34" charset="0"/>
              <a:cs typeface="Arial" panose="020B0604020202020204" pitchFamily="34" charset="0"/>
            </a:endParaRPr>
          </a:p>
          <a:p>
            <a:pPr marL="542925" indent="-254000">
              <a:buFont typeface="Courier New" panose="02070309020205020404" pitchFamily="49" charset="0"/>
              <a:buChar char="o"/>
            </a:pPr>
            <a:r>
              <a:rPr lang="it-IT" sz="2000" dirty="0">
                <a:latin typeface="Arial" panose="020B0604020202020204" pitchFamily="34" charset="0"/>
                <a:cs typeface="Arial" panose="020B0604020202020204" pitchFamily="34" charset="0"/>
              </a:rPr>
              <a:t>Drone-</a:t>
            </a:r>
            <a:r>
              <a:rPr lang="it-IT" sz="2000" dirty="0" err="1">
                <a:latin typeface="Arial" panose="020B0604020202020204" pitchFamily="34" charset="0"/>
                <a:cs typeface="Arial" panose="020B0604020202020204" pitchFamily="34" charset="0"/>
              </a:rPr>
              <a:t>based</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radiation</a:t>
            </a:r>
            <a:r>
              <a:rPr lang="it-IT" sz="2000" dirty="0">
                <a:latin typeface="Arial" panose="020B0604020202020204" pitchFamily="34" charset="0"/>
                <a:cs typeface="Arial" panose="020B0604020202020204" pitchFamily="34" charset="0"/>
              </a:rPr>
              <a:t> mapping</a:t>
            </a:r>
          </a:p>
          <a:p>
            <a:pPr marL="542925" indent="-254000">
              <a:buFont typeface="Courier New" panose="02070309020205020404" pitchFamily="49" charset="0"/>
              <a:buChar char="o"/>
            </a:pPr>
            <a:r>
              <a:rPr lang="it-IT" sz="2000" dirty="0">
                <a:latin typeface="Arial" panose="020B0604020202020204" pitchFamily="34" charset="0"/>
                <a:cs typeface="Arial" panose="020B0604020202020204" pitchFamily="34" charset="0"/>
              </a:rPr>
              <a:t>AI-</a:t>
            </a:r>
            <a:r>
              <a:rPr lang="it-IT" sz="2000" dirty="0" err="1">
                <a:latin typeface="Arial" panose="020B0604020202020204" pitchFamily="34" charset="0"/>
                <a:cs typeface="Arial" panose="020B0604020202020204" pitchFamily="34" charset="0"/>
              </a:rPr>
              <a:t>enhanced</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decision</a:t>
            </a:r>
            <a:r>
              <a:rPr lang="it-IT" sz="2000" dirty="0">
                <a:latin typeface="Arial" panose="020B0604020202020204" pitchFamily="34" charset="0"/>
                <a:cs typeface="Arial" panose="020B0604020202020204" pitchFamily="34" charset="0"/>
              </a:rPr>
              <a:t> systems</a:t>
            </a:r>
          </a:p>
          <a:p>
            <a:pPr marL="542925" indent="-254000">
              <a:buFont typeface="Courier New" panose="02070309020205020404" pitchFamily="49" charset="0"/>
              <a:buChar char="o"/>
            </a:pPr>
            <a:r>
              <a:rPr lang="it-IT" sz="2000" dirty="0">
                <a:latin typeface="Arial" panose="020B0604020202020204" pitchFamily="34" charset="0"/>
                <a:cs typeface="Arial" panose="020B0604020202020204" pitchFamily="34" charset="0"/>
              </a:rPr>
              <a:t>Deep learning in </a:t>
            </a:r>
            <a:r>
              <a:rPr lang="it-IT" sz="2000" dirty="0" err="1">
                <a:latin typeface="Arial" panose="020B0604020202020204" pitchFamily="34" charset="0"/>
                <a:cs typeface="Arial" panose="020B0604020202020204" pitchFamily="34" charset="0"/>
              </a:rPr>
              <a:t>virology</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outperforms</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experts</a:t>
            </a:r>
            <a:endParaRPr lang="it-IT" sz="2000" dirty="0">
              <a:latin typeface="Arial" panose="020B0604020202020204" pitchFamily="34" charset="0"/>
              <a:cs typeface="Arial" panose="020B0604020202020204" pitchFamily="34" charset="0"/>
            </a:endParaRPr>
          </a:p>
        </p:txBody>
      </p:sp>
      <p:sp>
        <p:nvSpPr>
          <p:cNvPr id="9" name="CasellaDiTesto 8">
            <a:extLst>
              <a:ext uri="{FF2B5EF4-FFF2-40B4-BE49-F238E27FC236}">
                <a16:creationId xmlns:a16="http://schemas.microsoft.com/office/drawing/2014/main" id="{AA20F44A-7F9A-4304-AE6F-1D13F9631D6E}"/>
              </a:ext>
            </a:extLst>
          </p:cNvPr>
          <p:cNvSpPr txBox="1"/>
          <p:nvPr/>
        </p:nvSpPr>
        <p:spPr>
          <a:xfrm>
            <a:off x="191102" y="4444399"/>
            <a:ext cx="10598818" cy="1631216"/>
          </a:xfrm>
          <a:prstGeom prst="rect">
            <a:avLst/>
          </a:prstGeom>
          <a:noFill/>
        </p:spPr>
        <p:txBody>
          <a:bodyPr wrap="square">
            <a:spAutoFit/>
          </a:bodyPr>
          <a:lstStyle/>
          <a:p>
            <a:pPr algn="just"/>
            <a:endParaRPr lang="it-IT" sz="2000" dirty="0">
              <a:latin typeface="Arial" panose="020B0604020202020204" pitchFamily="34" charset="0"/>
              <a:cs typeface="Arial" panose="020B0604020202020204" pitchFamily="34" charset="0"/>
            </a:endParaRPr>
          </a:p>
          <a:p>
            <a:pPr algn="just">
              <a:buFont typeface="Arial" panose="020B0604020202020204" pitchFamily="34" charset="0"/>
              <a:buChar char="•"/>
            </a:pPr>
            <a:r>
              <a:rPr lang="it-IT" sz="2000" dirty="0">
                <a:latin typeface="Arial" panose="020B0604020202020204" pitchFamily="34" charset="0"/>
                <a:cs typeface="Arial" panose="020B0604020202020204" pitchFamily="34" charset="0"/>
              </a:rPr>
              <a:t> </a:t>
            </a:r>
            <a:r>
              <a:rPr lang="it-IT" sz="2000" b="1" dirty="0">
                <a:latin typeface="Arial" panose="020B0604020202020204" pitchFamily="34" charset="0"/>
                <a:cs typeface="Arial" panose="020B0604020202020204" pitchFamily="34" charset="0"/>
              </a:rPr>
              <a:t>Global </a:t>
            </a:r>
            <a:r>
              <a:rPr lang="it-IT" sz="2000" b="1" dirty="0" err="1">
                <a:latin typeface="Arial" panose="020B0604020202020204" pitchFamily="34" charset="0"/>
                <a:cs typeface="Arial" panose="020B0604020202020204" pitchFamily="34" charset="0"/>
              </a:rPr>
              <a:t>cooperation</a:t>
            </a:r>
            <a:r>
              <a:rPr lang="it-IT" sz="2000" b="1" dirty="0">
                <a:latin typeface="Arial" panose="020B0604020202020204" pitchFamily="34" charset="0"/>
                <a:cs typeface="Arial" panose="020B0604020202020204" pitchFamily="34" charset="0"/>
              </a:rPr>
              <a:t> </a:t>
            </a:r>
            <a:r>
              <a:rPr lang="it-IT" sz="2000" b="1" dirty="0" err="1">
                <a:latin typeface="Arial" panose="020B0604020202020204" pitchFamily="34" charset="0"/>
                <a:cs typeface="Arial" panose="020B0604020202020204" pitchFamily="34" charset="0"/>
              </a:rPr>
              <a:t>is</a:t>
            </a:r>
            <a:r>
              <a:rPr lang="it-IT" sz="2000" b="1" dirty="0">
                <a:latin typeface="Arial" panose="020B0604020202020204" pitchFamily="34" charset="0"/>
                <a:cs typeface="Arial" panose="020B0604020202020204" pitchFamily="34" charset="0"/>
              </a:rPr>
              <a:t> </a:t>
            </a:r>
            <a:r>
              <a:rPr lang="it-IT" sz="2000" b="1" dirty="0" err="1">
                <a:latin typeface="Arial" panose="020B0604020202020204" pitchFamily="34" charset="0"/>
                <a:cs typeface="Arial" panose="020B0604020202020204" pitchFamily="34" charset="0"/>
              </a:rPr>
              <a:t>vital</a:t>
            </a:r>
            <a:r>
              <a:rPr lang="it-IT" sz="2000" dirty="0">
                <a:latin typeface="Arial" panose="020B0604020202020204" pitchFamily="34" charset="0"/>
                <a:cs typeface="Arial" panose="020B0604020202020204" pitchFamily="34" charset="0"/>
              </a:rPr>
              <a:t>: CBRNe challenges cross </a:t>
            </a:r>
            <a:r>
              <a:rPr lang="it-IT" sz="2000" dirty="0" err="1">
                <a:latin typeface="Arial" panose="020B0604020202020204" pitchFamily="34" charset="0"/>
                <a:cs typeface="Arial" panose="020B0604020202020204" pitchFamily="34" charset="0"/>
              </a:rPr>
              <a:t>borders</a:t>
            </a:r>
            <a:r>
              <a:rPr lang="it-IT" sz="2000" dirty="0">
                <a:latin typeface="Arial" panose="020B0604020202020204" pitchFamily="34" charset="0"/>
                <a:cs typeface="Arial" panose="020B0604020202020204" pitchFamily="34" charset="0"/>
              </a:rPr>
              <a:t> — so must </a:t>
            </a:r>
            <a:r>
              <a:rPr lang="it-IT" sz="2000" dirty="0" err="1">
                <a:latin typeface="Arial" panose="020B0604020202020204" pitchFamily="34" charset="0"/>
                <a:cs typeface="Arial" panose="020B0604020202020204" pitchFamily="34" charset="0"/>
              </a:rPr>
              <a:t>solutions</a:t>
            </a:r>
            <a:r>
              <a:rPr lang="it-IT" sz="2000" dirty="0">
                <a:latin typeface="Arial" panose="020B0604020202020204" pitchFamily="34" charset="0"/>
                <a:cs typeface="Arial" panose="020B0604020202020204" pitchFamily="34" charset="0"/>
              </a:rPr>
              <a:t>. Support UNICRI, NATO, OPCW, EU, DHS frameworks.</a:t>
            </a:r>
          </a:p>
          <a:p>
            <a:pPr algn="just"/>
            <a:endParaRPr lang="it-IT" sz="2000" dirty="0">
              <a:latin typeface="Arial" panose="020B0604020202020204" pitchFamily="34" charset="0"/>
              <a:cs typeface="Arial" panose="020B0604020202020204" pitchFamily="34" charset="0"/>
            </a:endParaRPr>
          </a:p>
          <a:p>
            <a:pPr algn="just">
              <a:buFont typeface="Arial" panose="020B0604020202020204" pitchFamily="34" charset="0"/>
              <a:buChar char="•"/>
            </a:pPr>
            <a:r>
              <a:rPr lang="it-IT" sz="2000" b="1" dirty="0">
                <a:latin typeface="Arial" panose="020B0604020202020204" pitchFamily="34" charset="0"/>
                <a:cs typeface="Arial" panose="020B0604020202020204" pitchFamily="34" charset="0"/>
              </a:rPr>
              <a:t>Roadmap to 2035 starts </a:t>
            </a:r>
            <a:r>
              <a:rPr lang="it-IT" sz="2000" b="1" dirty="0" err="1">
                <a:latin typeface="Arial" panose="020B0604020202020204" pitchFamily="34" charset="0"/>
                <a:cs typeface="Arial" panose="020B0604020202020204" pitchFamily="34" charset="0"/>
              </a:rPr>
              <a:t>now</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Embed</a:t>
            </a:r>
            <a:r>
              <a:rPr lang="it-IT" sz="2000" dirty="0">
                <a:latin typeface="Arial" panose="020B0604020202020204" pitchFamily="34" charset="0"/>
                <a:cs typeface="Arial" panose="020B0604020202020204" pitchFamily="34" charset="0"/>
              </a:rPr>
              <a:t> AI </a:t>
            </a:r>
            <a:r>
              <a:rPr lang="it-IT" sz="2000" dirty="0" err="1">
                <a:latin typeface="Arial" panose="020B0604020202020204" pitchFamily="34" charset="0"/>
                <a:cs typeface="Arial" panose="020B0604020202020204" pitchFamily="34" charset="0"/>
              </a:rPr>
              <a:t>safely</a:t>
            </a:r>
            <a:r>
              <a:rPr lang="it-IT" sz="2000" dirty="0">
                <a:latin typeface="Arial" panose="020B0604020202020204" pitchFamily="34" charset="0"/>
                <a:cs typeface="Arial" panose="020B0604020202020204" pitchFamily="34" charset="0"/>
              </a:rPr>
              <a:t> and </a:t>
            </a:r>
            <a:r>
              <a:rPr lang="it-IT" sz="2000" dirty="0" err="1">
                <a:latin typeface="Arial" panose="020B0604020202020204" pitchFamily="34" charset="0"/>
                <a:cs typeface="Arial" panose="020B0604020202020204" pitchFamily="34" charset="0"/>
              </a:rPr>
              <a:t>strategically</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Every</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actor</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counts</a:t>
            </a:r>
            <a:r>
              <a:rPr lang="it-IT" sz="2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226966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38173-3FE2-0DEB-4334-4A7D6DBE7C0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1935CCC-BC4A-C88F-2AB0-BB4DC2A5F9AB}"/>
              </a:ext>
            </a:extLst>
          </p:cNvPr>
          <p:cNvSpPr>
            <a:spLocks noGrp="1"/>
          </p:cNvSpPr>
          <p:nvPr>
            <p:ph type="ctrTitle"/>
          </p:nvPr>
        </p:nvSpPr>
        <p:spPr>
          <a:xfrm>
            <a:off x="0" y="1612143"/>
            <a:ext cx="12192000" cy="1646302"/>
          </a:xfrm>
        </p:spPr>
        <p:txBody>
          <a:bodyPr/>
          <a:lstStyle/>
          <a:p>
            <a:pPr algn="ctr"/>
            <a:r>
              <a:rPr lang="en-US" sz="4800" dirty="0">
                <a:solidFill>
                  <a:schemeClr val="tx1"/>
                </a:solidFill>
              </a:rPr>
              <a:t>Enhancing CBRNe Security through Artificial Intelligence: Detection, Simulation, and</a:t>
            </a:r>
            <a:br>
              <a:rPr lang="en-US" sz="4800" dirty="0">
                <a:solidFill>
                  <a:schemeClr val="tx1"/>
                </a:solidFill>
              </a:rPr>
            </a:br>
            <a:r>
              <a:rPr lang="en-US" sz="4800" dirty="0">
                <a:solidFill>
                  <a:schemeClr val="tx1"/>
                </a:solidFill>
              </a:rPr>
              <a:t>Decision-Making</a:t>
            </a:r>
          </a:p>
        </p:txBody>
      </p:sp>
      <p:sp>
        <p:nvSpPr>
          <p:cNvPr id="5" name="Segnaposto testo 4">
            <a:extLst>
              <a:ext uri="{FF2B5EF4-FFF2-40B4-BE49-F238E27FC236}">
                <a16:creationId xmlns:a16="http://schemas.microsoft.com/office/drawing/2014/main" id="{7EFC9F94-8954-7396-3D42-42927DCBACC7}"/>
              </a:ext>
            </a:extLst>
          </p:cNvPr>
          <p:cNvSpPr>
            <a:spLocks noGrp="1"/>
          </p:cNvSpPr>
          <p:nvPr>
            <p:ph type="body" sz="quarter" idx="14"/>
          </p:nvPr>
        </p:nvSpPr>
        <p:spPr>
          <a:xfrm>
            <a:off x="0" y="3258445"/>
            <a:ext cx="12192000" cy="500533"/>
          </a:xfrm>
        </p:spPr>
        <p:txBody>
          <a:bodyPr/>
          <a:lstStyle/>
          <a:p>
            <a:pPr marL="720000" algn="ctr">
              <a:spcBef>
                <a:spcPts val="0"/>
              </a:spcBef>
            </a:pPr>
            <a:r>
              <a:rPr lang="it-IT" b="1" u="sng" dirty="0"/>
              <a:t>Andrea Malizia</a:t>
            </a:r>
            <a:r>
              <a:rPr lang="it-IT" b="1" baseline="30000" dirty="0"/>
              <a:t>1,2</a:t>
            </a:r>
            <a:r>
              <a:rPr lang="it-IT" dirty="0"/>
              <a:t>, Luca Martellucci</a:t>
            </a:r>
            <a:r>
              <a:rPr lang="it-IT" baseline="30000" dirty="0"/>
              <a:t>2,3</a:t>
            </a:r>
            <a:r>
              <a:rPr lang="it-IT" dirty="0"/>
              <a:t>, Alessandro </a:t>
            </a:r>
            <a:r>
              <a:rPr lang="it-IT" dirty="0" err="1"/>
              <a:t>Puleio</a:t>
            </a:r>
            <a:r>
              <a:rPr lang="it-IT" baseline="30000" dirty="0"/>
              <a:t> 2,3</a:t>
            </a:r>
            <a:r>
              <a:rPr lang="it-IT" dirty="0"/>
              <a:t>,  </a:t>
            </a:r>
          </a:p>
          <a:p>
            <a:pPr marL="720000" algn="ctr">
              <a:spcBef>
                <a:spcPts val="0"/>
              </a:spcBef>
            </a:pPr>
            <a:r>
              <a:rPr lang="it-IT" dirty="0"/>
              <a:t>Riccardo Rossi</a:t>
            </a:r>
            <a:r>
              <a:rPr lang="it-IT" baseline="30000" dirty="0"/>
              <a:t>2,3</a:t>
            </a:r>
            <a:r>
              <a:rPr lang="it-IT" dirty="0"/>
              <a:t>, Alba Iannotti</a:t>
            </a:r>
            <a:r>
              <a:rPr lang="it-IT" baseline="30000" dirty="0"/>
              <a:t>2,3,4</a:t>
            </a:r>
            <a:r>
              <a:rPr lang="it-IT" dirty="0"/>
              <a:t>, Riccardo Quaranta</a:t>
            </a:r>
            <a:r>
              <a:rPr lang="it-IT" baseline="30000" dirty="0"/>
              <a:t>1,2,3</a:t>
            </a:r>
            <a:r>
              <a:rPr lang="it-IT" dirty="0"/>
              <a:t>, </a:t>
            </a:r>
          </a:p>
          <a:p>
            <a:pPr marL="720000" algn="ctr">
              <a:spcBef>
                <a:spcPts val="0"/>
              </a:spcBef>
            </a:pPr>
            <a:r>
              <a:rPr lang="it-IT" dirty="0"/>
              <a:t>Colomba Russo</a:t>
            </a:r>
            <a:r>
              <a:rPr lang="it-IT" baseline="30000" dirty="0"/>
              <a:t>2,3,4</a:t>
            </a:r>
            <a:r>
              <a:rPr lang="it-IT" dirty="0"/>
              <a:t>,  Daniele Di Giovanni</a:t>
            </a:r>
            <a:r>
              <a:rPr lang="it-IT" baseline="30000" dirty="0"/>
              <a:t>1,2</a:t>
            </a:r>
            <a:r>
              <a:rPr lang="it-IT" dirty="0"/>
              <a:t>, Grace P. Xerri</a:t>
            </a:r>
            <a:r>
              <a:rPr lang="it-IT" baseline="30000" dirty="0"/>
              <a:t>2,3</a:t>
            </a:r>
            <a:r>
              <a:rPr lang="it-IT" dirty="0"/>
              <a:t>, </a:t>
            </a:r>
          </a:p>
          <a:p>
            <a:pPr marL="720000" algn="ctr">
              <a:spcBef>
                <a:spcPts val="0"/>
              </a:spcBef>
            </a:pPr>
            <a:r>
              <a:rPr lang="it-IT" dirty="0"/>
              <a:t>Gabriele Giuga</a:t>
            </a:r>
            <a:r>
              <a:rPr lang="it-IT" baseline="30000" dirty="0"/>
              <a:t>2,3</a:t>
            </a:r>
            <a:r>
              <a:rPr lang="it-IT" dirty="0"/>
              <a:t>, Sabrina Rao</a:t>
            </a:r>
            <a:r>
              <a:rPr lang="it-IT" baseline="30000" dirty="0"/>
              <a:t>1,2  </a:t>
            </a:r>
            <a:r>
              <a:rPr lang="it-IT" dirty="0"/>
              <a:t>and Pasquale Gaudio</a:t>
            </a:r>
            <a:r>
              <a:rPr lang="it-IT" baseline="30000" dirty="0"/>
              <a:t>2,3</a:t>
            </a:r>
            <a:endParaRPr lang="en-GB" baseline="30000" dirty="0"/>
          </a:p>
        </p:txBody>
      </p:sp>
      <p:sp>
        <p:nvSpPr>
          <p:cNvPr id="8" name="Segnaposto testo 7">
            <a:extLst>
              <a:ext uri="{FF2B5EF4-FFF2-40B4-BE49-F238E27FC236}">
                <a16:creationId xmlns:a16="http://schemas.microsoft.com/office/drawing/2014/main" id="{07026C87-39BB-167F-9B3F-6CD716B8301C}"/>
              </a:ext>
            </a:extLst>
          </p:cNvPr>
          <p:cNvSpPr>
            <a:spLocks noGrp="1"/>
          </p:cNvSpPr>
          <p:nvPr>
            <p:ph type="body" sz="quarter" idx="13"/>
          </p:nvPr>
        </p:nvSpPr>
        <p:spPr>
          <a:xfrm>
            <a:off x="229364" y="5200440"/>
            <a:ext cx="11962636" cy="771689"/>
          </a:xfrm>
        </p:spPr>
        <p:txBody>
          <a:bodyPr/>
          <a:lstStyle/>
          <a:p>
            <a:r>
              <a:rPr lang="en-US" sz="1600" i="1" dirty="0"/>
              <a:t>1. Department of Biomedicine and Prevention, University of Rome Tor Vergata (Italy)</a:t>
            </a:r>
          </a:p>
          <a:p>
            <a:r>
              <a:rPr lang="en-US" sz="1600" i="1" dirty="0"/>
              <a:t>2. International Master Courses in Protection against CBRNe events, University of Rome Tor Vergata (Italy)</a:t>
            </a:r>
          </a:p>
          <a:p>
            <a:r>
              <a:rPr lang="en-US" sz="1600" i="1" dirty="0"/>
              <a:t>3. Department of Industrial Engineering, University of Rome Tor Vergata (Italy)</a:t>
            </a:r>
          </a:p>
          <a:p>
            <a:r>
              <a:rPr lang="en-US" sz="1600" i="1" dirty="0"/>
              <a:t>4. HESAR </a:t>
            </a:r>
            <a:r>
              <a:rPr lang="en-US" sz="1600" i="1" dirty="0" err="1"/>
              <a:t>s.r.l.s</a:t>
            </a:r>
            <a:r>
              <a:rPr lang="en-US" sz="1600" i="1" dirty="0"/>
              <a:t>, (Italy)</a:t>
            </a:r>
          </a:p>
          <a:p>
            <a:endParaRPr lang="en-GB" dirty="0"/>
          </a:p>
        </p:txBody>
      </p:sp>
      <p:pic>
        <p:nvPicPr>
          <p:cNvPr id="4" name="Immagine 3" descr="Immagine che contiene testo, Carattere, logo, Elementi grafici&#10;&#10;Il contenuto generato dall'IA potrebbe non essere corretto.">
            <a:extLst>
              <a:ext uri="{FF2B5EF4-FFF2-40B4-BE49-F238E27FC236}">
                <a16:creationId xmlns:a16="http://schemas.microsoft.com/office/drawing/2014/main" id="{80549F19-D7BB-6143-4138-8329082557BA}"/>
              </a:ext>
            </a:extLst>
          </p:cNvPr>
          <p:cNvPicPr>
            <a:picLocks noChangeAspect="1"/>
          </p:cNvPicPr>
          <p:nvPr/>
        </p:nvPicPr>
        <p:blipFill>
          <a:blip r:embed="rId3"/>
          <a:srcRect l="4384" t="15949" r="3229"/>
          <a:stretch/>
        </p:blipFill>
        <p:spPr>
          <a:xfrm>
            <a:off x="3436875" y="545489"/>
            <a:ext cx="3651560" cy="656955"/>
          </a:xfrm>
          <a:prstGeom prst="rect">
            <a:avLst/>
          </a:prstGeom>
        </p:spPr>
      </p:pic>
      <p:pic>
        <p:nvPicPr>
          <p:cNvPr id="1026" name="Picture 2" descr="EU CBRN Risk Mitigation CoE Initiative - Wikipedia">
            <a:extLst>
              <a:ext uri="{FF2B5EF4-FFF2-40B4-BE49-F238E27FC236}">
                <a16:creationId xmlns:a16="http://schemas.microsoft.com/office/drawing/2014/main" id="{6C05022E-2032-88A9-8C85-D0ACE2FA69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496" y="507104"/>
            <a:ext cx="1918117" cy="656955"/>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B59F61FD-EAA3-E7F9-C6E9-7D4902A119CE}"/>
              </a:ext>
            </a:extLst>
          </p:cNvPr>
          <p:cNvSpPr txBox="1"/>
          <p:nvPr/>
        </p:nvSpPr>
        <p:spPr>
          <a:xfrm>
            <a:off x="0" y="6288613"/>
            <a:ext cx="7088435" cy="569387"/>
          </a:xfrm>
          <a:prstGeom prst="rect">
            <a:avLst/>
          </a:prstGeom>
          <a:noFill/>
        </p:spPr>
        <p:txBody>
          <a:bodyPr wrap="square">
            <a:spAutoFit/>
          </a:bodyPr>
          <a:lstStyle/>
          <a:p>
            <a:r>
              <a:rPr lang="en-GB" sz="1050" i="1" dirty="0">
                <a:solidFill>
                  <a:schemeClr val="bg1"/>
                </a:solidFill>
                <a:latin typeface="Arial" panose="020B0604020202020204" pitchFamily="34" charset="0"/>
                <a:cs typeface="Arial" panose="020B0604020202020204" pitchFamily="34" charset="0"/>
              </a:rPr>
              <a:t>The EU CBRN Risk Mitigation Centres of Excellence Initiative</a:t>
            </a:r>
          </a:p>
          <a:p>
            <a:r>
              <a:rPr lang="en-GB" sz="1050" i="1" dirty="0">
                <a:solidFill>
                  <a:schemeClr val="bg1"/>
                </a:solidFill>
                <a:latin typeface="Arial" panose="020B0604020202020204" pitchFamily="34" charset="0"/>
                <a:cs typeface="Arial" panose="020B0604020202020204" pitchFamily="34" charset="0"/>
              </a:rPr>
              <a:t>10</a:t>
            </a:r>
            <a:r>
              <a:rPr lang="en-GB" sz="1050" i="1" baseline="30000" dirty="0">
                <a:solidFill>
                  <a:schemeClr val="bg1"/>
                </a:solidFill>
                <a:latin typeface="Arial" panose="020B0604020202020204" pitchFamily="34" charset="0"/>
                <a:cs typeface="Arial" panose="020B0604020202020204" pitchFamily="34" charset="0"/>
              </a:rPr>
              <a:t>th</a:t>
            </a:r>
            <a:r>
              <a:rPr lang="en-GB" sz="1050" i="1" dirty="0">
                <a:solidFill>
                  <a:schemeClr val="bg1"/>
                </a:solidFill>
                <a:latin typeface="Arial" panose="020B0604020202020204" pitchFamily="34" charset="0"/>
                <a:cs typeface="Arial" panose="020B0604020202020204" pitchFamily="34" charset="0"/>
              </a:rPr>
              <a:t> International Meeting of the National Focal Points</a:t>
            </a:r>
            <a:endParaRPr lang="en-GB" sz="800" i="1" dirty="0">
              <a:solidFill>
                <a:schemeClr val="bg1"/>
              </a:solidFill>
              <a:latin typeface="Arial" panose="020B0604020202020204" pitchFamily="34" charset="0"/>
              <a:cs typeface="Arial" panose="020B0604020202020204" pitchFamily="34" charset="0"/>
            </a:endParaRPr>
          </a:p>
          <a:p>
            <a:r>
              <a:rPr lang="en-GB" sz="900" i="1" dirty="0">
                <a:solidFill>
                  <a:schemeClr val="bg1"/>
                </a:solidFill>
                <a:latin typeface="Arial" panose="020B0604020202020204" pitchFamily="34" charset="0"/>
                <a:cs typeface="Arial" panose="020B0604020202020204" pitchFamily="34" charset="0"/>
              </a:rPr>
              <a:t>14-15 May 2025, Egmont Palace – Brussels (Belgium)</a:t>
            </a:r>
          </a:p>
        </p:txBody>
      </p:sp>
      <p:pic>
        <p:nvPicPr>
          <p:cNvPr id="5122" name="Picture 2" descr="HESAR - Health Safety Environmental Research Association Rome">
            <a:extLst>
              <a:ext uri="{FF2B5EF4-FFF2-40B4-BE49-F238E27FC236}">
                <a16:creationId xmlns:a16="http://schemas.microsoft.com/office/drawing/2014/main" id="{779BA082-A527-3FA9-2B2D-08EE3756575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80362" y="545489"/>
            <a:ext cx="680764" cy="6807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3290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13F34F8-073A-02ED-5FAD-AD407395E879}"/>
            </a:ext>
          </a:extLst>
        </p:cNvPr>
        <p:cNvGrpSpPr/>
        <p:nvPr/>
      </p:nvGrpSpPr>
      <p:grpSpPr>
        <a:xfrm>
          <a:off x="0" y="0"/>
          <a:ext cx="0" cy="0"/>
          <a:chOff x="0" y="0"/>
          <a:chExt cx="0" cy="0"/>
        </a:xfrm>
      </p:grpSpPr>
      <p:sp>
        <p:nvSpPr>
          <p:cNvPr id="10" name="Titolo 9">
            <a:extLst>
              <a:ext uri="{FF2B5EF4-FFF2-40B4-BE49-F238E27FC236}">
                <a16:creationId xmlns:a16="http://schemas.microsoft.com/office/drawing/2014/main" id="{DCCAD704-DEDE-DC58-51E6-EB53DE9A812A}"/>
              </a:ext>
            </a:extLst>
          </p:cNvPr>
          <p:cNvSpPr>
            <a:spLocks noGrp="1"/>
          </p:cNvSpPr>
          <p:nvPr>
            <p:ph type="title"/>
          </p:nvPr>
        </p:nvSpPr>
        <p:spPr>
          <a:xfrm>
            <a:off x="335664" y="-127000"/>
            <a:ext cx="8596668" cy="1320800"/>
          </a:xfrm>
        </p:spPr>
        <p:txBody>
          <a:bodyPr>
            <a:normAutofit/>
          </a:bodyPr>
          <a:lstStyle/>
          <a:p>
            <a:r>
              <a:rPr lang="en-GB" sz="4000" dirty="0"/>
              <a:t>Introduction</a:t>
            </a:r>
          </a:p>
        </p:txBody>
      </p:sp>
      <p:sp>
        <p:nvSpPr>
          <p:cNvPr id="6" name="Segnaposto piè di pagina 5">
            <a:extLst>
              <a:ext uri="{FF2B5EF4-FFF2-40B4-BE49-F238E27FC236}">
                <a16:creationId xmlns:a16="http://schemas.microsoft.com/office/drawing/2014/main" id="{C9392794-6952-C318-EAFF-15276416E28C}"/>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0D76A558-EBA0-AE3E-CC54-67BAA206BE9B}"/>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ADCCEB5E-357C-B20E-5FB6-7BF311C8320A}"/>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5</a:t>
            </a:fld>
            <a:endParaRPr lang="en-GB"/>
          </a:p>
        </p:txBody>
      </p:sp>
      <p:sp>
        <p:nvSpPr>
          <p:cNvPr id="4" name="Segnaposto contenuto 3">
            <a:extLst>
              <a:ext uri="{FF2B5EF4-FFF2-40B4-BE49-F238E27FC236}">
                <a16:creationId xmlns:a16="http://schemas.microsoft.com/office/drawing/2014/main" id="{7AF929CC-0853-232D-FED7-C312649AEB30}"/>
              </a:ext>
            </a:extLst>
          </p:cNvPr>
          <p:cNvSpPr>
            <a:spLocks noGrp="1"/>
          </p:cNvSpPr>
          <p:nvPr>
            <p:ph idx="1"/>
          </p:nvPr>
        </p:nvSpPr>
        <p:spPr>
          <a:xfrm>
            <a:off x="0" y="1474904"/>
            <a:ext cx="6910138" cy="4992043"/>
          </a:xfrm>
        </p:spPr>
        <p:txBody>
          <a:bodyPr/>
          <a:lstStyle/>
          <a:p>
            <a:pPr marL="0" indent="0" algn="ctr">
              <a:buNone/>
            </a:pPr>
            <a:r>
              <a:rPr lang="en-GB" b="1" dirty="0"/>
              <a:t>WHERE WE ARE NOW?</a:t>
            </a:r>
          </a:p>
          <a:p>
            <a:pPr marL="0" indent="0">
              <a:buNone/>
            </a:pPr>
            <a:endParaRPr lang="en-GB" b="1" dirty="0"/>
          </a:p>
          <a:p>
            <a:pPr>
              <a:buNone/>
            </a:pPr>
            <a:r>
              <a:rPr lang="it-IT" b="1" dirty="0"/>
              <a:t>The CBRN </a:t>
            </a:r>
            <a:r>
              <a:rPr lang="it-IT" b="1" dirty="0" err="1"/>
              <a:t>Threat</a:t>
            </a:r>
            <a:r>
              <a:rPr lang="it-IT" b="1" dirty="0"/>
              <a:t> </a:t>
            </a:r>
            <a:r>
              <a:rPr lang="it-IT" b="1" dirty="0" err="1"/>
              <a:t>Landscape</a:t>
            </a:r>
            <a:r>
              <a:rPr lang="it-IT" b="1" dirty="0"/>
              <a:t> </a:t>
            </a:r>
            <a:r>
              <a:rPr lang="it-IT" b="1" dirty="0" err="1"/>
              <a:t>is</a:t>
            </a:r>
            <a:r>
              <a:rPr lang="it-IT" b="1" dirty="0"/>
              <a:t> </a:t>
            </a:r>
            <a:r>
              <a:rPr lang="it-IT" b="1" dirty="0" err="1"/>
              <a:t>Evolving</a:t>
            </a:r>
            <a:endParaRPr lang="it-IT" b="1" dirty="0"/>
          </a:p>
          <a:p>
            <a:pPr>
              <a:buFont typeface="Arial" panose="020B0604020202020204" pitchFamily="34" charset="0"/>
              <a:buChar char="•"/>
            </a:pPr>
            <a:r>
              <a:rPr lang="it-IT" b="1" dirty="0"/>
              <a:t>Chemical</a:t>
            </a:r>
            <a:r>
              <a:rPr lang="it-IT" dirty="0"/>
              <a:t>: AI can accelerate </a:t>
            </a:r>
            <a:r>
              <a:rPr lang="it-IT" b="1" dirty="0" err="1"/>
              <a:t>toxic</a:t>
            </a:r>
            <a:r>
              <a:rPr lang="it-IT" b="1" dirty="0"/>
              <a:t> </a:t>
            </a:r>
            <a:r>
              <a:rPr lang="it-IT" b="1" dirty="0" err="1"/>
              <a:t>molecule</a:t>
            </a:r>
            <a:r>
              <a:rPr lang="it-IT" dirty="0"/>
              <a:t> design.</a:t>
            </a:r>
          </a:p>
          <a:p>
            <a:pPr>
              <a:buFont typeface="Arial" panose="020B0604020202020204" pitchFamily="34" charset="0"/>
              <a:buChar char="•"/>
            </a:pPr>
            <a:r>
              <a:rPr lang="it-IT" b="1" dirty="0" err="1"/>
              <a:t>Biological</a:t>
            </a:r>
            <a:r>
              <a:rPr lang="it-IT" dirty="0"/>
              <a:t>: AI </a:t>
            </a:r>
            <a:r>
              <a:rPr lang="it-IT" dirty="0" err="1"/>
              <a:t>reduces</a:t>
            </a:r>
            <a:r>
              <a:rPr lang="it-IT" dirty="0"/>
              <a:t> </a:t>
            </a:r>
            <a:r>
              <a:rPr lang="it-IT" dirty="0" err="1"/>
              <a:t>barriers</a:t>
            </a:r>
            <a:r>
              <a:rPr lang="it-IT" dirty="0"/>
              <a:t> to </a:t>
            </a:r>
            <a:r>
              <a:rPr lang="it-IT" b="1" dirty="0" err="1"/>
              <a:t>bioweapon</a:t>
            </a:r>
            <a:r>
              <a:rPr lang="it-IT" b="1" dirty="0"/>
              <a:t> </a:t>
            </a:r>
            <a:r>
              <a:rPr lang="it-IT" b="1" dirty="0" err="1"/>
              <a:t>creation</a:t>
            </a:r>
            <a:r>
              <a:rPr lang="it-IT" dirty="0"/>
              <a:t>.</a:t>
            </a:r>
          </a:p>
          <a:p>
            <a:pPr>
              <a:buFont typeface="Arial" panose="020B0604020202020204" pitchFamily="34" charset="0"/>
              <a:buChar char="•"/>
            </a:pPr>
            <a:r>
              <a:rPr lang="it-IT" b="1" dirty="0" err="1"/>
              <a:t>Radiological</a:t>
            </a:r>
            <a:r>
              <a:rPr lang="it-IT" b="1" dirty="0"/>
              <a:t>/</a:t>
            </a:r>
            <a:r>
              <a:rPr lang="it-IT" b="1" dirty="0" err="1"/>
              <a:t>Nuclear</a:t>
            </a:r>
            <a:r>
              <a:rPr lang="it-IT" dirty="0"/>
              <a:t>: AI </a:t>
            </a:r>
            <a:r>
              <a:rPr lang="it-IT" dirty="0" err="1"/>
              <a:t>creates</a:t>
            </a:r>
            <a:r>
              <a:rPr lang="it-IT" dirty="0"/>
              <a:t> new risks in </a:t>
            </a:r>
            <a:r>
              <a:rPr lang="it-IT" b="1" dirty="0" err="1"/>
              <a:t>nuclear</a:t>
            </a:r>
            <a:r>
              <a:rPr lang="it-IT" b="1" dirty="0"/>
              <a:t> systems and security</a:t>
            </a:r>
            <a:r>
              <a:rPr lang="it-IT" dirty="0"/>
              <a:t>.</a:t>
            </a:r>
          </a:p>
          <a:p>
            <a:pPr>
              <a:buFont typeface="Arial" panose="020B0604020202020204" pitchFamily="34" charset="0"/>
              <a:buChar char="•"/>
            </a:pPr>
            <a:endParaRPr lang="it-IT" b="1" dirty="0"/>
          </a:p>
          <a:p>
            <a:pPr marL="0" indent="0">
              <a:buNone/>
            </a:pPr>
            <a:r>
              <a:rPr lang="it-IT" b="1" dirty="0"/>
              <a:t>Dual-Use Challenge</a:t>
            </a:r>
            <a:r>
              <a:rPr lang="it-IT" dirty="0"/>
              <a:t>:</a:t>
            </a:r>
          </a:p>
          <a:p>
            <a:pPr>
              <a:buFont typeface="Arial" panose="020B0604020202020204" pitchFamily="34" charset="0"/>
              <a:buChar char="•"/>
            </a:pPr>
            <a:r>
              <a:rPr lang="it-IT" dirty="0"/>
              <a:t>AI </a:t>
            </a:r>
            <a:r>
              <a:rPr lang="it-IT" dirty="0" err="1"/>
              <a:t>advances</a:t>
            </a:r>
            <a:r>
              <a:rPr lang="it-IT" dirty="0"/>
              <a:t> </a:t>
            </a:r>
            <a:r>
              <a:rPr lang="it-IT" dirty="0" err="1"/>
              <a:t>both</a:t>
            </a:r>
            <a:r>
              <a:rPr lang="it-IT" dirty="0"/>
              <a:t> </a:t>
            </a:r>
            <a:r>
              <a:rPr lang="it-IT" b="1" dirty="0"/>
              <a:t>defense</a:t>
            </a:r>
            <a:r>
              <a:rPr lang="it-IT" dirty="0"/>
              <a:t> and </a:t>
            </a:r>
            <a:r>
              <a:rPr lang="it-IT" b="1" dirty="0"/>
              <a:t>offense </a:t>
            </a:r>
            <a:r>
              <a:rPr lang="it-IT" b="1" dirty="0" err="1"/>
              <a:t>simultaneously</a:t>
            </a:r>
            <a:r>
              <a:rPr lang="it-IT" b="1" dirty="0"/>
              <a:t>.</a:t>
            </a:r>
            <a:endParaRPr lang="it-IT" dirty="0"/>
          </a:p>
          <a:p>
            <a:pPr marL="0" indent="0">
              <a:buNone/>
            </a:pPr>
            <a:endParaRPr lang="en-GB" b="1" dirty="0"/>
          </a:p>
        </p:txBody>
      </p:sp>
      <p:pic>
        <p:nvPicPr>
          <p:cNvPr id="3" name="Immagine 2">
            <a:extLst>
              <a:ext uri="{FF2B5EF4-FFF2-40B4-BE49-F238E27FC236}">
                <a16:creationId xmlns:a16="http://schemas.microsoft.com/office/drawing/2014/main" id="{A9670A84-449E-5087-974C-7D34BA06F35F}"/>
              </a:ext>
            </a:extLst>
          </p:cNvPr>
          <p:cNvPicPr>
            <a:picLocks noChangeAspect="1"/>
          </p:cNvPicPr>
          <p:nvPr/>
        </p:nvPicPr>
        <p:blipFill>
          <a:blip r:embed="rId2">
            <a:duotone>
              <a:schemeClr val="accent1">
                <a:shade val="45000"/>
                <a:satMod val="135000"/>
              </a:schemeClr>
              <a:prstClr val="white"/>
            </a:duotone>
          </a:blip>
          <a:stretch>
            <a:fillRect/>
          </a:stretch>
        </p:blipFill>
        <p:spPr>
          <a:xfrm>
            <a:off x="7407667" y="1687078"/>
            <a:ext cx="4401566" cy="4401566"/>
          </a:xfrm>
          <a:prstGeom prst="rect">
            <a:avLst/>
          </a:prstGeom>
        </p:spPr>
      </p:pic>
      <p:pic>
        <p:nvPicPr>
          <p:cNvPr id="8" name="Immagine 7" descr="Immagine che contiene testo, Carattere, logo, Elementi grafici&#10;&#10;Il contenuto generato dall'IA potrebbe non essere corretto.">
            <a:extLst>
              <a:ext uri="{FF2B5EF4-FFF2-40B4-BE49-F238E27FC236}">
                <a16:creationId xmlns:a16="http://schemas.microsoft.com/office/drawing/2014/main" id="{86CF644F-5418-2BCB-F2A2-F9FC3E8D6DA6}"/>
              </a:ext>
            </a:extLst>
          </p:cNvPr>
          <p:cNvPicPr>
            <a:picLocks noChangeAspect="1"/>
          </p:cNvPicPr>
          <p:nvPr/>
        </p:nvPicPr>
        <p:blipFill>
          <a:blip r:embed="rId3"/>
          <a:srcRect l="4384" t="15949" r="3229"/>
          <a:stretch/>
        </p:blipFill>
        <p:spPr>
          <a:xfrm>
            <a:off x="7508467" y="239128"/>
            <a:ext cx="2330750" cy="419327"/>
          </a:xfrm>
          <a:prstGeom prst="rect">
            <a:avLst/>
          </a:prstGeom>
        </p:spPr>
      </p:pic>
    </p:spTree>
    <p:extLst>
      <p:ext uri="{BB962C8B-B14F-4D97-AF65-F5344CB8AC3E}">
        <p14:creationId xmlns:p14="http://schemas.microsoft.com/office/powerpoint/2010/main" val="1480020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7E61C1F-AEA1-D459-772E-DF7089C33918}"/>
            </a:ext>
          </a:extLst>
        </p:cNvPr>
        <p:cNvGrpSpPr/>
        <p:nvPr/>
      </p:nvGrpSpPr>
      <p:grpSpPr>
        <a:xfrm>
          <a:off x="0" y="0"/>
          <a:ext cx="0" cy="0"/>
          <a:chOff x="0" y="0"/>
          <a:chExt cx="0" cy="0"/>
        </a:xfrm>
      </p:grpSpPr>
      <p:sp>
        <p:nvSpPr>
          <p:cNvPr id="6" name="Segnaposto piè di pagina 5">
            <a:extLst>
              <a:ext uri="{FF2B5EF4-FFF2-40B4-BE49-F238E27FC236}">
                <a16:creationId xmlns:a16="http://schemas.microsoft.com/office/drawing/2014/main" id="{5955FA6D-E536-A07F-319E-760389DE0F5A}"/>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EF5CD535-8C7F-5FBC-3AB0-CADA51D87153}"/>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68547809-38DC-F50D-F744-F0B94AB193F8}"/>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6</a:t>
            </a:fld>
            <a:endParaRPr lang="en-GB"/>
          </a:p>
        </p:txBody>
      </p:sp>
      <p:sp>
        <p:nvSpPr>
          <p:cNvPr id="4" name="Segnaposto contenuto 3">
            <a:extLst>
              <a:ext uri="{FF2B5EF4-FFF2-40B4-BE49-F238E27FC236}">
                <a16:creationId xmlns:a16="http://schemas.microsoft.com/office/drawing/2014/main" id="{9A450880-B7E8-252C-5808-552BA4ACF2BD}"/>
              </a:ext>
            </a:extLst>
          </p:cNvPr>
          <p:cNvSpPr>
            <a:spLocks noGrp="1"/>
          </p:cNvSpPr>
          <p:nvPr>
            <p:ph idx="1"/>
          </p:nvPr>
        </p:nvSpPr>
        <p:spPr>
          <a:xfrm>
            <a:off x="1" y="1231296"/>
            <a:ext cx="12191999" cy="365126"/>
          </a:xfrm>
        </p:spPr>
        <p:txBody>
          <a:bodyPr/>
          <a:lstStyle/>
          <a:p>
            <a:pPr marL="0" indent="0" algn="ctr">
              <a:buNone/>
            </a:pPr>
            <a:r>
              <a:rPr lang="en-GB" b="1" dirty="0"/>
              <a:t>WHAT’S AI?</a:t>
            </a:r>
          </a:p>
        </p:txBody>
      </p:sp>
      <p:pic>
        <p:nvPicPr>
          <p:cNvPr id="8" name="Immagine 7" descr="Immagine che contiene testo, Carattere, logo, Elementi grafici&#10;&#10;Il contenuto generato dall'IA potrebbe non essere corretto.">
            <a:extLst>
              <a:ext uri="{FF2B5EF4-FFF2-40B4-BE49-F238E27FC236}">
                <a16:creationId xmlns:a16="http://schemas.microsoft.com/office/drawing/2014/main" id="{5BB0ED57-D3BB-1C3D-D102-A4969735E01D}"/>
              </a:ext>
            </a:extLst>
          </p:cNvPr>
          <p:cNvPicPr>
            <a:picLocks noChangeAspect="1"/>
          </p:cNvPicPr>
          <p:nvPr/>
        </p:nvPicPr>
        <p:blipFill>
          <a:blip r:embed="rId2"/>
          <a:srcRect l="4384" t="15949" r="3229"/>
          <a:stretch/>
        </p:blipFill>
        <p:spPr>
          <a:xfrm>
            <a:off x="7508467" y="239128"/>
            <a:ext cx="2330750" cy="419327"/>
          </a:xfrm>
          <a:prstGeom prst="rect">
            <a:avLst/>
          </a:prstGeom>
        </p:spPr>
      </p:pic>
      <p:pic>
        <p:nvPicPr>
          <p:cNvPr id="2050" name="Picture 2" descr="AI, ML, DL, and Generative AI Face Off: A Comparative Analysis">
            <a:extLst>
              <a:ext uri="{FF2B5EF4-FFF2-40B4-BE49-F238E27FC236}">
                <a16:creationId xmlns:a16="http://schemas.microsoft.com/office/drawing/2014/main" id="{8E9F94AD-B937-DE2C-3017-99AEDCA8A0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359" y="1814255"/>
            <a:ext cx="6589372" cy="41973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AI, ML, DL, and Generative AI Face Off: A Comparative Analysis">
            <a:extLst>
              <a:ext uri="{FF2B5EF4-FFF2-40B4-BE49-F238E27FC236}">
                <a16:creationId xmlns:a16="http://schemas.microsoft.com/office/drawing/2014/main" id="{F52CB808-6269-E327-C08B-C9C7696B8B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96030" y="1814254"/>
            <a:ext cx="4727216" cy="4188182"/>
          </a:xfrm>
          <a:prstGeom prst="rect">
            <a:avLst/>
          </a:prstGeom>
          <a:noFill/>
          <a:extLst>
            <a:ext uri="{909E8E84-426E-40DD-AFC4-6F175D3DCCD1}">
              <a14:hiddenFill xmlns:a14="http://schemas.microsoft.com/office/drawing/2010/main">
                <a:solidFill>
                  <a:srgbClr val="FFFFFF"/>
                </a:solidFill>
              </a14:hiddenFill>
            </a:ext>
          </a:extLst>
        </p:spPr>
      </p:pic>
      <p:sp>
        <p:nvSpPr>
          <p:cNvPr id="11" name="CasellaDiTesto 10">
            <a:extLst>
              <a:ext uri="{FF2B5EF4-FFF2-40B4-BE49-F238E27FC236}">
                <a16:creationId xmlns:a16="http://schemas.microsoft.com/office/drawing/2014/main" id="{B07E1FE2-C152-47CA-7158-F7374B1B08BF}"/>
              </a:ext>
            </a:extLst>
          </p:cNvPr>
          <p:cNvSpPr txBox="1"/>
          <p:nvPr/>
        </p:nvSpPr>
        <p:spPr>
          <a:xfrm>
            <a:off x="2416367" y="6007593"/>
            <a:ext cx="7359266" cy="215444"/>
          </a:xfrm>
          <a:prstGeom prst="rect">
            <a:avLst/>
          </a:prstGeom>
          <a:noFill/>
        </p:spPr>
        <p:txBody>
          <a:bodyPr wrap="square">
            <a:spAutoFit/>
          </a:bodyPr>
          <a:lstStyle/>
          <a:p>
            <a:pPr algn="ctr"/>
            <a:r>
              <a:rPr lang="en-GB" sz="800" dirty="0">
                <a:latin typeface="Arial" panose="020B0604020202020204" pitchFamily="34" charset="0"/>
                <a:cs typeface="Arial" panose="020B0604020202020204" pitchFamily="34" charset="0"/>
                <a:hlinkClick r:id="rId5"/>
              </a:rPr>
              <a:t>https://synoptek.com/insights/it-blogs/data-insights/ai-ml-dl-and-generative-ai-face-off-a-comparative-analysis/</a:t>
            </a:r>
            <a:r>
              <a:rPr lang="en-GB" sz="800" dirty="0">
                <a:latin typeface="Arial" panose="020B0604020202020204" pitchFamily="34" charset="0"/>
                <a:cs typeface="Arial" panose="020B0604020202020204" pitchFamily="34" charset="0"/>
              </a:rPr>
              <a:t> </a:t>
            </a:r>
          </a:p>
        </p:txBody>
      </p:sp>
      <p:cxnSp>
        <p:nvCxnSpPr>
          <p:cNvPr id="3" name="Connettore 2 2">
            <a:extLst>
              <a:ext uri="{FF2B5EF4-FFF2-40B4-BE49-F238E27FC236}">
                <a16:creationId xmlns:a16="http://schemas.microsoft.com/office/drawing/2014/main" id="{439FD77D-38B2-FABB-EB8B-BDF8D03D6176}"/>
              </a:ext>
            </a:extLst>
          </p:cNvPr>
          <p:cNvCxnSpPr>
            <a:cxnSpLocks/>
          </p:cNvCxnSpPr>
          <p:nvPr/>
        </p:nvCxnSpPr>
        <p:spPr>
          <a:xfrm flipV="1">
            <a:off x="758952" y="1809099"/>
            <a:ext cx="5146794" cy="2022237"/>
          </a:xfrm>
          <a:prstGeom prst="straightConnector1">
            <a:avLst/>
          </a:prstGeom>
          <a:ln w="57150">
            <a:solidFill>
              <a:srgbClr val="FF0000"/>
            </a:solidFill>
            <a:tailEnd type="triangle"/>
          </a:ln>
        </p:spPr>
        <p:style>
          <a:lnRef idx="3">
            <a:schemeClr val="dk1"/>
          </a:lnRef>
          <a:fillRef idx="0">
            <a:schemeClr val="dk1"/>
          </a:fillRef>
          <a:effectRef idx="2">
            <a:schemeClr val="dk1"/>
          </a:effectRef>
          <a:fontRef idx="minor">
            <a:schemeClr val="tx1"/>
          </a:fontRef>
        </p:style>
      </p:cxnSp>
      <p:sp>
        <p:nvSpPr>
          <p:cNvPr id="14" name="Titolo 9">
            <a:extLst>
              <a:ext uri="{FF2B5EF4-FFF2-40B4-BE49-F238E27FC236}">
                <a16:creationId xmlns:a16="http://schemas.microsoft.com/office/drawing/2014/main" id="{536659B7-C6B5-4B2D-5EE3-CED65839D76C}"/>
              </a:ext>
            </a:extLst>
          </p:cNvPr>
          <p:cNvSpPr>
            <a:spLocks noGrp="1"/>
          </p:cNvSpPr>
          <p:nvPr>
            <p:ph type="title"/>
          </p:nvPr>
        </p:nvSpPr>
        <p:spPr>
          <a:xfrm>
            <a:off x="335664" y="-127000"/>
            <a:ext cx="8596668" cy="1320800"/>
          </a:xfrm>
        </p:spPr>
        <p:txBody>
          <a:bodyPr>
            <a:normAutofit/>
          </a:bodyPr>
          <a:lstStyle/>
          <a:p>
            <a:r>
              <a:rPr lang="en-GB" sz="4000" dirty="0"/>
              <a:t>Introduction</a:t>
            </a:r>
          </a:p>
        </p:txBody>
      </p:sp>
    </p:spTree>
    <p:extLst>
      <p:ext uri="{BB962C8B-B14F-4D97-AF65-F5344CB8AC3E}">
        <p14:creationId xmlns:p14="http://schemas.microsoft.com/office/powerpoint/2010/main" val="1089756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3D5B097-80A5-4C4F-BFA2-E77BBF606AE2}"/>
            </a:ext>
          </a:extLst>
        </p:cNvPr>
        <p:cNvGrpSpPr/>
        <p:nvPr/>
      </p:nvGrpSpPr>
      <p:grpSpPr>
        <a:xfrm>
          <a:off x="0" y="0"/>
          <a:ext cx="0" cy="0"/>
          <a:chOff x="0" y="0"/>
          <a:chExt cx="0" cy="0"/>
        </a:xfrm>
      </p:grpSpPr>
      <p:sp>
        <p:nvSpPr>
          <p:cNvPr id="10" name="Titolo 9">
            <a:extLst>
              <a:ext uri="{FF2B5EF4-FFF2-40B4-BE49-F238E27FC236}">
                <a16:creationId xmlns:a16="http://schemas.microsoft.com/office/drawing/2014/main" id="{B0D8A2FE-C8AE-81E4-9E4E-0A7F34862C33}"/>
              </a:ext>
            </a:extLst>
          </p:cNvPr>
          <p:cNvSpPr>
            <a:spLocks noGrp="1"/>
          </p:cNvSpPr>
          <p:nvPr>
            <p:ph type="title"/>
          </p:nvPr>
        </p:nvSpPr>
        <p:spPr>
          <a:xfrm>
            <a:off x="335664" y="-127000"/>
            <a:ext cx="8596668" cy="1320800"/>
          </a:xfrm>
        </p:spPr>
        <p:txBody>
          <a:bodyPr>
            <a:normAutofit/>
          </a:bodyPr>
          <a:lstStyle/>
          <a:p>
            <a:r>
              <a:rPr lang="en-GB" sz="4000" dirty="0"/>
              <a:t>Introduction</a:t>
            </a:r>
          </a:p>
        </p:txBody>
      </p:sp>
      <p:sp>
        <p:nvSpPr>
          <p:cNvPr id="6" name="Segnaposto piè di pagina 5">
            <a:extLst>
              <a:ext uri="{FF2B5EF4-FFF2-40B4-BE49-F238E27FC236}">
                <a16:creationId xmlns:a16="http://schemas.microsoft.com/office/drawing/2014/main" id="{1C1FA6B2-1D71-8C9A-687E-CBB9FBCB6F3C}"/>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48FFE2DF-E751-210B-A719-058009340C05}"/>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2A3CF511-511D-593C-B94B-49D483B3771B}"/>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7</a:t>
            </a:fld>
            <a:endParaRPr lang="en-GB"/>
          </a:p>
        </p:txBody>
      </p:sp>
      <p:pic>
        <p:nvPicPr>
          <p:cNvPr id="2" name="Immagine 1" descr="Immagine che contiene testo, Carattere, logo, Elementi grafici&#10;&#10;Il contenuto generato dall'IA potrebbe non essere corretto.">
            <a:extLst>
              <a:ext uri="{FF2B5EF4-FFF2-40B4-BE49-F238E27FC236}">
                <a16:creationId xmlns:a16="http://schemas.microsoft.com/office/drawing/2014/main" id="{2E35F83F-3354-30C6-F8BD-D3C4E7F73149}"/>
              </a:ext>
            </a:extLst>
          </p:cNvPr>
          <p:cNvPicPr>
            <a:picLocks noChangeAspect="1"/>
          </p:cNvPicPr>
          <p:nvPr/>
        </p:nvPicPr>
        <p:blipFill>
          <a:blip r:embed="rId2"/>
          <a:srcRect l="4384" t="15949" r="3229"/>
          <a:stretch/>
        </p:blipFill>
        <p:spPr>
          <a:xfrm>
            <a:off x="7448556" y="235601"/>
            <a:ext cx="2330750" cy="419327"/>
          </a:xfrm>
          <a:prstGeom prst="rect">
            <a:avLst/>
          </a:prstGeom>
        </p:spPr>
      </p:pic>
      <p:sp>
        <p:nvSpPr>
          <p:cNvPr id="4" name="Segnaposto contenuto 3">
            <a:extLst>
              <a:ext uri="{FF2B5EF4-FFF2-40B4-BE49-F238E27FC236}">
                <a16:creationId xmlns:a16="http://schemas.microsoft.com/office/drawing/2014/main" id="{0484BB90-E520-512D-57CC-B93B0A652162}"/>
              </a:ext>
            </a:extLst>
          </p:cNvPr>
          <p:cNvSpPr>
            <a:spLocks noGrp="1"/>
          </p:cNvSpPr>
          <p:nvPr>
            <p:ph idx="1"/>
          </p:nvPr>
        </p:nvSpPr>
        <p:spPr>
          <a:xfrm>
            <a:off x="0" y="1301160"/>
            <a:ext cx="12192000" cy="365126"/>
          </a:xfrm>
        </p:spPr>
        <p:txBody>
          <a:bodyPr/>
          <a:lstStyle/>
          <a:p>
            <a:pPr marL="0" indent="0" algn="ctr">
              <a:buNone/>
            </a:pPr>
            <a:r>
              <a:rPr lang="en-GB" b="1" dirty="0"/>
              <a:t>POSSIBLE APPLICATIONS for AI</a:t>
            </a:r>
          </a:p>
          <a:p>
            <a:pPr marL="0" indent="0">
              <a:buNone/>
            </a:pPr>
            <a:endParaRPr lang="en-GB" b="1" dirty="0"/>
          </a:p>
          <a:p>
            <a:pPr marL="0" indent="0">
              <a:buNone/>
            </a:pPr>
            <a:endParaRPr lang="en-GB" b="1" dirty="0"/>
          </a:p>
        </p:txBody>
      </p:sp>
      <p:pic>
        <p:nvPicPr>
          <p:cNvPr id="1028" name="Picture 4" descr="Applications of AI PPT Slide 1">
            <a:extLst>
              <a:ext uri="{FF2B5EF4-FFF2-40B4-BE49-F238E27FC236}">
                <a16:creationId xmlns:a16="http://schemas.microsoft.com/office/drawing/2014/main" id="{C9BFDE95-6AD1-95F8-F67A-7C638D1E1A8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4940" b="3808"/>
          <a:stretch/>
        </p:blipFill>
        <p:spPr bwMode="auto">
          <a:xfrm>
            <a:off x="1915304" y="1666286"/>
            <a:ext cx="7719152" cy="4703988"/>
          </a:xfrm>
          <a:prstGeom prst="rect">
            <a:avLst/>
          </a:prstGeom>
          <a:noFill/>
          <a:extLst>
            <a:ext uri="{909E8E84-426E-40DD-AFC4-6F175D3DCCD1}">
              <a14:hiddenFill xmlns:a14="http://schemas.microsoft.com/office/drawing/2010/main">
                <a:solidFill>
                  <a:srgbClr val="FFFFFF"/>
                </a:solidFill>
              </a14:hiddenFill>
            </a:ext>
          </a:extLst>
        </p:spPr>
      </p:pic>
      <p:sp>
        <p:nvSpPr>
          <p:cNvPr id="9" name="CasellaDiTesto 8">
            <a:extLst>
              <a:ext uri="{FF2B5EF4-FFF2-40B4-BE49-F238E27FC236}">
                <a16:creationId xmlns:a16="http://schemas.microsoft.com/office/drawing/2014/main" id="{C3C29BD6-9A9E-44EC-6109-A31296FBE60D}"/>
              </a:ext>
            </a:extLst>
          </p:cNvPr>
          <p:cNvSpPr txBox="1"/>
          <p:nvPr/>
        </p:nvSpPr>
        <p:spPr>
          <a:xfrm>
            <a:off x="4033927" y="6354068"/>
            <a:ext cx="4124146" cy="215444"/>
          </a:xfrm>
          <a:prstGeom prst="rect">
            <a:avLst/>
          </a:prstGeom>
          <a:noFill/>
        </p:spPr>
        <p:txBody>
          <a:bodyPr wrap="square">
            <a:spAutoFit/>
          </a:bodyPr>
          <a:lstStyle/>
          <a:p>
            <a:pPr algn="ctr"/>
            <a:r>
              <a:rPr lang="en-GB" sz="800" dirty="0">
                <a:latin typeface="Arial" panose="020B0604020202020204" pitchFamily="34" charset="0"/>
                <a:cs typeface="Arial" panose="020B0604020202020204" pitchFamily="34" charset="0"/>
                <a:hlinkClick r:id="rId4"/>
              </a:rPr>
              <a:t>https://www.sketchbubble.com/en/presentation-applications-of-ai.html</a:t>
            </a:r>
            <a:r>
              <a:rPr lang="en-GB" sz="8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779968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2815A2E-022E-6F66-37CB-3B2D7816173B}"/>
            </a:ext>
          </a:extLst>
        </p:cNvPr>
        <p:cNvGrpSpPr/>
        <p:nvPr/>
      </p:nvGrpSpPr>
      <p:grpSpPr>
        <a:xfrm>
          <a:off x="0" y="0"/>
          <a:ext cx="0" cy="0"/>
          <a:chOff x="0" y="0"/>
          <a:chExt cx="0" cy="0"/>
        </a:xfrm>
      </p:grpSpPr>
      <p:sp>
        <p:nvSpPr>
          <p:cNvPr id="10" name="Titolo 9">
            <a:extLst>
              <a:ext uri="{FF2B5EF4-FFF2-40B4-BE49-F238E27FC236}">
                <a16:creationId xmlns:a16="http://schemas.microsoft.com/office/drawing/2014/main" id="{5AF5AAC2-AE33-0428-6E8E-CF7E6C55C0D5}"/>
              </a:ext>
            </a:extLst>
          </p:cNvPr>
          <p:cNvSpPr>
            <a:spLocks noGrp="1"/>
          </p:cNvSpPr>
          <p:nvPr>
            <p:ph type="title"/>
          </p:nvPr>
        </p:nvSpPr>
        <p:spPr>
          <a:xfrm>
            <a:off x="335664" y="-127000"/>
            <a:ext cx="8596668" cy="1320800"/>
          </a:xfrm>
        </p:spPr>
        <p:txBody>
          <a:bodyPr>
            <a:normAutofit/>
          </a:bodyPr>
          <a:lstStyle/>
          <a:p>
            <a:r>
              <a:rPr lang="en-GB" sz="4000" dirty="0"/>
              <a:t>CBRN Threat Landscape</a:t>
            </a:r>
          </a:p>
        </p:txBody>
      </p:sp>
      <p:sp>
        <p:nvSpPr>
          <p:cNvPr id="6" name="Segnaposto piè di pagina 5">
            <a:extLst>
              <a:ext uri="{FF2B5EF4-FFF2-40B4-BE49-F238E27FC236}">
                <a16:creationId xmlns:a16="http://schemas.microsoft.com/office/drawing/2014/main" id="{DE53B789-20FD-53FD-40CE-7AC997B95949}"/>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C5025571-08CF-2489-6167-18C1EA52E118}"/>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BD77630D-1FDE-D704-42CD-A94DB8A74338}"/>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8</a:t>
            </a:fld>
            <a:endParaRPr lang="en-GB"/>
          </a:p>
        </p:txBody>
      </p:sp>
      <p:pic>
        <p:nvPicPr>
          <p:cNvPr id="2" name="Immagine 1" descr="Immagine che contiene testo, Carattere, logo, Elementi grafici&#10;&#10;Il contenuto generato dall'IA potrebbe non essere corretto.">
            <a:extLst>
              <a:ext uri="{FF2B5EF4-FFF2-40B4-BE49-F238E27FC236}">
                <a16:creationId xmlns:a16="http://schemas.microsoft.com/office/drawing/2014/main" id="{5118BDCB-8D82-2018-A69B-4E3DD285D684}"/>
              </a:ext>
            </a:extLst>
          </p:cNvPr>
          <p:cNvPicPr>
            <a:picLocks noChangeAspect="1"/>
          </p:cNvPicPr>
          <p:nvPr/>
        </p:nvPicPr>
        <p:blipFill>
          <a:blip r:embed="rId2"/>
          <a:srcRect l="4384" t="15949" r="3229"/>
          <a:stretch/>
        </p:blipFill>
        <p:spPr>
          <a:xfrm>
            <a:off x="7508467" y="239128"/>
            <a:ext cx="2330750" cy="419327"/>
          </a:xfrm>
          <a:prstGeom prst="rect">
            <a:avLst/>
          </a:prstGeom>
        </p:spPr>
      </p:pic>
      <p:pic>
        <p:nvPicPr>
          <p:cNvPr id="1028" name="Picture 4" descr="A quick guide to CBRN threats, response, and solutions - Riskaware">
            <a:extLst>
              <a:ext uri="{FF2B5EF4-FFF2-40B4-BE49-F238E27FC236}">
                <a16:creationId xmlns:a16="http://schemas.microsoft.com/office/drawing/2014/main" id="{E8ABF82A-A48F-9124-BB35-AB2A72DDF53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6296"/>
          <a:stretch/>
        </p:blipFill>
        <p:spPr bwMode="auto">
          <a:xfrm>
            <a:off x="135678" y="1401097"/>
            <a:ext cx="5033296" cy="4798448"/>
          </a:xfrm>
          <a:prstGeom prst="rect">
            <a:avLst/>
          </a:prstGeom>
          <a:noFill/>
          <a:extLst>
            <a:ext uri="{909E8E84-426E-40DD-AFC4-6F175D3DCCD1}">
              <a14:hiddenFill xmlns:a14="http://schemas.microsoft.com/office/drawing/2010/main">
                <a:solidFill>
                  <a:srgbClr val="FFFFFF"/>
                </a:solidFill>
              </a14:hiddenFill>
            </a:ext>
          </a:extLst>
        </p:spPr>
      </p:pic>
      <p:sp>
        <p:nvSpPr>
          <p:cNvPr id="14" name="CasellaDiTesto 13">
            <a:extLst>
              <a:ext uri="{FF2B5EF4-FFF2-40B4-BE49-F238E27FC236}">
                <a16:creationId xmlns:a16="http://schemas.microsoft.com/office/drawing/2014/main" id="{B7A6C45B-3998-85E4-9975-DD7F2F79ACC4}"/>
              </a:ext>
            </a:extLst>
          </p:cNvPr>
          <p:cNvSpPr txBox="1"/>
          <p:nvPr/>
        </p:nvSpPr>
        <p:spPr>
          <a:xfrm>
            <a:off x="335664" y="6075939"/>
            <a:ext cx="4908933" cy="215444"/>
          </a:xfrm>
          <a:prstGeom prst="rect">
            <a:avLst/>
          </a:prstGeom>
          <a:noFill/>
        </p:spPr>
        <p:txBody>
          <a:bodyPr wrap="square">
            <a:spAutoFit/>
          </a:bodyPr>
          <a:lstStyle/>
          <a:p>
            <a:pPr algn="ctr"/>
            <a:r>
              <a:rPr lang="en-GB" sz="800" dirty="0">
                <a:latin typeface="Arial" panose="020B0604020202020204" pitchFamily="34" charset="0"/>
                <a:cs typeface="Arial" panose="020B0604020202020204" pitchFamily="34" charset="0"/>
                <a:hlinkClick r:id="rId4"/>
              </a:rPr>
              <a:t>https://www.riskaware.co.uk/insight/quick-guide-to-cbrn-threats-response-solutions/</a:t>
            </a:r>
            <a:r>
              <a:rPr lang="en-GB" sz="800" dirty="0">
                <a:latin typeface="Arial" panose="020B0604020202020204" pitchFamily="34" charset="0"/>
                <a:cs typeface="Arial" panose="020B0604020202020204" pitchFamily="34" charset="0"/>
              </a:rPr>
              <a:t> </a:t>
            </a:r>
          </a:p>
        </p:txBody>
      </p:sp>
      <p:pic>
        <p:nvPicPr>
          <p:cNvPr id="35842" name="Picture 2" descr="alt">
            <a:extLst>
              <a:ext uri="{FF2B5EF4-FFF2-40B4-BE49-F238E27FC236}">
                <a16:creationId xmlns:a16="http://schemas.microsoft.com/office/drawing/2014/main" id="{FE34068E-79F7-F539-AA28-E7AC30CC46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85506" y="1329292"/>
            <a:ext cx="2688336" cy="3840480"/>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8F6254AF-FA6B-92C0-C9F5-D4FE10D921FD}"/>
              </a:ext>
            </a:extLst>
          </p:cNvPr>
          <p:cNvSpPr txBox="1"/>
          <p:nvPr/>
        </p:nvSpPr>
        <p:spPr>
          <a:xfrm>
            <a:off x="5985506" y="5259205"/>
            <a:ext cx="2688336" cy="215444"/>
          </a:xfrm>
          <a:prstGeom prst="rect">
            <a:avLst/>
          </a:prstGeom>
          <a:noFill/>
        </p:spPr>
        <p:txBody>
          <a:bodyPr wrap="square">
            <a:spAutoFit/>
          </a:bodyPr>
          <a:lstStyle/>
          <a:p>
            <a:pPr algn="ctr"/>
            <a:r>
              <a:rPr lang="en-GB" sz="800" dirty="0">
                <a:latin typeface="Arial" panose="020B0604020202020204" pitchFamily="34" charset="0"/>
                <a:cs typeface="Arial" panose="020B0604020202020204" pitchFamily="34" charset="0"/>
                <a:hlinkClick r:id="rId6"/>
              </a:rPr>
              <a:t>https://unicri.org/node/3278</a:t>
            </a:r>
            <a:r>
              <a:rPr lang="en-GB" sz="800" dirty="0">
                <a:latin typeface="Arial" panose="020B0604020202020204" pitchFamily="34" charset="0"/>
                <a:cs typeface="Arial" panose="020B0604020202020204" pitchFamily="34" charset="0"/>
              </a:rPr>
              <a:t> </a:t>
            </a:r>
          </a:p>
        </p:txBody>
      </p:sp>
      <p:pic>
        <p:nvPicPr>
          <p:cNvPr id="35844" name="Picture 4" descr="alt">
            <a:extLst>
              <a:ext uri="{FF2B5EF4-FFF2-40B4-BE49-F238E27FC236}">
                <a16:creationId xmlns:a16="http://schemas.microsoft.com/office/drawing/2014/main" id="{7BE7A07B-79CB-18A9-F0AA-C3D345FD816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012388" y="1265284"/>
            <a:ext cx="2688336" cy="3840480"/>
          </a:xfrm>
          <a:prstGeom prst="rect">
            <a:avLst/>
          </a:prstGeom>
          <a:noFill/>
          <a:extLst>
            <a:ext uri="{909E8E84-426E-40DD-AFC4-6F175D3DCCD1}">
              <a14:hiddenFill xmlns:a14="http://schemas.microsoft.com/office/drawing/2010/main">
                <a:solidFill>
                  <a:srgbClr val="FFFFFF"/>
                </a:solidFill>
              </a14:hiddenFill>
            </a:ext>
          </a:extLst>
        </p:spPr>
      </p:pic>
      <p:sp>
        <p:nvSpPr>
          <p:cNvPr id="9" name="CasellaDiTesto 8">
            <a:extLst>
              <a:ext uri="{FF2B5EF4-FFF2-40B4-BE49-F238E27FC236}">
                <a16:creationId xmlns:a16="http://schemas.microsoft.com/office/drawing/2014/main" id="{EAC17F65-4539-C281-C1D5-F935A259A265}"/>
              </a:ext>
            </a:extLst>
          </p:cNvPr>
          <p:cNvSpPr txBox="1"/>
          <p:nvPr/>
        </p:nvSpPr>
        <p:spPr>
          <a:xfrm>
            <a:off x="9161994" y="5286627"/>
            <a:ext cx="2538729" cy="461665"/>
          </a:xfrm>
          <a:prstGeom prst="rect">
            <a:avLst/>
          </a:prstGeom>
          <a:noFill/>
        </p:spPr>
        <p:txBody>
          <a:bodyPr wrap="square">
            <a:spAutoFit/>
          </a:bodyPr>
          <a:lstStyle/>
          <a:p>
            <a:pPr algn="ctr"/>
            <a:r>
              <a:rPr lang="en-GB" sz="800" dirty="0">
                <a:latin typeface="Arial" panose="020B0604020202020204" pitchFamily="34" charset="0"/>
                <a:cs typeface="Arial" panose="020B0604020202020204" pitchFamily="34" charset="0"/>
                <a:hlinkClick r:id="rId8"/>
              </a:rPr>
              <a:t>https://unicri.org/News/Algorithms-Terrorism-Malicious-Use-Artificial-Intelligence-Terrorist-Purposes</a:t>
            </a:r>
            <a:r>
              <a:rPr lang="en-GB" sz="8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106294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9F87091-7335-95F8-D4CB-E806015ED7E8}"/>
            </a:ext>
          </a:extLst>
        </p:cNvPr>
        <p:cNvGrpSpPr/>
        <p:nvPr/>
      </p:nvGrpSpPr>
      <p:grpSpPr>
        <a:xfrm>
          <a:off x="0" y="0"/>
          <a:ext cx="0" cy="0"/>
          <a:chOff x="0" y="0"/>
          <a:chExt cx="0" cy="0"/>
        </a:xfrm>
      </p:grpSpPr>
      <p:sp>
        <p:nvSpPr>
          <p:cNvPr id="6" name="Segnaposto piè di pagina 5">
            <a:extLst>
              <a:ext uri="{FF2B5EF4-FFF2-40B4-BE49-F238E27FC236}">
                <a16:creationId xmlns:a16="http://schemas.microsoft.com/office/drawing/2014/main" id="{06CE7F40-3DF0-710A-02BF-6523403BC40B}"/>
              </a:ext>
            </a:extLst>
          </p:cNvPr>
          <p:cNvSpPr>
            <a:spLocks noGrp="1"/>
          </p:cNvSpPr>
          <p:nvPr>
            <p:ph type="ftr" sz="quarter" idx="11"/>
          </p:nvPr>
        </p:nvSpPr>
        <p:spPr>
          <a:xfrm>
            <a:off x="0" y="6466947"/>
            <a:ext cx="12192000" cy="365125"/>
          </a:xfrm>
        </p:spPr>
        <p:txBody>
          <a:bodyPr>
            <a:normAutofit/>
          </a:bodyPr>
          <a:lstStyle/>
          <a:p>
            <a:pPr>
              <a:spcAft>
                <a:spcPts val="600"/>
              </a:spcAft>
            </a:pPr>
            <a:r>
              <a:rPr lang="en-GB" dirty="0"/>
              <a:t>10</a:t>
            </a:r>
            <a:r>
              <a:rPr lang="en-GB" baseline="30000" dirty="0"/>
              <a:t>th </a:t>
            </a:r>
            <a:r>
              <a:rPr lang="en-GB" dirty="0"/>
              <a:t>NFP International Meeting – COE CBRN</a:t>
            </a:r>
            <a:endParaRPr lang="en-GB" baseline="30000" dirty="0"/>
          </a:p>
        </p:txBody>
      </p:sp>
      <p:sp>
        <p:nvSpPr>
          <p:cNvPr id="5" name="Segnaposto data 4">
            <a:extLst>
              <a:ext uri="{FF2B5EF4-FFF2-40B4-BE49-F238E27FC236}">
                <a16:creationId xmlns:a16="http://schemas.microsoft.com/office/drawing/2014/main" id="{A132CB49-B01A-9468-D4E9-F6D3BB612F86}"/>
              </a:ext>
            </a:extLst>
          </p:cNvPr>
          <p:cNvSpPr>
            <a:spLocks noGrp="1"/>
          </p:cNvSpPr>
          <p:nvPr>
            <p:ph type="dt" sz="half" idx="10"/>
          </p:nvPr>
        </p:nvSpPr>
        <p:spPr>
          <a:xfrm>
            <a:off x="0" y="6461791"/>
            <a:ext cx="911939" cy="365125"/>
          </a:xfrm>
        </p:spPr>
        <p:txBody>
          <a:bodyPr>
            <a:normAutofit/>
          </a:bodyPr>
          <a:lstStyle/>
          <a:p>
            <a:pPr algn="ctr">
              <a:spcAft>
                <a:spcPts val="600"/>
              </a:spcAft>
            </a:pPr>
            <a:r>
              <a:rPr lang="en-GB" dirty="0"/>
              <a:t>A. Malizia</a:t>
            </a:r>
          </a:p>
        </p:txBody>
      </p:sp>
      <p:sp>
        <p:nvSpPr>
          <p:cNvPr id="7" name="Segnaposto numero diapositiva 6">
            <a:extLst>
              <a:ext uri="{FF2B5EF4-FFF2-40B4-BE49-F238E27FC236}">
                <a16:creationId xmlns:a16="http://schemas.microsoft.com/office/drawing/2014/main" id="{98D326AB-A0FC-C00A-8AE6-012DC5C8921A}"/>
              </a:ext>
            </a:extLst>
          </p:cNvPr>
          <p:cNvSpPr>
            <a:spLocks noGrp="1"/>
          </p:cNvSpPr>
          <p:nvPr>
            <p:ph type="sldNum" sz="quarter" idx="12"/>
          </p:nvPr>
        </p:nvSpPr>
        <p:spPr>
          <a:xfrm>
            <a:off x="11508661" y="6461790"/>
            <a:ext cx="683339" cy="365125"/>
          </a:xfrm>
        </p:spPr>
        <p:txBody>
          <a:bodyPr>
            <a:normAutofit/>
          </a:bodyPr>
          <a:lstStyle/>
          <a:p>
            <a:pPr>
              <a:spcAft>
                <a:spcPts val="600"/>
              </a:spcAft>
            </a:pPr>
            <a:fld id="{2E85A994-D622-47C4-BBB7-EA543E9BA793}" type="slidenum">
              <a:rPr lang="en-GB"/>
              <a:pPr>
                <a:spcAft>
                  <a:spcPts val="600"/>
                </a:spcAft>
              </a:pPr>
              <a:t>9</a:t>
            </a:fld>
            <a:endParaRPr lang="en-GB"/>
          </a:p>
        </p:txBody>
      </p:sp>
      <p:pic>
        <p:nvPicPr>
          <p:cNvPr id="3" name="Immagine 2" descr="Immagine che contiene testo, Carattere, logo, Elementi grafici&#10;&#10;Il contenuto generato dall'IA potrebbe non essere corretto.">
            <a:extLst>
              <a:ext uri="{FF2B5EF4-FFF2-40B4-BE49-F238E27FC236}">
                <a16:creationId xmlns:a16="http://schemas.microsoft.com/office/drawing/2014/main" id="{313B8FC9-BFF8-59FC-9ED1-E50AF7910471}"/>
              </a:ext>
            </a:extLst>
          </p:cNvPr>
          <p:cNvPicPr>
            <a:picLocks noChangeAspect="1"/>
          </p:cNvPicPr>
          <p:nvPr/>
        </p:nvPicPr>
        <p:blipFill>
          <a:blip r:embed="rId2"/>
          <a:srcRect l="4384" t="15949" r="3229"/>
          <a:stretch/>
        </p:blipFill>
        <p:spPr>
          <a:xfrm>
            <a:off x="7508467" y="239128"/>
            <a:ext cx="2330750" cy="419327"/>
          </a:xfrm>
          <a:prstGeom prst="rect">
            <a:avLst/>
          </a:prstGeom>
        </p:spPr>
      </p:pic>
      <p:sp>
        <p:nvSpPr>
          <p:cNvPr id="8" name="Titolo 9">
            <a:extLst>
              <a:ext uri="{FF2B5EF4-FFF2-40B4-BE49-F238E27FC236}">
                <a16:creationId xmlns:a16="http://schemas.microsoft.com/office/drawing/2014/main" id="{2D69BBC3-FA9E-E2F8-9C1A-5356B6855529}"/>
              </a:ext>
            </a:extLst>
          </p:cNvPr>
          <p:cNvSpPr>
            <a:spLocks noGrp="1"/>
          </p:cNvSpPr>
          <p:nvPr>
            <p:ph type="title"/>
          </p:nvPr>
        </p:nvSpPr>
        <p:spPr>
          <a:xfrm>
            <a:off x="258875" y="470552"/>
            <a:ext cx="8596667" cy="1320800"/>
          </a:xfrm>
        </p:spPr>
        <p:txBody>
          <a:bodyPr vert="horz" lIns="91440" tIns="45720" rIns="91440" bIns="45720" rtlCol="0" anchor="t">
            <a:normAutofit/>
          </a:bodyPr>
          <a:lstStyle/>
          <a:p>
            <a:r>
              <a:rPr lang="en-US" sz="4000" dirty="0">
                <a:solidFill>
                  <a:schemeClr val="accent1"/>
                </a:solidFill>
              </a:rPr>
              <a:t>C Threat Landscape</a:t>
            </a:r>
          </a:p>
        </p:txBody>
      </p:sp>
      <p:pic>
        <p:nvPicPr>
          <p:cNvPr id="9" name="Picture 8" descr="Deepwater Horizon oil spill | Summary, Effects, Cause, Clean Up, &amp; Facts |  Britannica">
            <a:extLst>
              <a:ext uri="{FF2B5EF4-FFF2-40B4-BE49-F238E27FC236}">
                <a16:creationId xmlns:a16="http://schemas.microsoft.com/office/drawing/2014/main" id="{82A6DFE1-F821-F008-0227-D453C61D22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1" b="4562"/>
          <a:stretch/>
        </p:blipFill>
        <p:spPr bwMode="auto">
          <a:xfrm>
            <a:off x="43121" y="1364150"/>
            <a:ext cx="3381323" cy="242032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Bhopal: after 40 years, ongoing effects of world's worst industrial disaster  show environmental racism is alive and well">
            <a:extLst>
              <a:ext uri="{FF2B5EF4-FFF2-40B4-BE49-F238E27FC236}">
                <a16:creationId xmlns:a16="http://schemas.microsoft.com/office/drawing/2014/main" id="{2B651E86-2B5F-F5D5-201C-97F166683CC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4735" b="-5"/>
          <a:stretch/>
        </p:blipFill>
        <p:spPr bwMode="auto">
          <a:xfrm>
            <a:off x="3565136" y="1332642"/>
            <a:ext cx="3460830" cy="242506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Japan executes six members of Aum Shinrikyo, cult behind deadly sarin attack">
            <a:extLst>
              <a:ext uri="{FF2B5EF4-FFF2-40B4-BE49-F238E27FC236}">
                <a16:creationId xmlns:a16="http://schemas.microsoft.com/office/drawing/2014/main" id="{048F59ED-48FF-B5F8-FBB3-F7E3258C92E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r="5188"/>
          <a:stretch/>
        </p:blipFill>
        <p:spPr bwMode="auto">
          <a:xfrm>
            <a:off x="43121" y="3870861"/>
            <a:ext cx="3381323" cy="240729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Seveso e le catastrofi del passato da cui non si vuole imparare nulla - Il  Tascabile">
            <a:extLst>
              <a:ext uri="{FF2B5EF4-FFF2-40B4-BE49-F238E27FC236}">
                <a16:creationId xmlns:a16="http://schemas.microsoft.com/office/drawing/2014/main" id="{D6CF224E-D8C1-E183-C4F5-1CC341F6C05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8775" r="10802"/>
          <a:stretch/>
        </p:blipFill>
        <p:spPr bwMode="auto">
          <a:xfrm>
            <a:off x="3565135" y="3866121"/>
            <a:ext cx="3467607" cy="2425064"/>
          </a:xfrm>
          <a:prstGeom prst="rect">
            <a:avLst/>
          </a:prstGeom>
          <a:noFill/>
          <a:extLst>
            <a:ext uri="{909E8E84-426E-40DD-AFC4-6F175D3DCCD1}">
              <a14:hiddenFill xmlns:a14="http://schemas.microsoft.com/office/drawing/2010/main">
                <a:solidFill>
                  <a:srgbClr val="FFFFFF"/>
                </a:solidFill>
              </a14:hiddenFill>
            </a:ext>
          </a:extLst>
        </p:spPr>
      </p:pic>
      <p:sp>
        <p:nvSpPr>
          <p:cNvPr id="14" name="CasellaDiTesto 13">
            <a:extLst>
              <a:ext uri="{FF2B5EF4-FFF2-40B4-BE49-F238E27FC236}">
                <a16:creationId xmlns:a16="http://schemas.microsoft.com/office/drawing/2014/main" id="{28039061-8029-DA6F-BE17-470251BC4114}"/>
              </a:ext>
            </a:extLst>
          </p:cNvPr>
          <p:cNvSpPr txBox="1"/>
          <p:nvPr/>
        </p:nvSpPr>
        <p:spPr>
          <a:xfrm>
            <a:off x="7010793" y="1188863"/>
            <a:ext cx="5224329" cy="5493849"/>
          </a:xfrm>
          <a:prstGeom prst="rect">
            <a:avLst/>
          </a:prstGeom>
        </p:spPr>
        <p:txBody>
          <a:bodyPr vert="horz" lIns="91440" tIns="45720" rIns="91440" bIns="45720" rtlCol="0">
            <a:normAutofit fontScale="92500" lnSpcReduction="10000"/>
          </a:bodyPr>
          <a:lstStyle/>
          <a:p>
            <a:pPr marL="285750" indent="-285750">
              <a:lnSpc>
                <a:spcPct val="90000"/>
              </a:lnSpc>
              <a:spcBef>
                <a:spcPts val="1000"/>
              </a:spcBef>
              <a:buClr>
                <a:schemeClr val="accent1"/>
              </a:buClr>
              <a:buSzPct val="80000"/>
              <a:buFont typeface="Wingdings 3" charset="2"/>
              <a:buChar char=""/>
            </a:pPr>
            <a:r>
              <a:rPr lang="en-US" sz="1900" b="1" dirty="0">
                <a:solidFill>
                  <a:schemeClr val="tx1">
                    <a:lumMod val="75000"/>
                    <a:lumOff val="25000"/>
                  </a:schemeClr>
                </a:solidFill>
                <a:latin typeface="Arial" panose="020B0604020202020204" pitchFamily="34" charset="0"/>
                <a:cs typeface="Arial" panose="020B0604020202020204" pitchFamily="34" charset="0"/>
              </a:rPr>
              <a:t>Bhopal Gas Tragedy (1984, India) </a:t>
            </a:r>
          </a:p>
          <a:p>
            <a:pPr marL="623888" indent="-174625">
              <a:lnSpc>
                <a:spcPct val="90000"/>
              </a:lnSpc>
              <a:spcBef>
                <a:spcPts val="1000"/>
              </a:spcBef>
              <a:buClr>
                <a:schemeClr val="accent1"/>
              </a:buClr>
              <a:buSzPct val="80000"/>
              <a:buFont typeface="Wingdings 3" charset="2"/>
              <a:buChar char=""/>
            </a:pPr>
            <a:r>
              <a:rPr lang="en-US" sz="1200" dirty="0">
                <a:solidFill>
                  <a:schemeClr val="tx1">
                    <a:lumMod val="75000"/>
                    <a:lumOff val="25000"/>
                  </a:schemeClr>
                </a:solidFill>
                <a:latin typeface="Arial" panose="020B0604020202020204" pitchFamily="34" charset="0"/>
                <a:cs typeface="Arial" panose="020B0604020202020204" pitchFamily="34" charset="0"/>
              </a:rPr>
              <a:t>Methyl isocyanate leak → Mass casualties, chronic illnesses (respiratory diseases, cancer).</a:t>
            </a:r>
          </a:p>
          <a:p>
            <a:pPr marL="623888" indent="-174625">
              <a:lnSpc>
                <a:spcPct val="90000"/>
              </a:lnSpc>
              <a:spcBef>
                <a:spcPts val="1000"/>
              </a:spcBef>
              <a:buClr>
                <a:schemeClr val="accent1"/>
              </a:buClr>
              <a:buSzPct val="80000"/>
              <a:buFont typeface="Wingdings 3" charset="2"/>
              <a:buChar char=""/>
            </a:pPr>
            <a:r>
              <a:rPr lang="en-US" sz="1200" dirty="0">
                <a:solidFill>
                  <a:schemeClr val="tx1">
                    <a:lumMod val="75000"/>
                    <a:lumOff val="25000"/>
                  </a:schemeClr>
                </a:solidFill>
                <a:latin typeface="Arial" panose="020B0604020202020204" pitchFamily="34" charset="0"/>
                <a:cs typeface="Arial" panose="020B0604020202020204" pitchFamily="34" charset="0"/>
              </a:rPr>
              <a:t>Economic displacement and psychological trauma.</a:t>
            </a:r>
          </a:p>
          <a:p>
            <a:pPr marL="449263">
              <a:lnSpc>
                <a:spcPct val="90000"/>
              </a:lnSpc>
              <a:spcBef>
                <a:spcPts val="1000"/>
              </a:spcBef>
              <a:buClr>
                <a:schemeClr val="accent1"/>
              </a:buClr>
              <a:buSzPct val="80000"/>
            </a:pPr>
            <a:r>
              <a:rPr lang="en-US" sz="900" dirty="0">
                <a:solidFill>
                  <a:schemeClr val="tx1">
                    <a:lumMod val="75000"/>
                    <a:lumOff val="25000"/>
                  </a:schemeClr>
                </a:solidFill>
                <a:latin typeface="Arial" panose="020B0604020202020204" pitchFamily="34" charset="0"/>
                <a:cs typeface="Arial" panose="020B0604020202020204" pitchFamily="34" charset="0"/>
                <a:hlinkClick r:id="rId7"/>
              </a:rPr>
              <a:t>https://www.sciencedirect.com/science/article/pii/0277953688903061</a:t>
            </a:r>
            <a:r>
              <a:rPr lang="en-US" sz="900" dirty="0">
                <a:solidFill>
                  <a:schemeClr val="tx1">
                    <a:lumMod val="75000"/>
                    <a:lumOff val="25000"/>
                  </a:schemeClr>
                </a:solidFill>
                <a:latin typeface="Arial" panose="020B0604020202020204" pitchFamily="34" charset="0"/>
                <a:cs typeface="Arial" panose="020B0604020202020204" pitchFamily="34" charset="0"/>
              </a:rPr>
              <a:t> </a:t>
            </a:r>
          </a:p>
          <a:p>
            <a:pPr>
              <a:lnSpc>
                <a:spcPct val="90000"/>
              </a:lnSpc>
              <a:spcBef>
                <a:spcPts val="1000"/>
              </a:spcBef>
              <a:buClr>
                <a:schemeClr val="accent1"/>
              </a:buClr>
              <a:buSzPct val="80000"/>
              <a:buFont typeface="Wingdings 3" charset="2"/>
              <a:buChar char=""/>
            </a:pPr>
            <a:endParaRPr lang="en-US" sz="1200" dirty="0">
              <a:solidFill>
                <a:schemeClr val="tx1">
                  <a:lumMod val="75000"/>
                  <a:lumOff val="25000"/>
                </a:schemeClr>
              </a:solidFill>
              <a:latin typeface="Arial" panose="020B0604020202020204" pitchFamily="34" charset="0"/>
              <a:cs typeface="Arial" panose="020B0604020202020204" pitchFamily="34" charset="0"/>
            </a:endParaRPr>
          </a:p>
          <a:p>
            <a:pPr marL="285750" indent="-285750">
              <a:lnSpc>
                <a:spcPct val="90000"/>
              </a:lnSpc>
              <a:spcBef>
                <a:spcPts val="1000"/>
              </a:spcBef>
              <a:buClr>
                <a:schemeClr val="accent1"/>
              </a:buClr>
              <a:buSzPct val="80000"/>
              <a:buFont typeface="Wingdings 3" charset="2"/>
              <a:buChar char=""/>
            </a:pPr>
            <a:r>
              <a:rPr lang="en-US" sz="1900" b="1" dirty="0">
                <a:solidFill>
                  <a:schemeClr val="tx1">
                    <a:lumMod val="75000"/>
                    <a:lumOff val="25000"/>
                  </a:schemeClr>
                </a:solidFill>
                <a:latin typeface="Arial" panose="020B0604020202020204" pitchFamily="34" charset="0"/>
                <a:cs typeface="Arial" panose="020B0604020202020204" pitchFamily="34" charset="0"/>
              </a:rPr>
              <a:t>Seveso Disaster (1976, Italy)</a:t>
            </a:r>
          </a:p>
          <a:p>
            <a:pPr marL="623888" indent="-174625">
              <a:lnSpc>
                <a:spcPct val="90000"/>
              </a:lnSpc>
              <a:spcBef>
                <a:spcPts val="1000"/>
              </a:spcBef>
              <a:buClr>
                <a:schemeClr val="accent1"/>
              </a:buClr>
              <a:buSzPct val="80000"/>
              <a:buFont typeface="Wingdings 3" charset="2"/>
              <a:buChar char=""/>
            </a:pPr>
            <a:r>
              <a:rPr lang="en-US" sz="1200" dirty="0">
                <a:solidFill>
                  <a:schemeClr val="tx1">
                    <a:lumMod val="75000"/>
                    <a:lumOff val="25000"/>
                  </a:schemeClr>
                </a:solidFill>
                <a:latin typeface="Arial" panose="020B0604020202020204" pitchFamily="34" charset="0"/>
                <a:cs typeface="Arial" panose="020B0604020202020204" pitchFamily="34" charset="0"/>
              </a:rPr>
              <a:t>Dioxin release → Increased cancers, reproductive disorders, and skin diseases.</a:t>
            </a:r>
          </a:p>
          <a:p>
            <a:pPr marL="623888" indent="-174625">
              <a:lnSpc>
                <a:spcPct val="90000"/>
              </a:lnSpc>
              <a:spcBef>
                <a:spcPts val="1000"/>
              </a:spcBef>
              <a:buClr>
                <a:schemeClr val="accent1"/>
              </a:buClr>
              <a:buSzPct val="80000"/>
              <a:buFont typeface="Wingdings 3" charset="2"/>
              <a:buChar char=""/>
            </a:pPr>
            <a:r>
              <a:rPr lang="en-US" sz="1200" dirty="0">
                <a:solidFill>
                  <a:schemeClr val="tx1">
                    <a:lumMod val="75000"/>
                    <a:lumOff val="25000"/>
                  </a:schemeClr>
                </a:solidFill>
                <a:latin typeface="Arial" panose="020B0604020202020204" pitchFamily="34" charset="0"/>
                <a:cs typeface="Arial" panose="020B0604020202020204" pitchFamily="34" charset="0"/>
              </a:rPr>
              <a:t>Long-term socio-economic damage.</a:t>
            </a:r>
          </a:p>
          <a:p>
            <a:pPr marL="449263">
              <a:lnSpc>
                <a:spcPct val="90000"/>
              </a:lnSpc>
              <a:spcBef>
                <a:spcPts val="1000"/>
              </a:spcBef>
              <a:buClr>
                <a:schemeClr val="accent1"/>
              </a:buClr>
              <a:buSzPct val="80000"/>
            </a:pPr>
            <a:r>
              <a:rPr lang="en-US" sz="900" dirty="0">
                <a:solidFill>
                  <a:schemeClr val="tx1">
                    <a:lumMod val="75000"/>
                    <a:lumOff val="25000"/>
                  </a:schemeClr>
                </a:solidFill>
                <a:latin typeface="Arial" panose="020B0604020202020204" pitchFamily="34" charset="0"/>
                <a:cs typeface="Arial" panose="020B0604020202020204" pitchFamily="34" charset="0"/>
                <a:hlinkClick r:id="rId8"/>
              </a:rPr>
              <a:t>https://www.sciencedirect.com/science/article/pii/S0160412018313928?via%3Dihub</a:t>
            </a:r>
            <a:r>
              <a:rPr lang="en-US" sz="900" dirty="0">
                <a:solidFill>
                  <a:schemeClr val="tx1">
                    <a:lumMod val="75000"/>
                    <a:lumOff val="25000"/>
                  </a:schemeClr>
                </a:solidFill>
                <a:latin typeface="Arial" panose="020B0604020202020204" pitchFamily="34" charset="0"/>
                <a:cs typeface="Arial" panose="020B0604020202020204" pitchFamily="34" charset="0"/>
              </a:rPr>
              <a:t> </a:t>
            </a:r>
          </a:p>
          <a:p>
            <a:pPr>
              <a:lnSpc>
                <a:spcPct val="90000"/>
              </a:lnSpc>
              <a:spcBef>
                <a:spcPts val="1000"/>
              </a:spcBef>
              <a:buClr>
                <a:schemeClr val="accent1"/>
              </a:buClr>
              <a:buSzPct val="80000"/>
              <a:buFont typeface="Wingdings 3" charset="2"/>
              <a:buChar char=""/>
            </a:pPr>
            <a:endParaRPr lang="en-US" sz="1200" dirty="0">
              <a:solidFill>
                <a:schemeClr val="tx1">
                  <a:lumMod val="75000"/>
                  <a:lumOff val="25000"/>
                </a:schemeClr>
              </a:solidFill>
              <a:latin typeface="Arial" panose="020B0604020202020204" pitchFamily="34" charset="0"/>
              <a:cs typeface="Arial" panose="020B0604020202020204" pitchFamily="34" charset="0"/>
            </a:endParaRPr>
          </a:p>
          <a:p>
            <a:pPr marL="285750" indent="-285750">
              <a:lnSpc>
                <a:spcPct val="90000"/>
              </a:lnSpc>
              <a:spcBef>
                <a:spcPts val="1000"/>
              </a:spcBef>
              <a:buClr>
                <a:schemeClr val="accent1"/>
              </a:buClr>
              <a:buSzPct val="80000"/>
              <a:buFont typeface="Wingdings 3" charset="2"/>
              <a:buChar char=""/>
            </a:pPr>
            <a:r>
              <a:rPr lang="en-US" sz="1900" b="1" dirty="0">
                <a:solidFill>
                  <a:schemeClr val="tx1">
                    <a:lumMod val="75000"/>
                    <a:lumOff val="25000"/>
                  </a:schemeClr>
                </a:solidFill>
                <a:latin typeface="Arial" panose="020B0604020202020204" pitchFamily="34" charset="0"/>
                <a:cs typeface="Arial" panose="020B0604020202020204" pitchFamily="34" charset="0"/>
              </a:rPr>
              <a:t>Tokyo Sarin Attack (1995, Japan)</a:t>
            </a:r>
          </a:p>
          <a:p>
            <a:pPr marL="582613" indent="-173038">
              <a:lnSpc>
                <a:spcPct val="90000"/>
              </a:lnSpc>
              <a:spcBef>
                <a:spcPts val="1000"/>
              </a:spcBef>
              <a:buClr>
                <a:schemeClr val="accent1"/>
              </a:buClr>
              <a:buSzPct val="80000"/>
              <a:buFont typeface="Wingdings 3" charset="2"/>
              <a:buChar char=""/>
            </a:pPr>
            <a:r>
              <a:rPr lang="en-US" sz="1200" dirty="0">
                <a:solidFill>
                  <a:schemeClr val="tx1">
                    <a:lumMod val="75000"/>
                    <a:lumOff val="25000"/>
                  </a:schemeClr>
                </a:solidFill>
                <a:latin typeface="Arial" panose="020B0604020202020204" pitchFamily="34" charset="0"/>
                <a:cs typeface="Arial" panose="020B0604020202020204" pitchFamily="34" charset="0"/>
              </a:rPr>
              <a:t>Nerve agent exposure → Deaths, PTSD, urban vulnerability.</a:t>
            </a:r>
          </a:p>
          <a:p>
            <a:pPr marL="582613" indent="-173038">
              <a:lnSpc>
                <a:spcPct val="90000"/>
              </a:lnSpc>
              <a:spcBef>
                <a:spcPts val="1000"/>
              </a:spcBef>
              <a:buClr>
                <a:schemeClr val="accent1"/>
              </a:buClr>
              <a:buSzPct val="80000"/>
              <a:buFont typeface="Wingdings 3" charset="2"/>
              <a:buChar char=""/>
            </a:pPr>
            <a:r>
              <a:rPr lang="en-US" sz="1200" dirty="0">
                <a:solidFill>
                  <a:schemeClr val="tx1">
                    <a:lumMod val="75000"/>
                    <a:lumOff val="25000"/>
                  </a:schemeClr>
                </a:solidFill>
                <a:latin typeface="Arial" panose="020B0604020202020204" pitchFamily="34" charset="0"/>
                <a:cs typeface="Arial" panose="020B0604020202020204" pitchFamily="34" charset="0"/>
              </a:rPr>
              <a:t>Highlighted need for early detection sensors.</a:t>
            </a:r>
          </a:p>
          <a:p>
            <a:pPr marL="409575">
              <a:lnSpc>
                <a:spcPct val="90000"/>
              </a:lnSpc>
              <a:spcBef>
                <a:spcPts val="1000"/>
              </a:spcBef>
              <a:buClr>
                <a:schemeClr val="accent1"/>
              </a:buClr>
              <a:buSzPct val="80000"/>
            </a:pPr>
            <a:r>
              <a:rPr lang="en-US" sz="900" dirty="0">
                <a:solidFill>
                  <a:schemeClr val="tx1">
                    <a:lumMod val="75000"/>
                    <a:lumOff val="25000"/>
                  </a:schemeClr>
                </a:solidFill>
                <a:latin typeface="Arial" panose="020B0604020202020204" pitchFamily="34" charset="0"/>
                <a:cs typeface="Arial" panose="020B0604020202020204" pitchFamily="34" charset="0"/>
                <a:hlinkClick r:id="rId9"/>
              </a:rPr>
              <a:t>https://onlinelibrary.wiley.com/doi/10.1111/j.1553-2712.1998.tb02470.x</a:t>
            </a:r>
            <a:r>
              <a:rPr lang="en-US" sz="900" dirty="0">
                <a:solidFill>
                  <a:schemeClr val="tx1">
                    <a:lumMod val="75000"/>
                    <a:lumOff val="25000"/>
                  </a:schemeClr>
                </a:solidFill>
                <a:latin typeface="Arial" panose="020B0604020202020204" pitchFamily="34" charset="0"/>
                <a:cs typeface="Arial" panose="020B0604020202020204" pitchFamily="34" charset="0"/>
              </a:rPr>
              <a:t> </a:t>
            </a:r>
          </a:p>
          <a:p>
            <a:pPr marL="409575">
              <a:lnSpc>
                <a:spcPct val="90000"/>
              </a:lnSpc>
              <a:spcBef>
                <a:spcPts val="1000"/>
              </a:spcBef>
              <a:buClr>
                <a:schemeClr val="accent1"/>
              </a:buClr>
              <a:buSzPct val="80000"/>
            </a:pPr>
            <a:endParaRPr lang="en-US" sz="900" dirty="0">
              <a:solidFill>
                <a:schemeClr val="tx1">
                  <a:lumMod val="75000"/>
                  <a:lumOff val="25000"/>
                </a:schemeClr>
              </a:solidFill>
              <a:latin typeface="Arial" panose="020B0604020202020204" pitchFamily="34" charset="0"/>
              <a:cs typeface="Arial" panose="020B0604020202020204" pitchFamily="34" charset="0"/>
            </a:endParaRPr>
          </a:p>
          <a:p>
            <a:pPr marL="285750" indent="-285750">
              <a:lnSpc>
                <a:spcPct val="90000"/>
              </a:lnSpc>
              <a:spcBef>
                <a:spcPts val="1000"/>
              </a:spcBef>
              <a:buClr>
                <a:schemeClr val="accent1"/>
              </a:buClr>
              <a:buSzPct val="80000"/>
              <a:buFont typeface="Wingdings 3" charset="2"/>
              <a:buChar char=""/>
            </a:pPr>
            <a:r>
              <a:rPr lang="en-US" sz="1900" b="1" dirty="0">
                <a:solidFill>
                  <a:schemeClr val="tx1">
                    <a:lumMod val="75000"/>
                    <a:lumOff val="25000"/>
                  </a:schemeClr>
                </a:solidFill>
                <a:latin typeface="Arial" panose="020B0604020202020204" pitchFamily="34" charset="0"/>
                <a:cs typeface="Arial" panose="020B0604020202020204" pitchFamily="34" charset="0"/>
              </a:rPr>
              <a:t>Deepwater Horizon Oil Spill (2010, USA)</a:t>
            </a:r>
          </a:p>
          <a:p>
            <a:pPr marL="582613" indent="-173038">
              <a:lnSpc>
                <a:spcPct val="90000"/>
              </a:lnSpc>
              <a:spcBef>
                <a:spcPts val="1000"/>
              </a:spcBef>
              <a:buClr>
                <a:schemeClr val="accent1"/>
              </a:buClr>
              <a:buSzPct val="80000"/>
              <a:buFont typeface="Wingdings 3" charset="2"/>
              <a:buChar char=""/>
            </a:pPr>
            <a:r>
              <a:rPr lang="en-US" sz="1200" dirty="0">
                <a:solidFill>
                  <a:schemeClr val="tx1">
                    <a:lumMod val="75000"/>
                    <a:lumOff val="25000"/>
                  </a:schemeClr>
                </a:solidFill>
                <a:latin typeface="Arial" panose="020B0604020202020204" pitchFamily="34" charset="0"/>
                <a:cs typeface="Arial" panose="020B0604020202020204" pitchFamily="34" charset="0"/>
              </a:rPr>
              <a:t>Exposure to toxic chemicals → Cancer risk, endocrine disruption.</a:t>
            </a:r>
          </a:p>
          <a:p>
            <a:pPr marL="582613" indent="-173038">
              <a:lnSpc>
                <a:spcPct val="90000"/>
              </a:lnSpc>
              <a:spcBef>
                <a:spcPts val="1000"/>
              </a:spcBef>
              <a:buClr>
                <a:schemeClr val="accent1"/>
              </a:buClr>
              <a:buSzPct val="80000"/>
              <a:buFont typeface="Wingdings 3" charset="2"/>
              <a:buChar char=""/>
            </a:pPr>
            <a:r>
              <a:rPr lang="en-US" sz="1200" dirty="0">
                <a:solidFill>
                  <a:schemeClr val="tx1">
                    <a:lumMod val="75000"/>
                    <a:lumOff val="25000"/>
                  </a:schemeClr>
                </a:solidFill>
                <a:latin typeface="Arial" panose="020B0604020202020204" pitchFamily="34" charset="0"/>
                <a:cs typeface="Arial" panose="020B0604020202020204" pitchFamily="34" charset="0"/>
              </a:rPr>
              <a:t>Severe mental health impacts due to compounded disasters.</a:t>
            </a:r>
          </a:p>
          <a:p>
            <a:pPr marL="409575">
              <a:lnSpc>
                <a:spcPct val="90000"/>
              </a:lnSpc>
              <a:spcBef>
                <a:spcPts val="1000"/>
              </a:spcBef>
              <a:buClr>
                <a:schemeClr val="accent1"/>
              </a:buClr>
              <a:buSzPct val="80000"/>
            </a:pPr>
            <a:r>
              <a:rPr lang="en-US" sz="900" dirty="0">
                <a:solidFill>
                  <a:schemeClr val="tx1">
                    <a:lumMod val="75000"/>
                    <a:lumOff val="25000"/>
                  </a:schemeClr>
                </a:solidFill>
                <a:latin typeface="Arial" panose="020B0604020202020204" pitchFamily="34" charset="0"/>
                <a:cs typeface="Arial" panose="020B0604020202020204" pitchFamily="34" charset="0"/>
                <a:hlinkClick r:id="rId10"/>
              </a:rPr>
              <a:t>https://link.springer.com/article/10.1007/s40572-016-0119-7</a:t>
            </a:r>
            <a:r>
              <a:rPr lang="en-US" sz="900" dirty="0">
                <a:solidFill>
                  <a:schemeClr val="tx1">
                    <a:lumMod val="75000"/>
                    <a:lumOff val="25000"/>
                  </a:schemeClr>
                </a:solidFill>
                <a:latin typeface="Arial" panose="020B0604020202020204" pitchFamily="34" charset="0"/>
                <a:cs typeface="Arial" panose="020B0604020202020204" pitchFamily="34" charset="0"/>
              </a:rPr>
              <a:t> </a:t>
            </a:r>
            <a:endParaRPr lang="en-US" sz="1200"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1641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A.A. 2015/2016&amp;quot;&quot;/&gt;&lt;property id=&quot;20307&quot; value=&quot;256&quot;/&gt;&lt;/object&gt;&lt;object type=&quot;3&quot; unique_id=&quot;10005&quot;&gt;&lt;property id=&quot;20148&quot; value=&quot;5&quot;/&gt;&lt;property id=&quot;20300&quot; value=&quot;Slide 2 - &amp;quot;Perché orientarsi&amp;quot;&quot;/&gt;&lt;property id=&quot;20307&quot; value=&quot;308&quot;/&gt;&lt;/object&gt;&lt;object type=&quot;3&quot; unique_id=&quot;10006&quot;&gt;&lt;property id=&quot;20148&quot; value=&quot;5&quot;/&gt;&lt;property id=&quot;20300&quot; value=&quot;Slide 3 - &amp;quot;Tor Vergata ieri&amp;quot;&quot;/&gt;&lt;property id=&quot;20307&quot; value=&quot;260&quot;/&gt;&lt;/object&gt;&lt;object type=&quot;3&quot; unique_id=&quot;10007&quot;&gt;&lt;property id=&quot;20148&quot; value=&quot;5&quot;/&gt;&lt;property id=&quot;20300&quot; value=&quot;Slide 4 - &amp;quot;Tor Vergata oggi&amp;quot;&quot;/&gt;&lt;property id=&quot;20307&quot; value=&quot;309&quot;/&gt;&lt;/object&gt;&lt;object type=&quot;3&quot; unique_id=&quot;10009&quot;&gt;&lt;property id=&quot;20148&quot; value=&quot;5&quot;/&gt;&lt;property id=&quot;20300&quot; value=&quot;Slide 5 - &amp;quot;Perché iscriversi a Tor Vergata?&amp;quot;&quot;/&gt;&lt;property id=&quot;20307&quot; value=&quot;312&quot;/&gt;&lt;/object&gt;&lt;object type=&quot;3&quot; unique_id=&quot;10042&quot;&gt;&lt;property id=&quot;20148&quot; value=&quot;5&quot;/&gt;&lt;property id=&quot;20300&quot; value=&quot;Slide 7 - &amp;quot;Capacità di inserimento occupazionale&amp;quot;&quot;/&gt;&lt;property id=&quot;20307&quot; value=&quot;314&quot;/&gt;&lt;/object&gt;&lt;object type=&quot;3&quot; unique_id=&quot;10566&quot;&gt;&lt;property id=&quot;20148&quot; value=&quot;5&quot;/&gt;&lt;property id=&quot;20300&quot; value=&quot;Slide 10 - &amp;quot;Chi sceglie Ingegneria&amp;quot;&quot;/&gt;&lt;property id=&quot;20307&quot; value=&quot;317&quot;/&gt;&lt;/object&gt;&lt;object type=&quot;3&quot; unique_id=&quot;10567&quot;&gt;&lt;property id=&quot;20148&quot; value=&quot;5&quot;/&gt;&lt;property id=&quot;20300&quot; value=&quot;Slide 11 - &amp;quot;Il ruolo dell’ingegnere&amp;quot;&quot;/&gt;&lt;property id=&quot;20307&quot; value=&quot;318&quot;/&gt;&lt;/object&gt;&lt;object type=&quot;3&quot; unique_id=&quot;10568&quot;&gt;&lt;property id=&quot;20148&quot; value=&quot;5&quot;/&gt;&lt;property id=&quot;20300&quot; value=&quot;Slide 12 - &amp;quot;La sede di Ingegneria&amp;quot;&quot;/&gt;&lt;property id=&quot;20307&quot; value=&quot;319&quot;/&gt;&lt;/object&gt;&lt;object type=&quot;3&quot; unique_id=&quot;10569&quot;&gt;&lt;property id=&quot;20148&quot; value=&quot;5&quot;/&gt;&lt;property id=&quot;20300&quot; value=&quot;Slide 13 - &amp;quot;La sede di Ingegneria&amp;quot;&quot;/&gt;&lt;property id=&quot;20307&quot; value=&quot;320&quot;/&gt;&lt;/object&gt;&lt;object type=&quot;3&quot; unique_id=&quot;10570&quot;&gt;&lt;property id=&quot;20148&quot; value=&quot;5&quot;/&gt;&lt;property id=&quot;20300&quot; value=&quot;Slide 14 - &amp;quot;La sede di Ingegneria&amp;quot;&quot;/&gt;&lt;property id=&quot;20307&quot; value=&quot;321&quot;/&gt;&lt;/object&gt;&lt;object type=&quot;3&quot; unique_id=&quot;10571&quot;&gt;&lt;property id=&quot;20148&quot; value=&quot;5&quot;/&gt;&lt;property id=&quot;20300&quot; value=&quot;Slide 15 - &amp;quot;I percorsi didattici&amp;quot;&quot;/&gt;&lt;property id=&quot;20307&quot; value=&quot;322&quot;/&gt;&lt;/object&gt;&lt;object type=&quot;3&quot; unique_id=&quot;10572&quot;&gt;&lt;property id=&quot;20148&quot; value=&quot;5&quot;/&gt;&lt;property id=&quot;20300&quot; value=&quot;Slide 16 - &amp;quot;L’offerta didattica (Lauree Triennali e a Ciclo Unico)&amp;quot;&quot;/&gt;&lt;property id=&quot;20307&quot; value=&quot;323&quot;/&gt;&lt;/object&gt;&lt;object type=&quot;3&quot; unique_id=&quot;10573&quot;&gt;&lt;property id=&quot;20148&quot; value=&quot;5&quot;/&gt;&lt;property id=&quot;20300&quot; value=&quot;Slide 17 - &amp;quot;L’offerta didattica (Lauree Magistrali)&amp;quot;&quot;/&gt;&lt;property id=&quot;20307&quot; value=&quot;324&quot;/&gt;&lt;/object&gt;&lt;object type=&quot;3&quot; unique_id=&quot;10578&quot;&gt;&lt;property id=&quot;20148&quot; value=&quot;5&quot;/&gt;&lt;property id=&quot;20300&quot; value=&quot;Slide 20 - &amp;quot;Test di ingresso per gli altri corsi di laurea&amp;quot;&quot;/&gt;&lt;property id=&quot;20307&quot; value=&quot;329&quot;/&gt;&lt;/object&gt;&lt;object type=&quot;3&quot; unique_id=&quot;10580&quot;&gt;&lt;property id=&quot;20148&quot; value=&quot;5&quot;/&gt;&lt;property id=&quot;20300&quot; value=&quot;Slide 21 - &amp;quot;Orientamento e Tutoraggio&amp;quot;&quot;/&gt;&lt;property id=&quot;20307&quot; value=&quot;331&quot;/&gt;&lt;/object&gt;&lt;object type=&quot;3&quot; unique_id=&quot;10584&quot;&gt;&lt;property id=&quot;20148&quot; value=&quot;5&quot;/&gt;&lt;property id=&quot;20300&quot; value=&quot;Slide 22 - &amp;quot;Le opinioni degli studenti&amp;quot;&quot;/&gt;&lt;property id=&quot;20307&quot; value=&quot;335&quot;/&gt;&lt;/object&gt;&lt;object type=&quot;3&quot; unique_id=&quot;10585&quot;&gt;&lt;property id=&quot;20148&quot; value=&quot;5&quot;/&gt;&lt;property id=&quot;20300&quot; value=&quot;Slide 23 - &amp;quot;Possibilità occupazionali&amp;quot;&quot;/&gt;&lt;property id=&quot;20307&quot; value=&quot;336&quot;/&gt;&lt;/object&gt;&lt;object type=&quot;3&quot; unique_id=&quot;10783&quot;&gt;&lt;property id=&quot;20148&quot; value=&quot;5&quot;/&gt;&lt;property id=&quot;20300&quot; value=&quot;Slide 6 - &amp;quot;Valutazione della ricerca&amp;quot;&quot;/&gt;&lt;property id=&quot;20307&quot; value=&quot;339&quot;/&gt;&lt;/object&gt;&lt;object type=&quot;3&quot; unique_id=&quot;10784&quot;&gt;&lt;property id=&quot;20148&quot; value=&quot;5&quot;/&gt;&lt;property id=&quot;20300&quot; value=&quot;Slide 8 - &amp;quot;Scegliere un percorso di studio&amp;quot;&quot;/&gt;&lt;property id=&quot;20307&quot; value=&quot;340&quot;/&gt;&lt;/object&gt;&lt;object type=&quot;3&quot; unique_id=&quot;10785&quot;&gt;&lt;property id=&quot;20148&quot; value=&quot;5&quot;/&gt;&lt;property id=&quot;20300&quot; value=&quot;Slide 9 - &amp;quot;Ingegneria&amp;quot;&quot;/&gt;&lt;property id=&quot;20307&quot; value=&quot;341&quot;/&gt;&lt;/object&gt;&lt;object type=&quot;3&quot; unique_id=&quot;10786&quot;&gt;&lt;property id=&quot;20148&quot; value=&quot;5&quot;/&gt;&lt;property id=&quot;20300&quot; value=&quot;Slide 24 - &amp;quot;Riferimenti&amp;quot;&quot;/&gt;&lt;property id=&quot;20307&quot; value=&quot;342&quot;/&gt;&lt;/object&gt;&lt;object type=&quot;3&quot; unique_id=&quot;10831&quot;&gt;&lt;property id=&quot;20148&quot; value=&quot;5&quot;/&gt;&lt;property id=&quot;20300&quot; value=&quot;Slide 19 - &amp;quot;Test di ingresso per Edile – Architettura&amp;quot;&quot;/&gt;&lt;property id=&quot;20307&quot; value=&quot;344&quot;/&gt;&lt;/object&gt;&lt;object type=&quot;3&quot; unique_id=&quot;11004&quot;&gt;&lt;property id=&quot;20148&quot; value=&quot;5&quot;/&gt;&lt;property id=&quot;20300&quot; value=&quot;Slide 18 - &amp;quot;Test di ingresso&amp;quot;&quot;/&gt;&lt;property id=&quot;20307&quot; value=&quot;345&quot;/&gt;&lt;/object&gt;&lt;/object&gt;&lt;/object&gt;&lt;/database&gt;"/>
  <p:tag name="SECTOMILLISECCONVERTED" val="1"/>
</p:tagLst>
</file>

<file path=ppt/theme/theme1.xml><?xml version="1.0" encoding="utf-8"?>
<a:theme xmlns:a="http://schemas.openxmlformats.org/drawingml/2006/main" name="Sfaccettatura">
  <a:themeElements>
    <a:clrScheme name="Colori Tor Vergata">
      <a:dk1>
        <a:srgbClr val="000000"/>
      </a:dk1>
      <a:lt1>
        <a:srgbClr val="FFFFFF"/>
      </a:lt1>
      <a:dk2>
        <a:srgbClr val="000000"/>
      </a:dk2>
      <a:lt2>
        <a:srgbClr val="7F7F7F"/>
      </a:lt2>
      <a:accent1>
        <a:srgbClr val="007D34"/>
      </a:accent1>
      <a:accent2>
        <a:srgbClr val="F98922"/>
      </a:accent2>
      <a:accent3>
        <a:srgbClr val="FFFFFF"/>
      </a:accent3>
      <a:accent4>
        <a:srgbClr val="000000"/>
      </a:accent4>
      <a:accent5>
        <a:srgbClr val="1D8BC2"/>
      </a:accent5>
      <a:accent6>
        <a:srgbClr val="7F7F7F"/>
      </a:accent6>
      <a:hlink>
        <a:srgbClr val="007D34"/>
      </a:hlink>
      <a:folHlink>
        <a:srgbClr val="7F7F7F"/>
      </a:folHlink>
    </a:clrScheme>
    <a:fontScheme name="Caratteri TorVergata">
      <a:majorFont>
        <a:latin typeface="Circe"/>
        <a:ea typeface=""/>
        <a:cs typeface=""/>
      </a:majorFont>
      <a:minorFont>
        <a:latin typeface="Circe"/>
        <a:ea typeface=""/>
        <a:cs typeface=""/>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spDef>
      <a:spPr>
        <a:noFill/>
        <a:ln>
          <a:solidFill>
            <a:srgbClr val="898989"/>
          </a:solidFill>
        </a:ln>
      </a:spPr>
      <a:bodyPr rtlCol="0" anchor="ctr"/>
      <a:lstStyle>
        <a:defPPr algn="l">
          <a:defRPr sz="140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E1A97F5DED2004E906E199DB8D805E7" ma:contentTypeVersion="12" ma:contentTypeDescription="Create a new document." ma:contentTypeScope="" ma:versionID="9c4f6f0f5e31c0b9d408e048f9431d6f">
  <xsd:schema xmlns:xsd="http://www.w3.org/2001/XMLSchema" xmlns:xs="http://www.w3.org/2001/XMLSchema" xmlns:p="http://schemas.microsoft.com/office/2006/metadata/properties" xmlns:ns2="7926876d-2117-47f5-bfa1-c39f0d9f996b" xmlns:ns3="22c67910-c4c6-41f1-94ab-d1c20f8b9637" targetNamespace="http://schemas.microsoft.com/office/2006/metadata/properties" ma:root="true" ma:fieldsID="968d738b8fe30141dcd1a63b2c59066d" ns2:_="" ns3:_="">
    <xsd:import namespace="7926876d-2117-47f5-bfa1-c39f0d9f996b"/>
    <xsd:import namespace="22c67910-c4c6-41f1-94ab-d1c20f8b963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26876d-2117-47f5-bfa1-c39f0d9f99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2c67910-c4c6-41f1-94ab-d1c20f8b9637"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0ea566c-0c0d-4091-97d4-0893d4bbc70e}" ma:internalName="TaxCatchAll" ma:showField="CatchAllData" ma:web="22c67910-c4c6-41f1-94ab-d1c20f8b963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926876d-2117-47f5-bfa1-c39f0d9f996b">
      <Terms xmlns="http://schemas.microsoft.com/office/infopath/2007/PartnerControls"/>
    </lcf76f155ced4ddcb4097134ff3c332f>
    <TaxCatchAll xmlns="22c67910-c4c6-41f1-94ab-d1c20f8b963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5891889-BDCD-4EFA-9562-3AC6942D4741}"/>
</file>

<file path=customXml/itemProps2.xml><?xml version="1.0" encoding="utf-8"?>
<ds:datastoreItem xmlns:ds="http://schemas.openxmlformats.org/officeDocument/2006/customXml" ds:itemID="{04B4B71D-2B27-406B-A849-6E7D458952C4}">
  <ds:schemaRefs>
    <ds:schemaRef ds:uri="http://schemas.microsoft.com/office/2006/documentManagement/types"/>
    <ds:schemaRef ds:uri="http://schemas.microsoft.com/office/2006/metadata/properties"/>
    <ds:schemaRef ds:uri="http://www.w3.org/XML/1998/namespace"/>
    <ds:schemaRef ds:uri="fc2c908a-a07d-4cac-8e16-b3afa39179c0"/>
    <ds:schemaRef ds:uri="http://schemas.microsoft.com/office/infopath/2007/PartnerControls"/>
    <ds:schemaRef ds:uri="http://purl.org/dc/dcmitype/"/>
    <ds:schemaRef ds:uri="http://purl.org/dc/terms/"/>
    <ds:schemaRef ds:uri="http://schemas.openxmlformats.org/package/2006/metadata/core-properties"/>
    <ds:schemaRef ds:uri="af27f4f9-a966-402c-b167-42797591d91b"/>
    <ds:schemaRef ds:uri="http://purl.org/dc/elements/1.1/"/>
  </ds:schemaRefs>
</ds:datastoreItem>
</file>

<file path=customXml/itemProps3.xml><?xml version="1.0" encoding="utf-8"?>
<ds:datastoreItem xmlns:ds="http://schemas.openxmlformats.org/officeDocument/2006/customXml" ds:itemID="{94DB6E06-4FEE-4D1B-BE36-EDB1131568B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4549</TotalTime>
  <Words>4900</Words>
  <Application>Microsoft Macintosh PowerPoint</Application>
  <PresentationFormat>Widescreen</PresentationFormat>
  <Paragraphs>595</Paragraphs>
  <Slides>46</Slides>
  <Notes>2</Notes>
  <HiddenSlides>0</HiddenSlides>
  <MMClips>5</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46</vt:i4>
      </vt:variant>
    </vt:vector>
  </HeadingPairs>
  <TitlesOfParts>
    <vt:vector size="56" baseType="lpstr">
      <vt:lpstr>Arial Rounded MT Bold</vt:lpstr>
      <vt:lpstr>Calibri</vt:lpstr>
      <vt:lpstr>Wingdings 3</vt:lpstr>
      <vt:lpstr>Tw Cen MT</vt:lpstr>
      <vt:lpstr>ElsevierGulliver</vt:lpstr>
      <vt:lpstr>Courier New</vt:lpstr>
      <vt:lpstr>Arial</vt:lpstr>
      <vt:lpstr>Helvetica</vt:lpstr>
      <vt:lpstr>Circe</vt:lpstr>
      <vt:lpstr>Sfaccettatura</vt:lpstr>
      <vt:lpstr>Enhancing CBRNe Security through Artificial Intelligence: Detection, Simulation, and Decision-Making</vt:lpstr>
      <vt:lpstr>Who am I?</vt:lpstr>
      <vt:lpstr>Agenda</vt:lpstr>
      <vt:lpstr>Objectives</vt:lpstr>
      <vt:lpstr>Introduction</vt:lpstr>
      <vt:lpstr>Introduction</vt:lpstr>
      <vt:lpstr>Introduction</vt:lpstr>
      <vt:lpstr>CBRN Threat Landscape</vt:lpstr>
      <vt:lpstr>C Threat Landscape</vt:lpstr>
      <vt:lpstr>C-AI Threat Landscape</vt:lpstr>
      <vt:lpstr>B Threat Landscape</vt:lpstr>
      <vt:lpstr>B-AI Threat Landscape</vt:lpstr>
      <vt:lpstr>RN Threat Landscape</vt:lpstr>
      <vt:lpstr>RN-AI Threat Landscape</vt:lpstr>
      <vt:lpstr>AI-CBRN Integration points</vt:lpstr>
      <vt:lpstr>AI-CBRN Integration points</vt:lpstr>
      <vt:lpstr>AI-CBRN Integration points</vt:lpstr>
      <vt:lpstr>Impact Stories – Seven AI Use Cases</vt:lpstr>
      <vt:lpstr>Impact Stories – Seven AI Use Cases</vt:lpstr>
      <vt:lpstr>Impact Stories – Seven AI Use Cases</vt:lpstr>
      <vt:lpstr>Impact Stories – Seven AI Use Cases</vt:lpstr>
      <vt:lpstr>Impact Stories – Seven AI Use Cases</vt:lpstr>
      <vt:lpstr>Impact Stories – Seven AI Use Cases</vt:lpstr>
      <vt:lpstr>Impact Stories – Seven AI Use Cases</vt:lpstr>
      <vt:lpstr>Impact Stories – Seven AI Use Cases</vt:lpstr>
      <vt:lpstr>Impact Stories – Seven AI Use Cases</vt:lpstr>
      <vt:lpstr>Impact Stories – Seven AI Use Cases</vt:lpstr>
      <vt:lpstr>Impact Stories – Seven AI Use Cases</vt:lpstr>
      <vt:lpstr>Impact Stories – Seven AI Use Cases</vt:lpstr>
      <vt:lpstr>Impact Stories – Seven AI Use Cases</vt:lpstr>
      <vt:lpstr>Impact Stories – Seven AI Use Cases</vt:lpstr>
      <vt:lpstr>Impact Stories – Seven AI Use Cases</vt:lpstr>
      <vt:lpstr>Impact Stories – Seven AI Use Cases</vt:lpstr>
      <vt:lpstr>Impact Stories – Seven AI Use Cases</vt:lpstr>
      <vt:lpstr>Impact Stories – Seven AI Use Cases</vt:lpstr>
      <vt:lpstr>Impact Stories – Seven AI Use Cases</vt:lpstr>
      <vt:lpstr>Impact Stories – Seven AI Use Cases</vt:lpstr>
      <vt:lpstr>Impact Stories – Seven AI Use Cases</vt:lpstr>
      <vt:lpstr>AI – Communication</vt:lpstr>
      <vt:lpstr>AI – Communication</vt:lpstr>
      <vt:lpstr>Risk, Governance and Responsible AI</vt:lpstr>
      <vt:lpstr>Conclusion – 1/4</vt:lpstr>
      <vt:lpstr>Conclusion – 2/4</vt:lpstr>
      <vt:lpstr>Conclusion – 3/4</vt:lpstr>
      <vt:lpstr>Conclusion – 4/4</vt:lpstr>
      <vt:lpstr>Enhancing CBRNe Security through Artificial Intelligence: Detection, Simulation, and Decision-Making</vt:lpstr>
    </vt:vector>
  </TitlesOfParts>
  <Manager>Max.Schiraldi@uniroma2.eu</Manager>
  <Company>Università degli Studi di Roma Tor Vergata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Università degli Studi di Roma Tor Vergata</dc:title>
  <dc:subject>FORMAT; TEMPLATE; SCHEMA</dc:subject>
  <dc:creator>Max.Schiraldi@uniroma2.eu</dc:creator>
  <cp:keywords>Università degli Studi di Roma Tor Vergata</cp:keywords>
  <dc:description>Università degli Studi di Roma Tor Vergata</dc:description>
  <cp:lastModifiedBy>andrea malizia</cp:lastModifiedBy>
  <cp:revision>490</cp:revision>
  <dcterms:created xsi:type="dcterms:W3CDTF">2014-06-03T13:46:59Z</dcterms:created>
  <dcterms:modified xsi:type="dcterms:W3CDTF">2025-05-14T10:25:14Z</dcterms:modified>
  <cp:category>FORMAT;TEMPLATE;SCHEMA</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0x0101005E1A97F5DED2004E906E199DB8D805E7</vt:lpwstr>
  </property>
  <property fmtid="{D5CDD505-2E9C-101B-9397-08002B2CF9AE}" pid="3" name="MediaServiceImageTags">
    <vt:lpwstr/>
  </property>
</Properties>
</file>